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62" r:id="rId3"/>
    <p:sldId id="257" r:id="rId4"/>
    <p:sldId id="265" r:id="rId5"/>
    <p:sldId id="266" r:id="rId6"/>
    <p:sldId id="267" r:id="rId7"/>
    <p:sldId id="268" r:id="rId8"/>
    <p:sldId id="271" r:id="rId9"/>
    <p:sldId id="260" r:id="rId10"/>
    <p:sldId id="272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316" r:id="rId23"/>
    <p:sldId id="315" r:id="rId24"/>
    <p:sldId id="318" r:id="rId25"/>
    <p:sldId id="299" r:id="rId26"/>
    <p:sldId id="300" r:id="rId27"/>
    <p:sldId id="320" r:id="rId28"/>
    <p:sldId id="307" r:id="rId29"/>
    <p:sldId id="321" r:id="rId30"/>
    <p:sldId id="322" r:id="rId31"/>
    <p:sldId id="319" r:id="rId32"/>
    <p:sldId id="259" r:id="rId33"/>
    <p:sldId id="273" r:id="rId34"/>
    <p:sldId id="274" r:id="rId35"/>
    <p:sldId id="275" r:id="rId36"/>
    <p:sldId id="276" r:id="rId37"/>
    <p:sldId id="277" r:id="rId38"/>
    <p:sldId id="285" r:id="rId39"/>
    <p:sldId id="284" r:id="rId4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6"/>
    <p:restoredTop sz="94626"/>
  </p:normalViewPr>
  <p:slideViewPr>
    <p:cSldViewPr snapToGrid="0" snapToObjects="1" showGuides="1">
      <p:cViewPr varScale="1">
        <p:scale>
          <a:sx n="109" d="100"/>
          <a:sy n="109" d="100"/>
        </p:scale>
        <p:origin x="4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21EE2EC-F57B-3944-8A67-A4195477EA5A}" type="datetimeFigureOut">
              <a:rPr lang="en-US" smtClean="0"/>
              <a:t>7/9/2019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9349119-00AE-C344-AA17-FEC59C52E3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967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86D4C6A-C992-B244-9A4D-32E9BAA720C3}" type="datetimeFigureOut">
              <a:rPr lang="en-US" smtClean="0"/>
              <a:t>7/9/2019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A47C87-4878-3446-BA9A-48E3462853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300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7C87-4878-3446-BA9A-48E3462853A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055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7C87-4878-3446-BA9A-48E3462853A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0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7C87-4878-3446-BA9A-48E3462853A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623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7C87-4878-3446-BA9A-48E3462853A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364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7C87-4878-3446-BA9A-48E3462853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82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7C87-4878-3446-BA9A-48E3462853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49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7C87-4878-3446-BA9A-48E3462853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1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7C87-4878-3446-BA9A-48E3462853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13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7C87-4878-3446-BA9A-48E3462853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06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7C87-4878-3446-BA9A-48E3462853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17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7C87-4878-3446-BA9A-48E3462853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9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039155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solidFill>
                  <a:schemeClr val="bg2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269502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3C056-8252-6B42-85B4-4D55C5683E2C}" type="datetime1">
              <a:rPr lang="en-US" smtClean="0"/>
              <a:t>7/9/2019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32664"/>
            <a:ext cx="10233800" cy="3900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EAAF-793A-EA4D-A3AF-EE633276A9A5}" type="datetime1">
              <a:rPr lang="en-US" smtClean="0"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583" y="5370381"/>
            <a:ext cx="6415637" cy="1890975"/>
            <a:chOff x="1583" y="5370381"/>
            <a:chExt cx="6415637" cy="1890975"/>
          </a:xfrm>
        </p:grpSpPr>
        <p:sp>
          <p:nvSpPr>
            <p:cNvPr id="22" name="Triangle 21"/>
            <p:cNvSpPr/>
            <p:nvPr userDrawn="1"/>
          </p:nvSpPr>
          <p:spPr>
            <a:xfrm rot="16200000" flipV="1">
              <a:off x="318434" y="5053530"/>
              <a:ext cx="1353330" cy="198703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/>
            <p:cNvGrpSpPr/>
            <p:nvPr userDrawn="1"/>
          </p:nvGrpSpPr>
          <p:grpSpPr>
            <a:xfrm flipV="1">
              <a:off x="144329" y="6265979"/>
              <a:ext cx="3011122" cy="995376"/>
              <a:chOff x="960581" y="-756460"/>
              <a:chExt cx="6622473" cy="2189167"/>
            </a:xfrm>
            <a:solidFill>
              <a:schemeClr val="bg2">
                <a:alpha val="76000"/>
              </a:schemeClr>
            </a:solidFill>
          </p:grpSpPr>
          <p:sp>
            <p:nvSpPr>
              <p:cNvPr id="28" name="Triangle 27"/>
              <p:cNvSpPr/>
              <p:nvPr/>
            </p:nvSpPr>
            <p:spPr>
              <a:xfrm rot="16200000">
                <a:off x="1473125" y="-1269004"/>
                <a:ext cx="2189167" cy="321425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riangle 28"/>
              <p:cNvSpPr/>
              <p:nvPr/>
            </p:nvSpPr>
            <p:spPr>
              <a:xfrm rot="5400000" flipH="1">
                <a:off x="4881343" y="-1269004"/>
                <a:ext cx="2189167" cy="321425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Triangle 23"/>
            <p:cNvSpPr/>
            <p:nvPr userDrawn="1"/>
          </p:nvSpPr>
          <p:spPr>
            <a:xfrm rot="5400000" flipV="1">
              <a:off x="2016845" y="5464379"/>
              <a:ext cx="995376" cy="1461465"/>
            </a:xfrm>
            <a:prstGeom prst="triangle">
              <a:avLst/>
            </a:prstGeom>
            <a:solidFill>
              <a:schemeClr val="accent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riangle 24"/>
            <p:cNvSpPr/>
            <p:nvPr userDrawn="1"/>
          </p:nvSpPr>
          <p:spPr>
            <a:xfrm rot="16200000" flipH="1" flipV="1">
              <a:off x="3566501" y="5464379"/>
              <a:ext cx="995376" cy="1461465"/>
            </a:xfrm>
            <a:prstGeom prst="triangle">
              <a:avLst/>
            </a:prstGeom>
            <a:solidFill>
              <a:schemeClr val="accent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riangle 25"/>
            <p:cNvSpPr/>
            <p:nvPr userDrawn="1"/>
          </p:nvSpPr>
          <p:spPr>
            <a:xfrm rot="5400000" flipV="1">
              <a:off x="3639143" y="6032935"/>
              <a:ext cx="995376" cy="1461465"/>
            </a:xfrm>
            <a:prstGeom prst="triangle">
              <a:avLst/>
            </a:prstGeom>
            <a:solidFill>
              <a:schemeClr val="bg2"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riangle 26"/>
            <p:cNvSpPr/>
            <p:nvPr userDrawn="1"/>
          </p:nvSpPr>
          <p:spPr>
            <a:xfrm rot="16200000" flipH="1" flipV="1">
              <a:off x="5188800" y="6032935"/>
              <a:ext cx="995376" cy="1461465"/>
            </a:xfrm>
            <a:prstGeom prst="triangle">
              <a:avLst/>
            </a:prstGeom>
            <a:solidFill>
              <a:schemeClr val="bg2"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153"/>
            <a:stretch/>
          </p:blipFill>
          <p:spPr>
            <a:xfrm>
              <a:off x="177074" y="5713497"/>
              <a:ext cx="719218" cy="669839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3139725" y="6086056"/>
              <a:ext cx="307524" cy="2281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1493080" y="6649579"/>
              <a:ext cx="307524" cy="2281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4761455" y="6649579"/>
              <a:ext cx="307524" cy="2281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2376957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solidFill>
                  <a:schemeClr val="bg2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1606603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A0175-ED22-A348-9DE4-9DA2345DBDB7}" type="datetime1">
              <a:rPr lang="en-US" smtClean="0"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1583" y="5370381"/>
            <a:ext cx="6415637" cy="1890975"/>
            <a:chOff x="1583" y="5370381"/>
            <a:chExt cx="6415637" cy="1890975"/>
          </a:xfrm>
        </p:grpSpPr>
        <p:sp>
          <p:nvSpPr>
            <p:cNvPr id="39" name="Triangle 38"/>
            <p:cNvSpPr/>
            <p:nvPr userDrawn="1"/>
          </p:nvSpPr>
          <p:spPr>
            <a:xfrm rot="16200000" flipV="1">
              <a:off x="318434" y="5053530"/>
              <a:ext cx="1353330" cy="198703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0" name="Group 39"/>
            <p:cNvGrpSpPr/>
            <p:nvPr userDrawn="1"/>
          </p:nvGrpSpPr>
          <p:grpSpPr>
            <a:xfrm flipV="1">
              <a:off x="144329" y="6265979"/>
              <a:ext cx="3011122" cy="995376"/>
              <a:chOff x="960581" y="-756460"/>
              <a:chExt cx="6622473" cy="2189167"/>
            </a:xfrm>
            <a:solidFill>
              <a:schemeClr val="bg2">
                <a:alpha val="76000"/>
              </a:schemeClr>
            </a:solidFill>
          </p:grpSpPr>
          <p:sp>
            <p:nvSpPr>
              <p:cNvPr id="49" name="Triangle 48"/>
              <p:cNvSpPr/>
              <p:nvPr/>
            </p:nvSpPr>
            <p:spPr>
              <a:xfrm rot="16200000">
                <a:off x="1473125" y="-1269004"/>
                <a:ext cx="2189167" cy="321425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Triangle 49"/>
              <p:cNvSpPr/>
              <p:nvPr/>
            </p:nvSpPr>
            <p:spPr>
              <a:xfrm rot="5400000" flipH="1">
                <a:off x="4881343" y="-1269004"/>
                <a:ext cx="2189167" cy="321425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1" name="Triangle 40"/>
            <p:cNvSpPr/>
            <p:nvPr userDrawn="1"/>
          </p:nvSpPr>
          <p:spPr>
            <a:xfrm rot="5400000" flipV="1">
              <a:off x="2016845" y="5464379"/>
              <a:ext cx="995376" cy="1461465"/>
            </a:xfrm>
            <a:prstGeom prst="triangle">
              <a:avLst/>
            </a:prstGeom>
            <a:solidFill>
              <a:schemeClr val="accent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riangle 41"/>
            <p:cNvSpPr/>
            <p:nvPr userDrawn="1"/>
          </p:nvSpPr>
          <p:spPr>
            <a:xfrm rot="16200000" flipH="1" flipV="1">
              <a:off x="3566501" y="5464379"/>
              <a:ext cx="995376" cy="1461465"/>
            </a:xfrm>
            <a:prstGeom prst="triangle">
              <a:avLst/>
            </a:prstGeom>
            <a:solidFill>
              <a:schemeClr val="accent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riangle 42"/>
            <p:cNvSpPr/>
            <p:nvPr userDrawn="1"/>
          </p:nvSpPr>
          <p:spPr>
            <a:xfrm rot="5400000" flipV="1">
              <a:off x="3639143" y="6032935"/>
              <a:ext cx="995376" cy="1461465"/>
            </a:xfrm>
            <a:prstGeom prst="triangle">
              <a:avLst/>
            </a:prstGeom>
            <a:solidFill>
              <a:schemeClr val="bg2"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riangle 43"/>
            <p:cNvSpPr/>
            <p:nvPr userDrawn="1"/>
          </p:nvSpPr>
          <p:spPr>
            <a:xfrm rot="16200000" flipH="1" flipV="1">
              <a:off x="5188800" y="6032935"/>
              <a:ext cx="995376" cy="1461465"/>
            </a:xfrm>
            <a:prstGeom prst="triangle">
              <a:avLst/>
            </a:prstGeom>
            <a:solidFill>
              <a:schemeClr val="bg2"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4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153"/>
            <a:stretch/>
          </p:blipFill>
          <p:spPr>
            <a:xfrm>
              <a:off x="177074" y="5713497"/>
              <a:ext cx="719218" cy="669839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3139725" y="6086056"/>
              <a:ext cx="307524" cy="2281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/>
            <p:cNvSpPr/>
            <p:nvPr userDrawn="1"/>
          </p:nvSpPr>
          <p:spPr>
            <a:xfrm>
              <a:off x="1493080" y="6649579"/>
              <a:ext cx="307524" cy="2281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/>
            <p:cNvSpPr/>
            <p:nvPr userDrawn="1"/>
          </p:nvSpPr>
          <p:spPr>
            <a:xfrm>
              <a:off x="4761455" y="6649579"/>
              <a:ext cx="307524" cy="2281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793B-8569-DA46-996B-0B469F3084BC}" type="datetime1">
              <a:rPr lang="en-US" smtClean="0"/>
              <a:t>7/9/2019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28E2C-B1E0-49F2-A5F4-9AADC20F589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78949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808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90022" y="6356350"/>
            <a:ext cx="9161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063DE30E-ADCF-4E4C-B9AD-C8232BF5A050}" type="datetime1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5976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0036" y="6356350"/>
            <a:ext cx="48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5"/>
        </a:buClr>
        <a:buSzPct val="100000"/>
        <a:buFont typeface="Arial" panose="020B0604020202020204" pitchFamily="34" charset="0"/>
        <a:buChar char="•"/>
        <a:defRPr sz="2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100000"/>
        <a:buFont typeface="Arial" panose="020B0604020202020204" pitchFamily="34" charset="0"/>
        <a:buChar char="•"/>
        <a:defRPr sz="24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100000"/>
        <a:buFont typeface="Arial" panose="020B0604020202020204" pitchFamily="34" charset="0"/>
        <a:buChar char="•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100000"/>
        <a:buFont typeface="Arial" panose="020B0604020202020204" pitchFamily="34" charset="0"/>
        <a:buChar char="•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100000"/>
        <a:buFont typeface="Arial" panose="020B0604020202020204" pitchFamily="34" charset="0"/>
        <a:buChar char="•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653394"/>
            <a:ext cx="9144000" cy="1828800"/>
          </a:xfrm>
        </p:spPr>
        <p:txBody>
          <a:bodyPr>
            <a:normAutofit/>
          </a:bodyPr>
          <a:lstStyle/>
          <a:p>
            <a:r>
              <a:rPr lang="en-US" sz="5400" dirty="0">
                <a:cs typeface="Calibri" panose="020F0502020204030204" pitchFamily="34" charset="0"/>
              </a:rPr>
              <a:t>California Community Colleges</a:t>
            </a:r>
            <a:br>
              <a:rPr lang="en-US" sz="5400" dirty="0">
                <a:cs typeface="Calibri" panose="020F0502020204030204" pitchFamily="34" charset="0"/>
              </a:rPr>
            </a:br>
            <a:r>
              <a:rPr lang="en-US" sz="5400" dirty="0">
                <a:cs typeface="Calibri" panose="020F0502020204030204" pitchFamily="34" charset="0"/>
              </a:rPr>
              <a:t>Bachelor’s Degree Program </a:t>
            </a:r>
            <a:r>
              <a:rPr lang="en-US" sz="5400" dirty="0">
                <a:latin typeface="+mn-lt"/>
                <a:cs typeface="Calibri" panose="020F0502020204030204" pitchFamily="34" charset="0"/>
              </a:rPr>
              <a:t>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6036" y="4563035"/>
            <a:ext cx="9144000" cy="1497105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 err="1" smtClean="0">
                <a:latin typeface="+mn-lt"/>
                <a:cs typeface="Calibri" panose="020F0502020204030204" pitchFamily="34" charset="0"/>
              </a:rPr>
              <a:t>Jolena</a:t>
            </a:r>
            <a:r>
              <a:rPr lang="en-US" dirty="0" smtClean="0">
                <a:latin typeface="+mn-lt"/>
                <a:cs typeface="Calibri" panose="020F0502020204030204" pitchFamily="34" charset="0"/>
              </a:rPr>
              <a:t> Grande, Cypress College</a:t>
            </a:r>
          </a:p>
          <a:p>
            <a:pPr algn="l"/>
            <a:r>
              <a:rPr lang="en-US" dirty="0" smtClean="0">
                <a:latin typeface="+mn-lt"/>
                <a:cs typeface="Calibri" panose="020F0502020204030204" pitchFamily="34" charset="0"/>
              </a:rPr>
              <a:t>Njeri Griffin, Chancellor’s Office</a:t>
            </a:r>
          </a:p>
          <a:p>
            <a:pPr algn="l"/>
            <a:r>
              <a:rPr lang="en-US" dirty="0" smtClean="0">
                <a:latin typeface="+mn-lt"/>
                <a:cs typeface="Calibri" panose="020F0502020204030204" pitchFamily="34" charset="0"/>
              </a:rPr>
              <a:t>Dr. Bonnie Hunt, </a:t>
            </a:r>
            <a:r>
              <a:rPr lang="en-US" dirty="0" err="1" smtClean="0">
                <a:latin typeface="+mn-lt"/>
                <a:cs typeface="Calibri" panose="020F0502020204030204" pitchFamily="34" charset="0"/>
              </a:rPr>
              <a:t>EdD</a:t>
            </a:r>
            <a:r>
              <a:rPr lang="en-US" dirty="0" smtClean="0">
                <a:latin typeface="+mn-lt"/>
                <a:cs typeface="Calibri" panose="020F0502020204030204" pitchFamily="34" charset="0"/>
              </a:rPr>
              <a:t>, MPA, RRT, Modesto Jr. College</a:t>
            </a:r>
          </a:p>
          <a:p>
            <a:pPr algn="l"/>
            <a:r>
              <a:rPr lang="en-US" dirty="0" smtClean="0">
                <a:latin typeface="+mn-lt"/>
                <a:cs typeface="Calibri" panose="020F0502020204030204" pitchFamily="34" charset="0"/>
              </a:rPr>
              <a:t>Craig </a:t>
            </a:r>
            <a:r>
              <a:rPr lang="en-US" dirty="0" err="1" smtClean="0">
                <a:latin typeface="+mn-lt"/>
                <a:cs typeface="Calibri" panose="020F0502020204030204" pitchFamily="34" charset="0"/>
              </a:rPr>
              <a:t>Rutan</a:t>
            </a:r>
            <a:r>
              <a:rPr lang="en-US" dirty="0" smtClean="0">
                <a:latin typeface="+mn-lt"/>
                <a:cs typeface="Calibri" panose="020F0502020204030204" pitchFamily="34" charset="0"/>
              </a:rPr>
              <a:t>, ASCCC Data and Technology Specialist, Santiago Canyon College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2141" y="1057021"/>
            <a:ext cx="4041648" cy="1380744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0" y="218147"/>
            <a:ext cx="3722255" cy="2535156"/>
            <a:chOff x="0" y="218147"/>
            <a:chExt cx="3722255" cy="2535156"/>
          </a:xfrm>
        </p:grpSpPr>
        <p:sp>
          <p:nvSpPr>
            <p:cNvPr id="14" name="Triangle 13"/>
            <p:cNvSpPr/>
            <p:nvPr/>
          </p:nvSpPr>
          <p:spPr>
            <a:xfrm rot="5400000">
              <a:off x="593550" y="-375403"/>
              <a:ext cx="2535156" cy="372225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63" y="1102324"/>
              <a:ext cx="2323444" cy="77570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54706" y="-651555"/>
            <a:ext cx="4870839" cy="1610136"/>
            <a:chOff x="960581" y="-756460"/>
            <a:chExt cx="6622473" cy="2189167"/>
          </a:xfrm>
          <a:solidFill>
            <a:schemeClr val="bg2">
              <a:alpha val="78000"/>
            </a:schemeClr>
          </a:solidFill>
        </p:grpSpPr>
        <p:sp>
          <p:nvSpPr>
            <p:cNvPr id="16" name="Triangle 15"/>
            <p:cNvSpPr/>
            <p:nvPr/>
          </p:nvSpPr>
          <p:spPr>
            <a:xfrm rot="16200000">
              <a:off x="1473125" y="-1269004"/>
              <a:ext cx="2189167" cy="321425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riangle 16"/>
            <p:cNvSpPr/>
            <p:nvPr/>
          </p:nvSpPr>
          <p:spPr>
            <a:xfrm rot="5400000" flipH="1">
              <a:off x="4881343" y="-1269004"/>
              <a:ext cx="2189167" cy="321425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riangle 19"/>
          <p:cNvSpPr/>
          <p:nvPr/>
        </p:nvSpPr>
        <p:spPr>
          <a:xfrm rot="16200000">
            <a:off x="3259920" y="-108827"/>
            <a:ext cx="1610136" cy="2364089"/>
          </a:xfrm>
          <a:prstGeom prst="triangle">
            <a:avLst/>
          </a:pr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riangle 20"/>
          <p:cNvSpPr/>
          <p:nvPr/>
        </p:nvSpPr>
        <p:spPr>
          <a:xfrm rot="5400000" flipH="1">
            <a:off x="5779826" y="-108828"/>
            <a:ext cx="1610136" cy="2364089"/>
          </a:xfrm>
          <a:prstGeom prst="triangle">
            <a:avLst/>
          </a:pr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riangle 23"/>
          <p:cNvSpPr/>
          <p:nvPr/>
        </p:nvSpPr>
        <p:spPr>
          <a:xfrm rot="16200000">
            <a:off x="5884176" y="-1028532"/>
            <a:ext cx="1610136" cy="2364089"/>
          </a:xfrm>
          <a:prstGeom prst="triangle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riangle 24"/>
          <p:cNvSpPr/>
          <p:nvPr/>
        </p:nvSpPr>
        <p:spPr>
          <a:xfrm rot="5400000" flipH="1">
            <a:off x="8390925" y="-1028532"/>
            <a:ext cx="1610136" cy="2364089"/>
          </a:xfrm>
          <a:prstGeom prst="triangle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056411" y="868484"/>
            <a:ext cx="523644" cy="3770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2424296" y="-35025"/>
            <a:ext cx="523644" cy="3770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7680797" y="-35025"/>
            <a:ext cx="523644" cy="3770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14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>
                <a:cs typeface="Calibri" panose="020F0502020204030204" pitchFamily="34" charset="0"/>
              </a:rPr>
              <a:t>Establishing a BDP </a:t>
            </a:r>
            <a:r>
              <a:rPr lang="en-US" sz="6000" dirty="0" smtClean="0">
                <a:cs typeface="Calibri" panose="020F0502020204030204" pitchFamily="34" charset="0"/>
              </a:rPr>
              <a:t>Program</a:t>
            </a:r>
            <a:r>
              <a:rPr lang="en-US" dirty="0" smtClean="0">
                <a:cs typeface="Calibri" panose="020F0502020204030204" pitchFamily="34" charset="0"/>
              </a:rPr>
              <a:t/>
            </a:r>
            <a:br>
              <a:rPr lang="en-US" dirty="0" smtClean="0">
                <a:cs typeface="Calibri" panose="020F0502020204030204" pitchFamily="34" charset="0"/>
              </a:rPr>
            </a:b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450731"/>
            <a:ext cx="10233800" cy="42824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/>
              <a:t>There is currently no legislation that will allow for the establishment of additional programs. However, if the opportunity comes colleges can do the following:</a:t>
            </a:r>
          </a:p>
          <a:p>
            <a:pPr marL="514350" indent="-514350">
              <a:buAutoNum type="arabicPeriod"/>
            </a:pPr>
            <a:r>
              <a:rPr lang="en-US" sz="2600" b="1" u="sng" dirty="0">
                <a:solidFill>
                  <a:srgbClr val="FF0000"/>
                </a:solidFill>
              </a:rPr>
              <a:t>Look at job growth in the area to see what program would benefit from a bachelor’s degree.</a:t>
            </a:r>
          </a:p>
          <a:p>
            <a:pPr marL="514350" indent="-514350">
              <a:buAutoNum type="arabicPeriod"/>
            </a:pPr>
            <a:r>
              <a:rPr lang="en-US" sz="2600" b="1" u="sng" dirty="0">
                <a:solidFill>
                  <a:srgbClr val="FF0000"/>
                </a:solidFill>
              </a:rPr>
              <a:t>Ensure the program is not offered at CSU or UC.</a:t>
            </a:r>
          </a:p>
          <a:p>
            <a:pPr marL="514350" indent="-514350">
              <a:buAutoNum type="arabicPeriod"/>
            </a:pPr>
            <a:r>
              <a:rPr lang="en-US" sz="2600" b="1" u="sng" dirty="0">
                <a:solidFill>
                  <a:srgbClr val="FF0000"/>
                </a:solidFill>
              </a:rPr>
              <a:t>Work with local industry for buy-in and to create a program that would allow students graduation to work.</a:t>
            </a:r>
          </a:p>
          <a:p>
            <a:pPr marL="514350" indent="-514350">
              <a:buAutoNum type="arabicPeriod"/>
            </a:pPr>
            <a:r>
              <a:rPr lang="en-US" sz="2600" b="1" u="sng" dirty="0">
                <a:solidFill>
                  <a:srgbClr val="FF0000"/>
                </a:solidFill>
              </a:rPr>
              <a:t>Ensure that program shows that a bachelor’s degree is needed in the field.</a:t>
            </a:r>
          </a:p>
          <a:p>
            <a:pPr marL="514350" indent="-514350">
              <a:buAutoNum type="arabicPeriod"/>
            </a:pPr>
            <a:r>
              <a:rPr lang="en-US" sz="2600" b="1" u="sng" dirty="0">
                <a:solidFill>
                  <a:srgbClr val="FF0000"/>
                </a:solidFill>
              </a:rPr>
              <a:t>Ensure that the college can sustain the program without funding from the state.</a:t>
            </a:r>
          </a:p>
          <a:p>
            <a:pPr marL="0" indent="0">
              <a:buNone/>
            </a:pPr>
            <a:endParaRPr lang="en-US" b="1" u="sng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1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3723"/>
            <a:ext cx="10515600" cy="932730"/>
          </a:xfrm>
        </p:spPr>
        <p:txBody>
          <a:bodyPr>
            <a:noAutofit/>
          </a:bodyPr>
          <a:lstStyle/>
          <a:p>
            <a:pPr algn="ctr"/>
            <a:r>
              <a:rPr lang="en-US" sz="5200" dirty="0" smtClean="0"/>
              <a:t>Cypress College</a:t>
            </a:r>
            <a:br>
              <a:rPr lang="en-US" sz="5200" dirty="0" smtClean="0"/>
            </a:br>
            <a:r>
              <a:rPr lang="en-US" sz="5200" dirty="0" smtClean="0"/>
              <a:t>Bachelor of Science in Funeral Service</a:t>
            </a:r>
            <a:endParaRPr lang="en-US" sz="5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409092"/>
            <a:ext cx="10233800" cy="3324044"/>
          </a:xfrm>
        </p:spPr>
        <p:txBody>
          <a:bodyPr/>
          <a:lstStyle/>
          <a:p>
            <a:r>
              <a:rPr lang="en-US" sz="2600" dirty="0" smtClean="0"/>
              <a:t>Design</a:t>
            </a:r>
          </a:p>
          <a:p>
            <a:r>
              <a:rPr lang="en-US" sz="2600" dirty="0" smtClean="0"/>
              <a:t>Development</a:t>
            </a:r>
            <a:endParaRPr lang="en-US" sz="2600" dirty="0"/>
          </a:p>
          <a:p>
            <a:r>
              <a:rPr lang="en-US" sz="2600" dirty="0" smtClean="0"/>
              <a:t>Implementation</a:t>
            </a:r>
            <a:endParaRPr lang="en-US" sz="2600" dirty="0"/>
          </a:p>
          <a:p>
            <a:r>
              <a:rPr lang="en-US" sz="2600" dirty="0" smtClean="0"/>
              <a:t>Outcomes</a:t>
            </a:r>
            <a:endParaRPr lang="en-US" sz="2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5" y="2081129"/>
            <a:ext cx="4275221" cy="427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7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Initial Design (version 1.0)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4717382" cy="4351338"/>
          </a:xfrm>
        </p:spPr>
        <p:txBody>
          <a:bodyPr/>
          <a:lstStyle/>
          <a:p>
            <a:r>
              <a:rPr lang="en-US" sz="2600" dirty="0" smtClean="0"/>
              <a:t>Initially drafted using CSU/UC template and the CSU-GE/</a:t>
            </a:r>
            <a:r>
              <a:rPr lang="en-US" sz="2600" dirty="0" err="1" smtClean="0"/>
              <a:t>IGETC</a:t>
            </a:r>
            <a:r>
              <a:rPr lang="en-US" sz="2600" dirty="0" smtClean="0"/>
              <a:t> pattern</a:t>
            </a:r>
          </a:p>
          <a:p>
            <a:r>
              <a:rPr lang="en-US" sz="2600" dirty="0" smtClean="0"/>
              <a:t>Considered the </a:t>
            </a:r>
            <a:r>
              <a:rPr lang="en-US" sz="2600" dirty="0" err="1" smtClean="0"/>
              <a:t>ABFSE</a:t>
            </a:r>
            <a:r>
              <a:rPr lang="en-US" sz="2600" dirty="0" smtClean="0"/>
              <a:t> accreditation </a:t>
            </a:r>
            <a:r>
              <a:rPr lang="en-US" sz="2600" dirty="0"/>
              <a:t>standards</a:t>
            </a:r>
          </a:p>
          <a:p>
            <a:r>
              <a:rPr lang="en-US" sz="2600" dirty="0" smtClean="0"/>
              <a:t>Mirrored other BS degrees currently offered in the discipline</a:t>
            </a:r>
            <a:endParaRPr lang="en-US" sz="2600" dirty="0"/>
          </a:p>
          <a:p>
            <a:r>
              <a:rPr lang="en-US" sz="2600" dirty="0" smtClean="0"/>
              <a:t>2020 Vision (version 2.0)</a:t>
            </a:r>
            <a:endParaRPr lang="en-US" sz="2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83" y="1706453"/>
            <a:ext cx="3774635" cy="48848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AutoShape 2" descr="Image result for california state univers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913" y="1706453"/>
            <a:ext cx="924009" cy="92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83" y="2394284"/>
            <a:ext cx="975309" cy="97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359" y="3909511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71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4717382" cy="4351338"/>
          </a:xfrm>
        </p:spPr>
        <p:txBody>
          <a:bodyPr/>
          <a:lstStyle/>
          <a:p>
            <a:r>
              <a:rPr lang="en-US" sz="2600" dirty="0" smtClean="0"/>
              <a:t>Outreach</a:t>
            </a:r>
          </a:p>
          <a:p>
            <a:r>
              <a:rPr lang="en-US" sz="2600" dirty="0" smtClean="0"/>
              <a:t>Pathways</a:t>
            </a:r>
            <a:endParaRPr lang="en-US" sz="2600" dirty="0"/>
          </a:p>
          <a:p>
            <a:r>
              <a:rPr lang="en-US" sz="2600" dirty="0" smtClean="0"/>
              <a:t>Marketing</a:t>
            </a:r>
            <a:endParaRPr lang="en-US" sz="2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214" y="3438816"/>
            <a:ext cx="3749675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26621" r="11086" b="5614"/>
          <a:stretch/>
        </p:blipFill>
        <p:spPr bwMode="auto">
          <a:xfrm>
            <a:off x="5837382" y="3352574"/>
            <a:ext cx="5907506" cy="282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2" t="4544" r="39431" b="68727"/>
          <a:stretch/>
        </p:blipFill>
        <p:spPr bwMode="auto">
          <a:xfrm>
            <a:off x="7700211" y="539822"/>
            <a:ext cx="2502569" cy="257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95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136531"/>
            <a:ext cx="4717382" cy="4040432"/>
          </a:xfrm>
        </p:spPr>
        <p:txBody>
          <a:bodyPr/>
          <a:lstStyle/>
          <a:p>
            <a:r>
              <a:rPr lang="en-US" sz="2600" dirty="0" smtClean="0"/>
              <a:t>Curriculum approval and offerings</a:t>
            </a:r>
          </a:p>
          <a:p>
            <a:r>
              <a:rPr lang="en-US" sz="2600" dirty="0" smtClean="0"/>
              <a:t>Enrollment and orientation</a:t>
            </a:r>
            <a:endParaRPr lang="en-US" sz="2600" dirty="0"/>
          </a:p>
          <a:p>
            <a:r>
              <a:rPr lang="en-US" sz="2600" dirty="0" smtClean="0"/>
              <a:t>Credit for prior learning</a:t>
            </a:r>
            <a:endParaRPr lang="en-US" sz="2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58" y="335939"/>
            <a:ext cx="4934278" cy="638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8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4717382" cy="4351338"/>
          </a:xfrm>
        </p:spPr>
        <p:txBody>
          <a:bodyPr/>
          <a:lstStyle/>
          <a:p>
            <a:r>
              <a:rPr lang="en-US" sz="2600" dirty="0" smtClean="0"/>
              <a:t>2017 Enrollees</a:t>
            </a:r>
          </a:p>
          <a:p>
            <a:r>
              <a:rPr lang="en-US" sz="2600" dirty="0" smtClean="0"/>
              <a:t>2018 Graduates</a:t>
            </a:r>
          </a:p>
          <a:p>
            <a:pPr marL="0" indent="0">
              <a:buNone/>
            </a:pPr>
            <a:r>
              <a:rPr lang="en-US" sz="2600" dirty="0" smtClean="0"/>
              <a:t> </a:t>
            </a:r>
          </a:p>
          <a:p>
            <a:r>
              <a:rPr lang="en-US" sz="2600" dirty="0" smtClean="0"/>
              <a:t>2018 Enrollees</a:t>
            </a:r>
          </a:p>
          <a:p>
            <a:r>
              <a:rPr lang="en-US" sz="2600" dirty="0" smtClean="0"/>
              <a:t>2019 Graduates</a:t>
            </a:r>
            <a:endParaRPr lang="en-US" sz="2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085" y="1522664"/>
            <a:ext cx="6123952" cy="408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65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Student Successes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1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423" y="2154115"/>
            <a:ext cx="4717382" cy="4022848"/>
          </a:xfrm>
        </p:spPr>
        <p:txBody>
          <a:bodyPr/>
          <a:lstStyle/>
          <a:p>
            <a:r>
              <a:rPr lang="en-US" sz="2600" dirty="0" smtClean="0"/>
              <a:t>Promotions</a:t>
            </a:r>
          </a:p>
          <a:p>
            <a:r>
              <a:rPr lang="en-US" sz="2600" dirty="0" smtClean="0"/>
              <a:t>Wage increases</a:t>
            </a:r>
            <a:endParaRPr lang="en-US" sz="2600" dirty="0"/>
          </a:p>
          <a:p>
            <a:r>
              <a:rPr lang="en-US" sz="2600" dirty="0"/>
              <a:t>Leadership positions</a:t>
            </a:r>
          </a:p>
          <a:p>
            <a:r>
              <a:rPr lang="en-US" sz="2600" dirty="0" smtClean="0"/>
              <a:t>Graduate school</a:t>
            </a:r>
            <a:endParaRPr lang="en-US" sz="2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29833" b="44797"/>
          <a:stretch/>
        </p:blipFill>
        <p:spPr bwMode="auto">
          <a:xfrm>
            <a:off x="4239261" y="3277899"/>
            <a:ext cx="7250776" cy="271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869" y="1322762"/>
            <a:ext cx="3192780" cy="100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382" y="734903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60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6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13333" r="5758" b="7315"/>
          <a:stretch/>
        </p:blipFill>
        <p:spPr bwMode="auto">
          <a:xfrm>
            <a:off x="3412836" y="1427053"/>
            <a:ext cx="8559800" cy="437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242037"/>
            <a:ext cx="4717382" cy="3934925"/>
          </a:xfrm>
        </p:spPr>
        <p:txBody>
          <a:bodyPr/>
          <a:lstStyle/>
          <a:p>
            <a:r>
              <a:rPr lang="en-US" sz="2600" dirty="0" smtClean="0"/>
              <a:t>Champions </a:t>
            </a:r>
          </a:p>
          <a:p>
            <a:r>
              <a:rPr lang="en-US" sz="2600" dirty="0" smtClean="0"/>
              <a:t>Continuity</a:t>
            </a:r>
            <a:endParaRPr lang="en-US" sz="2600" dirty="0"/>
          </a:p>
          <a:p>
            <a:r>
              <a:rPr lang="en-US" sz="2600" dirty="0" smtClean="0"/>
              <a:t>Criticisms</a:t>
            </a:r>
            <a:endParaRPr lang="en-US" sz="2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cs typeface="Calibri" panose="020F0502020204030204" pitchFamily="34" charset="0"/>
              </a:rPr>
              <a:t>History of the Bachelor’s Degree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In </a:t>
            </a:r>
            <a:r>
              <a:rPr lang="en-US" b="1" u="sng" dirty="0"/>
              <a:t>September 2014</a:t>
            </a:r>
            <a:r>
              <a:rPr lang="en-US" dirty="0"/>
              <a:t>, Governor Jerry Brown signed </a:t>
            </a:r>
            <a:r>
              <a:rPr lang="en-US" b="1" u="sng" dirty="0"/>
              <a:t>Senate Bill 850 (Block) </a:t>
            </a:r>
            <a:r>
              <a:rPr lang="en-US" dirty="0"/>
              <a:t>in to law.  This legislation allowed up to 15 community colleges to be selected as </a:t>
            </a:r>
            <a:r>
              <a:rPr lang="en-US" b="1" u="sng" dirty="0"/>
              <a:t>baccalaureate offering institutions.  </a:t>
            </a:r>
            <a:endParaRPr lang="en-US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u="sng" dirty="0"/>
          </a:p>
          <a:p>
            <a:r>
              <a:rPr lang="en-US" dirty="0"/>
              <a:t>The Chancellor’s Office received 34 applications to participate in </a:t>
            </a:r>
            <a:br>
              <a:rPr lang="en-US" dirty="0"/>
            </a:br>
            <a:r>
              <a:rPr lang="en-US" dirty="0"/>
              <a:t>the Baccalaureate Degree Pilot Program.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r>
              <a:rPr lang="en-US" dirty="0"/>
              <a:t>By May 2015 the Board of Governors approved the 15 Baccalaureate Degree Pilot Program colleges. </a:t>
            </a:r>
          </a:p>
          <a:p>
            <a:pPr marL="0" indent="0">
              <a:buNone/>
            </a:pPr>
            <a:endParaRPr lang="en-US" b="1" u="sng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41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Articulation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37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199" y="1706453"/>
            <a:ext cx="6975475" cy="400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8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Modesto Junior College</a:t>
            </a:r>
            <a:br>
              <a:rPr lang="en-US" sz="4800" dirty="0" smtClean="0"/>
            </a:br>
            <a:r>
              <a:rPr lang="en-US" sz="4800" dirty="0" smtClean="0"/>
              <a:t>Bachelor’s of Science in Respiratory Care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051050" y="22692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Modesto Jr. College/Skyline College</a:t>
            </a:r>
            <a:br>
              <a:rPr lang="en-US" dirty="0"/>
            </a:br>
            <a:r>
              <a:rPr lang="en-US" dirty="0"/>
              <a:t>Bachelor’s of Science in Respiratory Care</a:t>
            </a:r>
          </a:p>
        </p:txBody>
      </p:sp>
      <p:pic>
        <p:nvPicPr>
          <p:cNvPr id="15" name="Picture 7" descr="Modesto Junior Colle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6" b="18008"/>
          <a:stretch>
            <a:fillRect/>
          </a:stretch>
        </p:blipFill>
        <p:spPr bwMode="auto">
          <a:xfrm>
            <a:off x="9872251" y="5987684"/>
            <a:ext cx="1608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98264" y="1831975"/>
            <a:ext cx="5878047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3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4" y="908050"/>
            <a:ext cx="7343775" cy="5213350"/>
          </a:xfrm>
          <a:noFill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464" y="6126164"/>
            <a:ext cx="150653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52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Respiratory Care Profession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635369"/>
            <a:ext cx="10233800" cy="40977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dirty="0" smtClean="0"/>
              <a:t>21, 000 Licensed Practitioners (California)</a:t>
            </a:r>
          </a:p>
          <a:p>
            <a:pPr marL="0" indent="0">
              <a:buNone/>
            </a:pPr>
            <a:r>
              <a:rPr lang="en-US" sz="2500" dirty="0" smtClean="0"/>
              <a:t>Licensure – Credential and Associate Degree Completion</a:t>
            </a:r>
          </a:p>
          <a:p>
            <a:pPr marL="0" indent="0">
              <a:buNone/>
            </a:pPr>
            <a:r>
              <a:rPr lang="en-US" sz="2500" dirty="0" smtClean="0"/>
              <a:t>2/3 Associate Degree Prepared</a:t>
            </a:r>
          </a:p>
          <a:p>
            <a:pPr marL="0" indent="0">
              <a:buNone/>
            </a:pPr>
            <a:r>
              <a:rPr lang="en-US" sz="2500" dirty="0" smtClean="0"/>
              <a:t>Limited Bachelor’s Degree Programs in California</a:t>
            </a:r>
          </a:p>
          <a:p>
            <a:pPr marL="0" indent="0">
              <a:buNone/>
            </a:pPr>
            <a:r>
              <a:rPr lang="en-US" sz="2500" dirty="0" smtClean="0"/>
              <a:t>Movement Towards Bachelors Degree Requirement</a:t>
            </a:r>
          </a:p>
          <a:p>
            <a:r>
              <a:rPr lang="en-US" sz="2500" dirty="0" smtClean="0"/>
              <a:t>American Association for Respiratory Care (AARC)</a:t>
            </a:r>
          </a:p>
          <a:p>
            <a:r>
              <a:rPr lang="en-US" sz="2500" dirty="0" smtClean="0"/>
              <a:t>California Society for Respiratory Care (CSRC)</a:t>
            </a:r>
          </a:p>
          <a:p>
            <a:r>
              <a:rPr lang="en-US" sz="2500" dirty="0" smtClean="0"/>
              <a:t>Committee on Accreditation for Respiratory Care (</a:t>
            </a:r>
            <a:r>
              <a:rPr lang="en-US" sz="2500" dirty="0" err="1" smtClean="0"/>
              <a:t>CoARC</a:t>
            </a:r>
            <a:r>
              <a:rPr lang="en-US" sz="2500" dirty="0" smtClean="0"/>
              <a:t>)</a:t>
            </a:r>
          </a:p>
          <a:p>
            <a:r>
              <a:rPr lang="en-US" sz="2500" dirty="0" smtClean="0"/>
              <a:t>California Respiratory Care Board (RCB)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01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dirty="0" smtClean="0"/>
              <a:t>Movement Towards a B.S. Degree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07129" y="1908175"/>
            <a:ext cx="4514317" cy="433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1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7" descr="Modesto Junior Colle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6" b="18008"/>
          <a:stretch>
            <a:fillRect/>
          </a:stretch>
        </p:blipFill>
        <p:spPr bwMode="auto">
          <a:xfrm>
            <a:off x="10193215" y="6137642"/>
            <a:ext cx="1608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Extensive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Application Submitted to CCC Chancellor's Office</a:t>
            </a:r>
          </a:p>
          <a:p>
            <a:r>
              <a:rPr lang="en-US" dirty="0"/>
              <a:t>Site Visit – CCC</a:t>
            </a:r>
          </a:p>
          <a:p>
            <a:r>
              <a:rPr lang="en-US" dirty="0"/>
              <a:t>Approved (CCC and ACCJC)</a:t>
            </a:r>
          </a:p>
          <a:p>
            <a:r>
              <a:rPr lang="en-US" dirty="0"/>
              <a:t>2+2 Hybrid Program with target for Online offering </a:t>
            </a:r>
          </a:p>
          <a:p>
            <a:r>
              <a:rPr lang="en-US" dirty="0"/>
              <a:t>Developed Curriculum (including Higher Division GEs)</a:t>
            </a:r>
          </a:p>
          <a:p>
            <a:r>
              <a:rPr lang="en-US" dirty="0"/>
              <a:t>Lots of Symposiums, Sessions, Conferences</a:t>
            </a:r>
          </a:p>
          <a:p>
            <a:r>
              <a:rPr lang="en-US" dirty="0"/>
              <a:t>Marketing </a:t>
            </a:r>
          </a:p>
          <a:p>
            <a:r>
              <a:rPr lang="en-US" dirty="0"/>
              <a:t>Faculty </a:t>
            </a:r>
          </a:p>
          <a:p>
            <a:r>
              <a:rPr lang="en-US" dirty="0"/>
              <a:t>Application process (Application Criteria)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13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Program Design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1978269"/>
            <a:ext cx="5384800" cy="4147895"/>
          </a:xfrm>
        </p:spPr>
        <p:txBody>
          <a:bodyPr/>
          <a:lstStyle/>
          <a:p>
            <a:r>
              <a:rPr lang="en-US" dirty="0"/>
              <a:t>Working Adults</a:t>
            </a:r>
          </a:p>
          <a:p>
            <a:r>
              <a:rPr lang="en-US" dirty="0"/>
              <a:t>15 Month/Accelerated Program</a:t>
            </a:r>
          </a:p>
          <a:p>
            <a:r>
              <a:rPr lang="en-US" dirty="0"/>
              <a:t>Online</a:t>
            </a:r>
          </a:p>
          <a:p>
            <a:r>
              <a:rPr lang="en-US" dirty="0"/>
              <a:t>8 Weeks/Sessions (2 courses)</a:t>
            </a:r>
          </a:p>
          <a:p>
            <a:r>
              <a:rPr lang="en-US" dirty="0"/>
              <a:t>16 Week Semester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97600" y="1978269"/>
            <a:ext cx="5384800" cy="4147895"/>
          </a:xfrm>
        </p:spPr>
        <p:txBody>
          <a:bodyPr/>
          <a:lstStyle/>
          <a:p>
            <a:r>
              <a:rPr lang="en-US" dirty="0"/>
              <a:t>40 units</a:t>
            </a:r>
          </a:p>
          <a:p>
            <a:r>
              <a:rPr lang="en-US" dirty="0"/>
              <a:t>28 Respiratory Core Courses</a:t>
            </a:r>
          </a:p>
          <a:p>
            <a:r>
              <a:rPr lang="en-US" dirty="0"/>
              <a:t>12 Upper Division GE Courses</a:t>
            </a:r>
          </a:p>
          <a:p>
            <a:r>
              <a:rPr lang="en-US" dirty="0"/>
              <a:t>Final Capstone Project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83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950" y="298939"/>
            <a:ext cx="8878888" cy="1081454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Curriculum</a:t>
            </a:r>
          </a:p>
        </p:txBody>
      </p:sp>
      <p:sp>
        <p:nvSpPr>
          <p:cNvPr id="6" name="Content Placeholder 2">
            <a:extLst/>
          </p:cNvPr>
          <p:cNvSpPr txBox="1">
            <a:spLocks/>
          </p:cNvSpPr>
          <p:nvPr/>
        </p:nvSpPr>
        <p:spPr bwMode="auto">
          <a:xfrm>
            <a:off x="536332" y="1557339"/>
            <a:ext cx="5529508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1">
              <a:defRPr/>
            </a:pPr>
            <a:endParaRPr lang="en-US" sz="2000" kern="0" dirty="0"/>
          </a:p>
          <a:p>
            <a:pPr lvl="0" defTabSz="914400"/>
            <a:r>
              <a:rPr lang="en-US" altLang="en-US" sz="2200" kern="0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Disease Management &amp; Healthcare Promotion (3)</a:t>
            </a:r>
          </a:p>
          <a:p>
            <a:pPr lvl="0" defTabSz="914400"/>
            <a:r>
              <a:rPr lang="en-US" altLang="en-US" sz="2200" kern="0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Clinical Review of Healthcare Research (3)</a:t>
            </a:r>
          </a:p>
          <a:p>
            <a:pPr lvl="0" defTabSz="914400"/>
            <a:r>
              <a:rPr lang="en-US" altLang="en-US" sz="2200" kern="0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Medical Sociology: Health and Diversity (3)</a:t>
            </a:r>
          </a:p>
          <a:p>
            <a:pPr lvl="0" defTabSz="914400"/>
            <a:r>
              <a:rPr lang="en-US" altLang="en-US" sz="2200" kern="0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Education and Teaching Strategies in Healthcare (3)</a:t>
            </a:r>
          </a:p>
          <a:p>
            <a:pPr lvl="0" defTabSz="914400"/>
            <a:r>
              <a:rPr lang="en-US" altLang="en-US" sz="2200" kern="0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Advanced Pharmacology and Critical Care (3)</a:t>
            </a:r>
          </a:p>
          <a:p>
            <a:pPr lvl="0" defTabSz="914400"/>
            <a:r>
              <a:rPr lang="en-US" altLang="en-US" sz="2200" kern="0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Psychology of Stress, Illness and Death (3)</a:t>
            </a:r>
          </a:p>
          <a:p>
            <a:pPr>
              <a:defRPr/>
            </a:pPr>
            <a:endParaRPr lang="en-US" sz="2800" kern="0" dirty="0"/>
          </a:p>
        </p:txBody>
      </p:sp>
      <p:sp>
        <p:nvSpPr>
          <p:cNvPr id="7" name="Content Placeholder 2">
            <a:extLst/>
          </p:cNvPr>
          <p:cNvSpPr txBox="1">
            <a:spLocks/>
          </p:cNvSpPr>
          <p:nvPr/>
        </p:nvSpPr>
        <p:spPr bwMode="auto">
          <a:xfrm>
            <a:off x="6469185" y="1557339"/>
            <a:ext cx="4445000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0" defTabSz="914400"/>
            <a:endParaRPr lang="en-US" altLang="en-US" sz="20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0" defTabSz="914400"/>
            <a:r>
              <a:rPr lang="en-US" altLang="en-US" sz="2200" kern="0" dirty="0" smtClean="0">
                <a:solidFill>
                  <a:schemeClr val="accent4">
                    <a:lumMod val="75000"/>
                  </a:schemeClr>
                </a:solidFill>
                <a:cs typeface="Arial"/>
              </a:rPr>
              <a:t>Healthcare </a:t>
            </a:r>
            <a:r>
              <a:rPr lang="en-US" altLang="en-US" sz="2200" kern="0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Leadership and Operations Management  I, II (3,4)</a:t>
            </a:r>
          </a:p>
          <a:p>
            <a:pPr lvl="0" defTabSz="914400"/>
            <a:r>
              <a:rPr lang="en-US" altLang="en-US" sz="2200" kern="0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Pulmonary Diagnostics, Rehabilitation, and Sleep (3)</a:t>
            </a:r>
          </a:p>
          <a:p>
            <a:pPr lvl="0" defTabSz="914400"/>
            <a:r>
              <a:rPr lang="en-US" altLang="en-US" sz="2200" kern="0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 Medical and Bioethics (3)</a:t>
            </a:r>
          </a:p>
          <a:p>
            <a:pPr lvl="0" defTabSz="914400"/>
            <a:r>
              <a:rPr lang="en-US" altLang="en-US" sz="2200" kern="0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Advanced Neonatal and Pediatric Critical Care (3)</a:t>
            </a:r>
          </a:p>
          <a:p>
            <a:pPr lvl="0" defTabSz="914400"/>
            <a:r>
              <a:rPr lang="en-US" altLang="en-US" sz="2200" kern="0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Organizational Behavior (3)</a:t>
            </a:r>
          </a:p>
          <a:p>
            <a:pPr lvl="0" defTabSz="914400"/>
            <a:r>
              <a:rPr lang="en-US" altLang="en-US" sz="2200" kern="0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Capstone Project (3)</a:t>
            </a:r>
          </a:p>
        </p:txBody>
      </p:sp>
    </p:spTree>
    <p:extLst>
      <p:ext uri="{BB962C8B-B14F-4D97-AF65-F5344CB8AC3E}">
        <p14:creationId xmlns:p14="http://schemas.microsoft.com/office/powerpoint/2010/main" val="95562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Ongoing marketing – community </a:t>
            </a:r>
          </a:p>
          <a:p>
            <a:r>
              <a:rPr lang="en-US" dirty="0" smtClean="0"/>
              <a:t>Enrollment - Transition from A.S. Program </a:t>
            </a:r>
            <a:endParaRPr lang="en-US" dirty="0"/>
          </a:p>
          <a:p>
            <a:r>
              <a:rPr lang="en-US" dirty="0"/>
              <a:t>39 Lower Division General Education</a:t>
            </a:r>
          </a:p>
          <a:p>
            <a:r>
              <a:rPr lang="en-US" dirty="0" err="1"/>
              <a:t>CoARC</a:t>
            </a:r>
            <a:r>
              <a:rPr lang="en-US" dirty="0"/>
              <a:t> Accreditation</a:t>
            </a:r>
          </a:p>
          <a:p>
            <a:r>
              <a:rPr lang="en-US" dirty="0"/>
              <a:t>College community awareness</a:t>
            </a:r>
          </a:p>
          <a:p>
            <a:r>
              <a:rPr lang="en-US" dirty="0"/>
              <a:t>Pilot Status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489" y="3006172"/>
            <a:ext cx="2853175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1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81892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151792"/>
            <a:ext cx="10233800" cy="4581344"/>
          </a:xfrm>
        </p:spPr>
        <p:txBody>
          <a:bodyPr/>
          <a:lstStyle/>
          <a:p>
            <a:r>
              <a:rPr lang="en-US" sz="2600" dirty="0" smtClean="0">
                <a:cs typeface="Calibri" panose="020F0502020204030204" pitchFamily="34" charset="0"/>
              </a:rPr>
              <a:t>$</a:t>
            </a:r>
            <a:r>
              <a:rPr lang="en-US" sz="2600" dirty="0">
                <a:cs typeface="Calibri" panose="020F0502020204030204" pitchFamily="34" charset="0"/>
              </a:rPr>
              <a:t>6 million was received for implementation support and professional development for the BDP programs.  Each BDP district received $350,000 and NOCCCD received a grant for $750,000 for professional development </a:t>
            </a:r>
            <a:r>
              <a:rPr lang="en-US" sz="2600" dirty="0" smtClean="0">
                <a:cs typeface="Calibri" panose="020F0502020204030204" pitchFamily="34" charset="0"/>
              </a:rPr>
              <a:t>activities</a:t>
            </a:r>
            <a:r>
              <a:rPr lang="en-US" sz="2600" dirty="0">
                <a:cs typeface="Calibri" panose="020F0502020204030204" pitchFamily="34" charset="0"/>
              </a:rPr>
              <a:t/>
            </a:r>
            <a:br>
              <a:rPr lang="en-US" sz="2600" dirty="0">
                <a:cs typeface="Calibri" panose="020F0502020204030204" pitchFamily="34" charset="0"/>
              </a:rPr>
            </a:br>
            <a:endParaRPr lang="en-US" sz="2600" dirty="0">
              <a:cs typeface="Calibri" panose="020F0502020204030204" pitchFamily="34" charset="0"/>
            </a:endParaRPr>
          </a:p>
          <a:p>
            <a:r>
              <a:rPr lang="en-US" sz="2600" dirty="0">
                <a:cs typeface="Calibri" panose="020F0502020204030204" pitchFamily="34" charset="0"/>
              </a:rPr>
              <a:t>BDP Handbook committee created guidelines to establish the parameters for offering bachelor’s degrees</a:t>
            </a:r>
            <a:br>
              <a:rPr lang="en-US" sz="2600" dirty="0">
                <a:cs typeface="Calibri" panose="020F0502020204030204" pitchFamily="34" charset="0"/>
              </a:rPr>
            </a:br>
            <a:endParaRPr lang="en-US" sz="2600" dirty="0">
              <a:cs typeface="Calibri" panose="020F0502020204030204" pitchFamily="34" charset="0"/>
            </a:endParaRPr>
          </a:p>
          <a:p>
            <a:r>
              <a:rPr lang="en-US" sz="2600" dirty="0">
                <a:cs typeface="Calibri" panose="020F0502020204030204" pitchFamily="34" charset="0"/>
              </a:rPr>
              <a:t>Title 5 regulations authorized the BDP Handbook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45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Success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3062" y="1706453"/>
            <a:ext cx="5848450" cy="39004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9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Support/Next Steps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07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Supporting BDP Colleges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108526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Aligning lower division courses with lower division at BDP Colleges so that students can have a seamless transfer.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Work with the CTE-C-ID Model Curriculum Workgroup to establish model curriculum for the BDP College programs.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Contact your local senator or assembly member and let them know you are supportive of legislation that would take the colleges out of pilot status.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32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252782" y="2928143"/>
            <a:ext cx="1565473" cy="572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4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2DF4D-1CB4-0D47-BE5F-769FA8E7B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 with BDP - ACCJC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98237-EF24-B346-9C21-35BAC9E01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ASCCC and the Chancellor’s Office have agreed that baccalaureate degree students should complete a minimum of 41 units of general education (36 lower division and 6 upper division</a:t>
            </a:r>
            <a:r>
              <a:rPr lang="en-US" sz="2600" dirty="0" smtClean="0"/>
              <a:t>).</a:t>
            </a:r>
            <a:br>
              <a:rPr lang="en-US" sz="2600" dirty="0" smtClean="0"/>
            </a:br>
            <a:endParaRPr lang="en-US" sz="2600" dirty="0"/>
          </a:p>
          <a:p>
            <a:r>
              <a:rPr lang="en-US" sz="2600" dirty="0"/>
              <a:t>ACCJC requires that students complete a minimum of 36 units of general education (27 lower division and 9 upper division</a:t>
            </a:r>
            <a:r>
              <a:rPr lang="en-US" sz="2600" dirty="0" smtClean="0"/>
              <a:t>).</a:t>
            </a:r>
            <a:br>
              <a:rPr lang="en-US" sz="2600" dirty="0" smtClean="0"/>
            </a:br>
            <a:endParaRPr lang="en-US" sz="2600" dirty="0"/>
          </a:p>
          <a:p>
            <a:r>
              <a:rPr lang="en-US" sz="2600" b="1" dirty="0"/>
              <a:t>ACCJC requires more lower division GE that Title 5 </a:t>
            </a:r>
            <a:r>
              <a:rPr lang="en-US" sz="2600" b="1" dirty="0">
                <a:cs typeface="Arial" panose="020B0604020202020204" pitchFamily="34" charset="0"/>
              </a:rPr>
              <a:t>§55063 </a:t>
            </a:r>
            <a:endParaRPr lang="en-US" sz="2600" b="1" dirty="0"/>
          </a:p>
          <a:p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B9DF6-4046-924F-BEBD-98ADB835B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67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30707-F731-D347-899B-3D4DAEA5C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 with BDP - 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A95E3-78B5-EB42-AE87-37032516F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Colleges are required to impose GE requirements that satisfy the Chancellor’s Office and ACCJC</a:t>
            </a:r>
            <a:r>
              <a:rPr lang="en-US" sz="2600" dirty="0" smtClean="0"/>
              <a:t>.</a:t>
            </a:r>
            <a:br>
              <a:rPr lang="en-US" sz="2600" dirty="0" smtClean="0"/>
            </a:br>
            <a:endParaRPr lang="en-US" sz="2600" dirty="0"/>
          </a:p>
          <a:p>
            <a:r>
              <a:rPr lang="en-US" sz="2600" dirty="0"/>
              <a:t>This means that students will be required to complete 45+ units of general education to complete a baccalaureate degree</a:t>
            </a:r>
            <a:r>
              <a:rPr lang="en-US" sz="2600" dirty="0" smtClean="0"/>
              <a:t>.</a:t>
            </a:r>
            <a:br>
              <a:rPr lang="en-US" sz="2600" dirty="0" smtClean="0"/>
            </a:br>
            <a:endParaRPr lang="en-US" sz="2600" dirty="0"/>
          </a:p>
          <a:p>
            <a:r>
              <a:rPr lang="en-US" sz="2600" dirty="0"/>
              <a:t>If the BDP is to become permanent and expand, the CCCs must develop their own general education pattern.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4B6A0-E0BD-B049-9EDC-74B98DE53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98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01180-5FE1-674E-BB10-248EE9C3D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 for 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7FD45-208F-CA43-A989-BEFD34402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Written and Oral Communication (6 - 9 Semester Units)</a:t>
            </a:r>
          </a:p>
          <a:p>
            <a:pPr lvl="1"/>
            <a:r>
              <a:rPr lang="en-US" sz="2600" dirty="0"/>
              <a:t>English Composition</a:t>
            </a:r>
          </a:p>
          <a:p>
            <a:pPr lvl="1"/>
            <a:r>
              <a:rPr lang="en-US" sz="2600" dirty="0"/>
              <a:t>Critical Thinking</a:t>
            </a:r>
          </a:p>
          <a:p>
            <a:pPr lvl="1"/>
            <a:r>
              <a:rPr lang="en-US" sz="2600" dirty="0"/>
              <a:t>Oral Communication</a:t>
            </a:r>
          </a:p>
          <a:p>
            <a:r>
              <a:rPr lang="en-US" sz="2600" dirty="0"/>
              <a:t>Quantitative Reasoning (3 Semester Units)</a:t>
            </a:r>
          </a:p>
          <a:p>
            <a:r>
              <a:rPr lang="en-US" sz="2600" dirty="0"/>
              <a:t>Natural Sciences (including one laboratory course) (6 Semester Units)</a:t>
            </a:r>
          </a:p>
          <a:p>
            <a:pPr lvl="1"/>
            <a:r>
              <a:rPr lang="en-US" sz="2600" dirty="0"/>
              <a:t>Biological Sciences</a:t>
            </a:r>
          </a:p>
          <a:p>
            <a:pPr lvl="1"/>
            <a:r>
              <a:rPr lang="en-US" sz="2600" dirty="0"/>
              <a:t>Physical Sciences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5A9DA-96DD-3F40-8226-B8CBE181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95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1359-CEF4-C047-985E-3211ED6C4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for GE (2)?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47ADB-4B1A-6149-9D95-EAE6E3E2E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Arts and Humanities (3 - 6 Semester Units</a:t>
            </a:r>
            <a:r>
              <a:rPr lang="en-US" sz="2600" dirty="0" smtClean="0"/>
              <a:t>)</a:t>
            </a:r>
            <a:br>
              <a:rPr lang="en-US" sz="2600" dirty="0" smtClean="0"/>
            </a:br>
            <a:endParaRPr lang="en-US" sz="2600" dirty="0"/>
          </a:p>
          <a:p>
            <a:r>
              <a:rPr lang="en-US" sz="2600" dirty="0"/>
              <a:t>Social and Behavioral Sciences (3 - 6 Semester Units</a:t>
            </a:r>
            <a:r>
              <a:rPr lang="en-US" sz="2600" dirty="0" smtClean="0"/>
              <a:t>)</a:t>
            </a:r>
            <a:br>
              <a:rPr lang="en-US" sz="2600" dirty="0" smtClean="0"/>
            </a:br>
            <a:endParaRPr lang="en-US" sz="2600" dirty="0"/>
          </a:p>
          <a:p>
            <a:r>
              <a:rPr lang="en-US" sz="2600" dirty="0"/>
              <a:t>9 units of upper division GE would still be required. ASCCC should work with ACCJC to try and lower this requirement to 6 units. </a:t>
            </a:r>
            <a:r>
              <a:rPr lang="en-US" sz="2600" dirty="0" smtClean="0"/>
              <a:t/>
            </a:r>
            <a:br>
              <a:rPr lang="en-US" sz="2600" dirty="0" smtClean="0"/>
            </a:br>
            <a:endParaRPr lang="en-US" sz="2600" dirty="0"/>
          </a:p>
          <a:p>
            <a:r>
              <a:rPr lang="en-US" sz="2600" dirty="0"/>
              <a:t>ASCCC may want to create a task force to examine this issue and bring a recommendation to a future plenary session.</a:t>
            </a:r>
          </a:p>
          <a:p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DB5F2-A80B-E148-AE3D-20D42420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51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0AE97-36CC-5C40-9B2B-EF4623A37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Steps to Move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C23CA-C30C-9C4B-A6B3-50A7D7B7F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Baccalaureate degrees should be given the same point value in the SCFF as ADTs</a:t>
            </a:r>
            <a:r>
              <a:rPr lang="en-US" sz="2600" dirty="0" smtClean="0"/>
              <a:t>.</a:t>
            </a:r>
            <a:br>
              <a:rPr lang="en-US" sz="2600" dirty="0" smtClean="0"/>
            </a:br>
            <a:endParaRPr lang="en-US" sz="2600" dirty="0"/>
          </a:p>
          <a:p>
            <a:r>
              <a:rPr lang="en-US" sz="2600" dirty="0"/>
              <a:t>There needs to be a systemwide way to track students that enter the program as freshmen, as juniors, and to distinguish those students from students that take an upper division course because they are interested</a:t>
            </a:r>
            <a:r>
              <a:rPr lang="en-US" sz="2600" dirty="0" smtClean="0"/>
              <a:t>.</a:t>
            </a:r>
            <a:br>
              <a:rPr lang="en-US" sz="2600" dirty="0" smtClean="0"/>
            </a:br>
            <a:endParaRPr lang="en-US" sz="2600" dirty="0"/>
          </a:p>
          <a:p>
            <a:r>
              <a:rPr lang="en-US" sz="2600" dirty="0"/>
              <a:t>All CO level technology must fully integrate the baccalaureate programs and not treat them as separate or temporary.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928BC-054A-9F4F-86CF-EE6D3B9DF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78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7C5F0-47C8-B84B-905F-D3DD8C1B4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Steps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08EAD-2AAB-7C43-9486-42473220B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600" dirty="0"/>
              <a:t>The Legislative Analyst’s Office is currently collecting data to submit a report to the Legislature about the programs</a:t>
            </a:r>
            <a:r>
              <a:rPr lang="en-US" sz="2600" dirty="0" smtClean="0"/>
              <a:t>. This report is due in February 2020.</a:t>
            </a:r>
            <a:br>
              <a:rPr lang="en-US" sz="2600" dirty="0" smtClean="0"/>
            </a:br>
            <a:endParaRPr lang="en-US" sz="2600" dirty="0"/>
          </a:p>
          <a:p>
            <a:r>
              <a:rPr lang="en-US" sz="2600" dirty="0"/>
              <a:t>Colleges with a baccalaureate program should inform students in AS programs that lead into a BDP that this option is available for them</a:t>
            </a:r>
            <a:r>
              <a:rPr lang="en-US" sz="2600" dirty="0" smtClean="0"/>
              <a:t>.</a:t>
            </a:r>
            <a:br>
              <a:rPr lang="en-US" sz="2600" dirty="0" smtClean="0"/>
            </a:br>
            <a:endParaRPr lang="en-US" sz="2600" dirty="0"/>
          </a:p>
          <a:p>
            <a:r>
              <a:rPr lang="en-US" sz="2600" dirty="0"/>
              <a:t>In order for the Legislature to make the programs permanent and consider expanding the programs beyond the first 15, we must work together as a system to make them as successful as possible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84A7B-E54D-634C-B8FE-85154ED5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88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49FC3-D7F8-DD4F-8995-51133123B4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7641F-1713-9942-A86A-CE2BE8254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36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Programs that Started in Fall 2016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9300" y="1417639"/>
            <a:ext cx="8343900" cy="4221163"/>
          </a:xfrm>
        </p:spPr>
        <p:txBody>
          <a:bodyPr/>
          <a:lstStyle/>
          <a:p>
            <a:endParaRPr lang="en-US" dirty="0"/>
          </a:p>
          <a:p>
            <a:r>
              <a:rPr lang="en-US" sz="2600" dirty="0"/>
              <a:t>Antelope Valley – Airframe Manufacturing Technology</a:t>
            </a:r>
          </a:p>
          <a:p>
            <a:r>
              <a:rPr lang="en-US" sz="2600" dirty="0"/>
              <a:t>Bakersfield – Industrial Automation</a:t>
            </a:r>
          </a:p>
          <a:p>
            <a:r>
              <a:rPr lang="en-US" sz="2600" dirty="0"/>
              <a:t>Feather River – Equine and Ranch Management</a:t>
            </a:r>
          </a:p>
          <a:p>
            <a:r>
              <a:rPr lang="en-US" sz="2600" dirty="0"/>
              <a:t>Foothill – Dental Hygiene</a:t>
            </a:r>
          </a:p>
          <a:p>
            <a:r>
              <a:rPr lang="en-US" sz="2600" dirty="0"/>
              <a:t>Rio Hondo – Automotive Technology</a:t>
            </a:r>
          </a:p>
          <a:p>
            <a:r>
              <a:rPr lang="en-US" sz="2600" dirty="0"/>
              <a:t>San Diego Mesa – Health Information Management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07D8-6DC6-4D2C-8233-08C18F3EF4D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069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Fall 2016 Programs Continue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Santa Monica – Interaction Design</a:t>
            </a:r>
          </a:p>
          <a:p>
            <a:r>
              <a:rPr lang="en-US" sz="2600" dirty="0"/>
              <a:t>Shasta – Health Information Management</a:t>
            </a:r>
          </a:p>
          <a:p>
            <a:r>
              <a:rPr lang="en-US" sz="2600" dirty="0"/>
              <a:t>Skyline – Respiratory Care</a:t>
            </a:r>
          </a:p>
          <a:p>
            <a:r>
              <a:rPr lang="en-US" sz="2600" dirty="0"/>
              <a:t>West Los Angeles – Dental Hygiene</a:t>
            </a:r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07D8-6DC6-4D2C-8233-08C18F3EF4D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241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Programs that Started in Fall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Cypress – Mortuary Science</a:t>
            </a:r>
          </a:p>
          <a:p>
            <a:r>
              <a:rPr lang="en-US" sz="2600" dirty="0"/>
              <a:t>MiraCosta – Biomanufacturing</a:t>
            </a:r>
          </a:p>
          <a:p>
            <a:r>
              <a:rPr lang="en-US" sz="2600" dirty="0"/>
              <a:t>Modesto – Respiratory Care</a:t>
            </a:r>
          </a:p>
          <a:p>
            <a:r>
              <a:rPr lang="en-US" sz="2600" dirty="0"/>
              <a:t>Santa Ana– Occupational Studies</a:t>
            </a:r>
          </a:p>
          <a:p>
            <a:r>
              <a:rPr lang="en-US" sz="2600" dirty="0"/>
              <a:t>Solano – Biomanufacturing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07D8-6DC6-4D2C-8233-08C18F3EF4D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628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Spring 2018 Graduates 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600" dirty="0"/>
              <a:t>Bakersfield College, Cypress College, Feather River College, </a:t>
            </a:r>
            <a:br>
              <a:rPr lang="en-US" sz="2600" dirty="0"/>
            </a:br>
            <a:r>
              <a:rPr lang="en-US" sz="2600" dirty="0"/>
              <a:t>Foothill College, San Diego Mesa College, Santa Monica College</a:t>
            </a:r>
            <a:br>
              <a:rPr lang="en-US" sz="2600" dirty="0"/>
            </a:br>
            <a:r>
              <a:rPr lang="en-US" sz="2600" dirty="0"/>
              <a:t>Shasta College, Skyline College, West Los Angeles College 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Total of 113 Graduates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129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Spring 2019 Graduates 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600" dirty="0"/>
              <a:t>All 15 BDP Colleges will have graduates in Spring 2019</a:t>
            </a:r>
          </a:p>
          <a:p>
            <a:r>
              <a:rPr lang="en-US" sz="2600" dirty="0"/>
              <a:t>Antelope Valley, Bakersfield, Cypress, Feather River, Foothill, MiraCosta, Modesto, Rio Hondo, San Diego Mesa, Santa Ana, Santa Monica, Shasta, Skyline, Solano, West Los Angeles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Total Number of Graduates will be reported to MIS in fall 2019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4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2" descr="H:\1-BDP\Presentations\Map_Pilot_2015_V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872" y="221466"/>
            <a:ext cx="4669971" cy="620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319262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I Can BDP">
      <a:dk1>
        <a:srgbClr val="000000"/>
      </a:dk1>
      <a:lt1>
        <a:srgbClr val="FFFFFF"/>
      </a:lt1>
      <a:dk2>
        <a:srgbClr val="004059"/>
      </a:dk2>
      <a:lt2>
        <a:srgbClr val="CEDBE6"/>
      </a:lt2>
      <a:accent1>
        <a:srgbClr val="1FA69F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3248</TotalTime>
  <Words>1053</Words>
  <Application>Microsoft Office PowerPoint</Application>
  <PresentationFormat>Widescreen</PresentationFormat>
  <Paragraphs>229</Paragraphs>
  <Slides>39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Corbel</vt:lpstr>
      <vt:lpstr>Depth</vt:lpstr>
      <vt:lpstr>California Community Colleges Bachelor’s Degree Program Update</vt:lpstr>
      <vt:lpstr>History of the Bachelor’s Degree Program</vt:lpstr>
      <vt:lpstr>PowerPoint Presentation</vt:lpstr>
      <vt:lpstr>Programs that Started in Fall 2016 </vt:lpstr>
      <vt:lpstr>Fall 2016 Programs Continue</vt:lpstr>
      <vt:lpstr>Programs that Started in Fall 2017</vt:lpstr>
      <vt:lpstr>Spring 2018 Graduates  </vt:lpstr>
      <vt:lpstr>Spring 2019 Graduates  </vt:lpstr>
      <vt:lpstr>PowerPoint Presentation</vt:lpstr>
      <vt:lpstr>Establishing a BDP Program </vt:lpstr>
      <vt:lpstr>Cypress College Bachelor of Science in Funeral Service</vt:lpstr>
      <vt:lpstr>2015 Initial Design (version 1.0)</vt:lpstr>
      <vt:lpstr>Program Development</vt:lpstr>
      <vt:lpstr>2017 Implementation</vt:lpstr>
      <vt:lpstr>Outcomes</vt:lpstr>
      <vt:lpstr>Student Successes</vt:lpstr>
      <vt:lpstr>Successes</vt:lpstr>
      <vt:lpstr>Challenges</vt:lpstr>
      <vt:lpstr>Challenges </vt:lpstr>
      <vt:lpstr>Articulation</vt:lpstr>
      <vt:lpstr>Articulation</vt:lpstr>
      <vt:lpstr>Modesto Junior College Bachelor’s of Science in Respiratory Care</vt:lpstr>
      <vt:lpstr>PowerPoint Presentation</vt:lpstr>
      <vt:lpstr>Respiratory Care Profession </vt:lpstr>
      <vt:lpstr>Movement Towards a B.S. Degree</vt:lpstr>
      <vt:lpstr>Extensive Process</vt:lpstr>
      <vt:lpstr>Program Design</vt:lpstr>
      <vt:lpstr>Curriculum</vt:lpstr>
      <vt:lpstr>Challenges</vt:lpstr>
      <vt:lpstr>Student Success</vt:lpstr>
      <vt:lpstr>Support/Next Steps</vt:lpstr>
      <vt:lpstr>Supporting BDP Colleges</vt:lpstr>
      <vt:lpstr>Moving Forward with BDP - ACCJC</vt:lpstr>
      <vt:lpstr>Moving Forward with BDP - GE</vt:lpstr>
      <vt:lpstr>Next Step for GE?</vt:lpstr>
      <vt:lpstr>Next Steps for GE (2)?</vt:lpstr>
      <vt:lpstr>Additional Steps to Move Forward</vt:lpstr>
      <vt:lpstr>Additional Steps (2)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Sandy Nelson</dc:creator>
  <cp:lastModifiedBy>Griffin, Njeri</cp:lastModifiedBy>
  <cp:revision>54</cp:revision>
  <cp:lastPrinted>2018-07-18T15:31:54Z</cp:lastPrinted>
  <dcterms:created xsi:type="dcterms:W3CDTF">2017-08-15T19:56:17Z</dcterms:created>
  <dcterms:modified xsi:type="dcterms:W3CDTF">2019-07-09T18:05:05Z</dcterms:modified>
</cp:coreProperties>
</file>