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0" r:id="rId3"/>
    <p:sldId id="284" r:id="rId4"/>
    <p:sldId id="293" r:id="rId5"/>
    <p:sldId id="294" r:id="rId6"/>
    <p:sldId id="292" r:id="rId7"/>
    <p:sldId id="287" r:id="rId8"/>
    <p:sldId id="288" r:id="rId9"/>
    <p:sldId id="289" r:id="rId10"/>
    <p:sldId id="290" r:id="rId11"/>
    <p:sldId id="285" r:id="rId12"/>
    <p:sldId id="295" r:id="rId13"/>
    <p:sldId id="296" r:id="rId14"/>
    <p:sldId id="283" r:id="rId15"/>
    <p:sldId id="286" r:id="rId16"/>
    <p:sldId id="297" r:id="rId17"/>
    <p:sldId id="298" r:id="rId18"/>
    <p:sldId id="299" r:id="rId19"/>
    <p:sldId id="300"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3"/>
    <p:restoredTop sz="94610"/>
  </p:normalViewPr>
  <p:slideViewPr>
    <p:cSldViewPr snapToGrid="0" snapToObjects="1">
      <p:cViewPr varScale="1">
        <p:scale>
          <a:sx n="61" d="100"/>
          <a:sy n="61" d="100"/>
        </p:scale>
        <p:origin x="866" y="4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E7C64-B68E-6C4C-B0D0-E661B3A9B395}" type="datetimeFigureOut">
              <a:rPr lang="en-US" smtClean="0"/>
              <a:t>4/10/2018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98FDD-F21F-5C4C-9BBF-514D5F9F97CE}" type="slidenum">
              <a:rPr lang="en-US" smtClean="0"/>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100585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20081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ascc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347446"/>
            <a:ext cx="9139237" cy="1710079"/>
          </a:xfrm>
        </p:spPr>
        <p:txBody>
          <a:bodyPr anchor="ctr">
            <a:normAutofit fontScale="90000"/>
          </a:bodyPr>
          <a:lstStyle/>
          <a:p>
            <a:r>
              <a:rPr lang="en-US" dirty="0">
                <a:latin typeface="Times New Roman" charset="0"/>
                <a:ea typeface="Times New Roman" charset="0"/>
                <a:cs typeface="Times New Roman" charset="0"/>
              </a:rPr>
              <a:t>Guided Pathways </a:t>
            </a:r>
            <a:r>
              <a:rPr lang="en-US" b="1" dirty="0">
                <a:solidFill>
                  <a:srgbClr val="C00000"/>
                </a:solidFill>
                <a:latin typeface="Times New Roman" charset="0"/>
                <a:ea typeface="Times New Roman" charset="0"/>
                <a:cs typeface="Times New Roman" charset="0"/>
              </a:rPr>
              <a:t>Hot</a:t>
            </a:r>
            <a:r>
              <a:rPr lang="en-US" dirty="0">
                <a:latin typeface="Times New Roman" charset="0"/>
                <a:ea typeface="Times New Roman" charset="0"/>
                <a:cs typeface="Times New Roman" charset="0"/>
              </a:rPr>
              <a:t> Topics</a:t>
            </a:r>
          </a:p>
        </p:txBody>
      </p:sp>
      <p:sp>
        <p:nvSpPr>
          <p:cNvPr id="3" name="Subtitle 2"/>
          <p:cNvSpPr>
            <a:spLocks noGrp="1"/>
          </p:cNvSpPr>
          <p:nvPr>
            <p:ph type="subTitle" idx="1"/>
          </p:nvPr>
        </p:nvSpPr>
        <p:spPr>
          <a:xfrm>
            <a:off x="528638" y="2893102"/>
            <a:ext cx="8015755" cy="3964898"/>
          </a:xfrm>
        </p:spPr>
        <p:txBody>
          <a:bodyPr>
            <a:normAutofit fontScale="85000" lnSpcReduction="20000"/>
          </a:bodyPr>
          <a:lstStyle/>
          <a:p>
            <a:pPr algn="l">
              <a:lnSpc>
                <a:spcPct val="110000"/>
              </a:lnSpc>
            </a:pPr>
            <a:r>
              <a:rPr lang="en-US" sz="2800" dirty="0">
                <a:latin typeface="Times New Roman" charset="0"/>
                <a:ea typeface="Times New Roman" charset="0"/>
                <a:cs typeface="Times New Roman" charset="0"/>
              </a:rPr>
              <a:t>Rebecca </a:t>
            </a:r>
            <a:r>
              <a:rPr lang="en-US" sz="2800" dirty="0" err="1">
                <a:latin typeface="Times New Roman" charset="0"/>
                <a:ea typeface="Times New Roman" charset="0"/>
                <a:cs typeface="Times New Roman" charset="0"/>
              </a:rPr>
              <a:t>Eikey</a:t>
            </a:r>
            <a:r>
              <a:rPr lang="en-US" sz="2800" dirty="0">
                <a:latin typeface="Times New Roman" charset="0"/>
                <a:ea typeface="Times New Roman" charset="0"/>
                <a:cs typeface="Times New Roman" charset="0"/>
              </a:rPr>
              <a:t>, Area C Representative, Guided Pathways Task Force</a:t>
            </a:r>
          </a:p>
          <a:p>
            <a:pPr algn="l">
              <a:lnSpc>
                <a:spcPct val="110000"/>
              </a:lnSpc>
            </a:pPr>
            <a:r>
              <a:rPr lang="en-US" sz="2800" dirty="0">
                <a:latin typeface="Times New Roman" charset="0"/>
                <a:ea typeface="Times New Roman" charset="0"/>
                <a:cs typeface="Times New Roman" charset="0"/>
              </a:rPr>
              <a:t>Janet </a:t>
            </a:r>
            <a:r>
              <a:rPr lang="en-US" sz="2800" dirty="0" err="1">
                <a:latin typeface="Times New Roman" charset="0"/>
                <a:ea typeface="Times New Roman" charset="0"/>
                <a:cs typeface="Times New Roman" charset="0"/>
              </a:rPr>
              <a:t>Fulks</a:t>
            </a:r>
            <a:r>
              <a:rPr lang="en-US" sz="2800" dirty="0">
                <a:latin typeface="Times New Roman" charset="0"/>
                <a:ea typeface="Times New Roman" charset="0"/>
                <a:cs typeface="Times New Roman" charset="0"/>
              </a:rPr>
              <a:t>, Bakersfield College, Guided Pathways Capacity Building Faculty Lead</a:t>
            </a:r>
          </a:p>
          <a:p>
            <a:pPr algn="l">
              <a:lnSpc>
                <a:spcPct val="110000"/>
              </a:lnSpc>
            </a:pPr>
            <a:r>
              <a:rPr lang="en-US" sz="2800" dirty="0" err="1">
                <a:latin typeface="Times New Roman" charset="0"/>
                <a:ea typeface="Times New Roman" charset="0"/>
                <a:cs typeface="Times New Roman" charset="0"/>
              </a:rPr>
              <a:t>Ginni</a:t>
            </a:r>
            <a:r>
              <a:rPr lang="en-US" sz="2800" dirty="0">
                <a:latin typeface="Times New Roman" charset="0"/>
                <a:ea typeface="Times New Roman" charset="0"/>
                <a:cs typeface="Times New Roman" charset="0"/>
              </a:rPr>
              <a:t> May, Area A Representative, Guided Pathways Task Force</a:t>
            </a:r>
          </a:p>
          <a:p>
            <a:pPr algn="l">
              <a:lnSpc>
                <a:spcPct val="110000"/>
              </a:lnSpc>
            </a:pPr>
            <a:r>
              <a:rPr lang="en-US" sz="2800" dirty="0">
                <a:latin typeface="Times New Roman" charset="0"/>
                <a:ea typeface="Times New Roman" charset="0"/>
                <a:cs typeface="Times New Roman" charset="0"/>
              </a:rPr>
              <a:t>Carrie Roberson, North Representative, Guided Pathways Task Force Chair</a:t>
            </a:r>
          </a:p>
          <a:p>
            <a:pPr>
              <a:lnSpc>
                <a:spcPct val="110000"/>
              </a:lnSpc>
            </a:pPr>
            <a:endParaRPr lang="en-US" dirty="0">
              <a:latin typeface="Times New Roman" charset="0"/>
              <a:ea typeface="Times New Roman" charset="0"/>
              <a:cs typeface="Times New Roman" charset="0"/>
            </a:endParaRPr>
          </a:p>
          <a:p>
            <a:pPr algn="r">
              <a:lnSpc>
                <a:spcPct val="110000"/>
              </a:lnSpc>
            </a:pPr>
            <a:r>
              <a:rPr lang="en-US" sz="2000" dirty="0">
                <a:solidFill>
                  <a:srgbClr val="FF0000"/>
                </a:solidFill>
                <a:latin typeface="Times New Roman" charset="0"/>
                <a:ea typeface="Times New Roman" charset="0"/>
                <a:cs typeface="Times New Roman" charset="0"/>
              </a:rPr>
              <a:t>Spring 2018 Plenary Session, San Mateo Marriott</a:t>
            </a: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8" name="Picture 7">
            <a:extLst>
              <a:ext uri="{FF2B5EF4-FFF2-40B4-BE49-F238E27FC236}">
                <a16:creationId xmlns:a16="http://schemas.microsoft.com/office/drawing/2014/main" id="{B36D661F-4128-8448-AB0A-06F1A2A1A246}"/>
              </a:ext>
            </a:extLst>
          </p:cNvPr>
          <p:cNvPicPr>
            <a:picLocks noChangeAspect="1"/>
          </p:cNvPicPr>
          <p:nvPr/>
        </p:nvPicPr>
        <p:blipFill>
          <a:blip r:embed="rId3"/>
          <a:stretch>
            <a:fillRect/>
          </a:stretch>
        </p:blipFill>
        <p:spPr>
          <a:xfrm rot="19096926">
            <a:off x="8846298" y="3747625"/>
            <a:ext cx="2636659" cy="1476529"/>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Governance – ASCCC Resolution</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ea typeface="Times New Roman" charset="0"/>
                <a:cs typeface="Times New Roman" panose="02020603050405020304" pitchFamily="18" charset="0"/>
              </a:rPr>
              <a:t>F17 17.08 </a:t>
            </a:r>
            <a:r>
              <a:rPr lang="mr-IN" b="1" dirty="0">
                <a:latin typeface="Times New Roman" panose="02020603050405020304" pitchFamily="18" charset="0"/>
                <a:ea typeface="Times New Roman" charset="0"/>
                <a:cs typeface="Times New Roman" charset="0"/>
              </a:rPr>
              <a:t>–</a:t>
            </a:r>
            <a:r>
              <a:rPr lang="en-US" b="1" dirty="0">
                <a:latin typeface="Times New Roman" panose="02020603050405020304" pitchFamily="18" charset="0"/>
                <a:ea typeface="Times New Roman" charset="0"/>
                <a:cs typeface="Times New Roman" panose="02020603050405020304" pitchFamily="18" charset="0"/>
              </a:rPr>
              <a:t> Inclusion of Library Faculty on College Cross-Functional Teams for Guided Pathways and Other Student Success Initiatives</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urge local senates to ensure library faculty are included on cross-functional teams for student success initiatives and guided pathways frameworks.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00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Meta Majors/Areas of Focus – ASCCC Resolution</a:t>
            </a:r>
          </a:p>
        </p:txBody>
      </p:sp>
      <p:sp>
        <p:nvSpPr>
          <p:cNvPr id="3" name="Content Placeholder 2"/>
          <p:cNvSpPr>
            <a:spLocks noGrp="1"/>
          </p:cNvSpPr>
          <p:nvPr>
            <p:ph idx="1"/>
          </p:nvPr>
        </p:nvSpPr>
        <p:spPr/>
        <p:txBody>
          <a:bodyPr>
            <a:normAutofit fontScale="85000" lnSpcReduction="20000"/>
          </a:bodyPr>
          <a:lstStyle/>
          <a:p>
            <a:pPr marL="0" indent="0">
              <a:lnSpc>
                <a:spcPct val="110000"/>
              </a:lnSpc>
              <a:buNone/>
            </a:pPr>
            <a:r>
              <a:rPr lang="en-US" sz="3100" b="1" dirty="0">
                <a:latin typeface="Times New Roman" panose="02020603050405020304" pitchFamily="18" charset="0"/>
                <a:ea typeface="Times New Roman" charset="0"/>
                <a:cs typeface="Times New Roman" panose="02020603050405020304" pitchFamily="18" charset="0"/>
              </a:rPr>
              <a:t>F17 9.01 </a:t>
            </a:r>
            <a:r>
              <a:rPr lang="mr-IN" sz="3100" b="1" dirty="0">
                <a:latin typeface="Times New Roman" panose="02020603050405020304" pitchFamily="18" charset="0"/>
                <a:ea typeface="Times New Roman" charset="0"/>
                <a:cs typeface="Times New Roman" charset="0"/>
              </a:rPr>
              <a:t>–</a:t>
            </a:r>
            <a:r>
              <a:rPr lang="en-US" sz="3100" b="1" dirty="0">
                <a:latin typeface="Times New Roman" panose="02020603050405020304" pitchFamily="18" charset="0"/>
                <a:ea typeface="Times New Roman" charset="0"/>
                <a:cs typeface="Times New Roman" panose="02020603050405020304" pitchFamily="18" charset="0"/>
              </a:rPr>
              <a:t> College Autonomy and Faculty Purview for Determining Meta Majors or Areas of Focus</a:t>
            </a:r>
          </a:p>
          <a:p>
            <a:pPr marL="0" indent="0">
              <a:lnSpc>
                <a:spcPct val="110000"/>
              </a:lnSpc>
              <a:buNone/>
            </a:pPr>
            <a:r>
              <a:rPr lang="en-US" dirty="0">
                <a:latin typeface="Times New Roman" panose="02020603050405020304" pitchFamily="18" charset="0"/>
                <a:ea typeface="Times New Roman" charset="0"/>
                <a:cs typeface="Times New Roman" panose="02020603050405020304" pitchFamily="18" charset="0"/>
              </a:rPr>
              <a:t>Resolved, That the Academic Senate for California Community Colleges urge local senates to assert that determining the content, categories, and titles of the “meta majors” or “areas of focus” is a local curricular and educational program decision that falls within academic senate purview as defined by Title 5 §53200; and</a:t>
            </a:r>
          </a:p>
          <a:p>
            <a:pPr marL="0" indent="0">
              <a:lnSpc>
                <a:spcPct val="110000"/>
              </a:lnSpc>
              <a:buNone/>
            </a:pPr>
            <a:endParaRPr lang="en-US" dirty="0">
              <a:latin typeface="Times New Roman" panose="02020603050405020304" pitchFamily="18" charset="0"/>
              <a:ea typeface="Times New Roman" charset="0"/>
              <a:cs typeface="Times New Roman" panose="02020603050405020304" pitchFamily="18" charset="0"/>
            </a:endParaRPr>
          </a:p>
          <a:p>
            <a:pPr marL="0" indent="0">
              <a:lnSpc>
                <a:spcPct val="110000"/>
              </a:lnSpc>
              <a:buNone/>
            </a:pPr>
            <a:r>
              <a:rPr lang="en-US" dirty="0">
                <a:latin typeface="Times New Roman" panose="02020603050405020304" pitchFamily="18" charset="0"/>
                <a:ea typeface="Times New Roman" charset="0"/>
                <a:cs typeface="Times New Roman" panose="02020603050405020304" pitchFamily="18" charset="0"/>
              </a:rPr>
              <a:t>Resolved, That the Academic Senate for California Community Colleges urge local senates to engage in robust collaboration between local student associations and local senates to ensure that these titles and areas apply directly to the students affected by the creation of “meta majors” or “areas of focus.”</a:t>
            </a:r>
          </a:p>
        </p:txBody>
      </p:sp>
    </p:spTree>
    <p:extLst>
      <p:ext uri="{BB962C8B-B14F-4D97-AF65-F5344CB8AC3E}">
        <p14:creationId xmlns:p14="http://schemas.microsoft.com/office/powerpoint/2010/main" val="33938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Meta Majors/Areas of Focus</a:t>
            </a:r>
          </a:p>
        </p:txBody>
      </p:sp>
      <p:sp>
        <p:nvSpPr>
          <p:cNvPr id="3" name="Content Placeholder 2"/>
          <p:cNvSpPr>
            <a:spLocks noGrp="1"/>
          </p:cNvSpPr>
          <p:nvPr>
            <p:ph idx="1"/>
          </p:nvPr>
        </p:nvSpPr>
        <p:spPr/>
        <p:txBody>
          <a:bodyPr/>
          <a:lstStyle/>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Which comes first? Meta Majors or Program Maps?</a:t>
            </a:r>
          </a:p>
        </p:txBody>
      </p:sp>
      <p:pic>
        <p:nvPicPr>
          <p:cNvPr id="4" name="Picture 3">
            <a:extLst>
              <a:ext uri="{FF2B5EF4-FFF2-40B4-BE49-F238E27FC236}">
                <a16:creationId xmlns:a16="http://schemas.microsoft.com/office/drawing/2014/main" id="{BA314E42-F49C-3447-92A8-B1CD6B3E998C}"/>
              </a:ext>
            </a:extLst>
          </p:cNvPr>
          <p:cNvPicPr>
            <a:picLocks noChangeAspect="1"/>
          </p:cNvPicPr>
          <p:nvPr/>
        </p:nvPicPr>
        <p:blipFill>
          <a:blip r:embed="rId2"/>
          <a:stretch>
            <a:fillRect/>
          </a:stretch>
        </p:blipFill>
        <p:spPr>
          <a:xfrm>
            <a:off x="4515371" y="2852712"/>
            <a:ext cx="3174584" cy="3174584"/>
          </a:xfrm>
          <a:prstGeom prst="rect">
            <a:avLst/>
          </a:prstGeom>
        </p:spPr>
      </p:pic>
    </p:spTree>
    <p:extLst>
      <p:ext uri="{BB962C8B-B14F-4D97-AF65-F5344CB8AC3E}">
        <p14:creationId xmlns:p14="http://schemas.microsoft.com/office/powerpoint/2010/main" val="216206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Program Maps</a:t>
            </a:r>
          </a:p>
        </p:txBody>
      </p:sp>
      <p:sp>
        <p:nvSpPr>
          <p:cNvPr id="3" name="Content Placeholder 2"/>
          <p:cNvSpPr>
            <a:spLocks noGrp="1"/>
          </p:cNvSpPr>
          <p:nvPr>
            <p:ph idx="1"/>
          </p:nvPr>
        </p:nvSpPr>
        <p:spPr/>
        <p:txBody>
          <a:bodyPr/>
          <a:lstStyle/>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A closer look at mapping of programs…</a:t>
            </a:r>
          </a:p>
        </p:txBody>
      </p:sp>
      <p:pic>
        <p:nvPicPr>
          <p:cNvPr id="4" name="Picture 3">
            <a:extLst>
              <a:ext uri="{FF2B5EF4-FFF2-40B4-BE49-F238E27FC236}">
                <a16:creationId xmlns:a16="http://schemas.microsoft.com/office/drawing/2014/main" id="{C6E6DA27-6650-3B48-B274-AAE13B75BB39}"/>
              </a:ext>
            </a:extLst>
          </p:cNvPr>
          <p:cNvPicPr>
            <a:picLocks noChangeAspect="1"/>
          </p:cNvPicPr>
          <p:nvPr/>
        </p:nvPicPr>
        <p:blipFill>
          <a:blip r:embed="rId2"/>
          <a:stretch>
            <a:fillRect/>
          </a:stretch>
        </p:blipFill>
        <p:spPr>
          <a:xfrm>
            <a:off x="7024662" y="3162834"/>
            <a:ext cx="3549844" cy="1676920"/>
          </a:xfrm>
          <a:prstGeom prst="rect">
            <a:avLst/>
          </a:prstGeom>
        </p:spPr>
      </p:pic>
      <p:pic>
        <p:nvPicPr>
          <p:cNvPr id="5" name="Picture 4">
            <a:extLst>
              <a:ext uri="{FF2B5EF4-FFF2-40B4-BE49-F238E27FC236}">
                <a16:creationId xmlns:a16="http://schemas.microsoft.com/office/drawing/2014/main" id="{F6FA8F8A-BC45-EB40-A6A7-76706C6D40BE}"/>
              </a:ext>
            </a:extLst>
          </p:cNvPr>
          <p:cNvPicPr>
            <a:picLocks noChangeAspect="1"/>
          </p:cNvPicPr>
          <p:nvPr/>
        </p:nvPicPr>
        <p:blipFill>
          <a:blip r:embed="rId3"/>
          <a:stretch>
            <a:fillRect/>
          </a:stretch>
        </p:blipFill>
        <p:spPr>
          <a:xfrm>
            <a:off x="2643917" y="2838244"/>
            <a:ext cx="2125324" cy="3199664"/>
          </a:xfrm>
          <a:prstGeom prst="rect">
            <a:avLst/>
          </a:prstGeom>
        </p:spPr>
      </p:pic>
    </p:spTree>
    <p:extLst>
      <p:ext uri="{BB962C8B-B14F-4D97-AF65-F5344CB8AC3E}">
        <p14:creationId xmlns:p14="http://schemas.microsoft.com/office/powerpoint/2010/main" val="200966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Program Maps – ASCCC Resolution</a:t>
            </a:r>
          </a:p>
        </p:txBody>
      </p:sp>
      <p:sp>
        <p:nvSpPr>
          <p:cNvPr id="3" name="Content Placeholder 2"/>
          <p:cNvSpPr>
            <a:spLocks noGrp="1"/>
          </p:cNvSpPr>
          <p:nvPr>
            <p:ph idx="1"/>
          </p:nvPr>
        </p:nvSpPr>
        <p:spPr/>
        <p:txBody>
          <a:bodyPr>
            <a:normAutofit/>
          </a:bodyPr>
          <a:lstStyle/>
          <a:p>
            <a:pPr marL="0" indent="0">
              <a:buNone/>
            </a:pPr>
            <a:r>
              <a:rPr lang="en-US" b="1" dirty="0">
                <a:latin typeface="Times New Roman" panose="02020603050405020304" pitchFamily="18" charset="0"/>
                <a:ea typeface="Times New Roman" charset="0"/>
                <a:cs typeface="Times New Roman" panose="02020603050405020304" pitchFamily="18" charset="0"/>
              </a:rPr>
              <a:t>Fall 15 19.12 </a:t>
            </a:r>
            <a:r>
              <a:rPr lang="mr-IN" b="1" dirty="0">
                <a:latin typeface="Times New Roman" panose="02020603050405020304" pitchFamily="18" charset="0"/>
                <a:ea typeface="Times New Roman" charset="0"/>
                <a:cs typeface="Times New Roman" charset="0"/>
              </a:rPr>
              <a:t>–</a:t>
            </a:r>
            <a:r>
              <a:rPr lang="en-US" b="1" dirty="0">
                <a:latin typeface="Times New Roman" panose="02020603050405020304" pitchFamily="18" charset="0"/>
                <a:ea typeface="Times New Roman" charset="0"/>
                <a:cs typeface="Times New Roman" panose="02020603050405020304" pitchFamily="18" charset="0"/>
              </a:rPr>
              <a:t> Support Local Development of Curricular Pathways</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oppose the intrusion of pathways programs by external organizations that circumvent or undermine faculty purview; and</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urge local academic senates and colleges to create formal processes and policies that require the local academic senate, in consultation with its curriculum committee, to evaluate and endorse any proposed curricular pathways offered by an external organization before such a program is institutionalized.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86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Program Maps – ASCCC Resolution</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ea typeface="Times New Roman" charset="0"/>
                <a:cs typeface="Times New Roman" panose="02020603050405020304" pitchFamily="18" charset="0"/>
              </a:rPr>
              <a:t>F17 17.01 </a:t>
            </a:r>
            <a:r>
              <a:rPr lang="mr-IN" b="1" dirty="0">
                <a:latin typeface="Times New Roman" panose="02020603050405020304" pitchFamily="18" charset="0"/>
                <a:ea typeface="Times New Roman" charset="0"/>
                <a:cs typeface="Times New Roman" charset="0"/>
              </a:rPr>
              <a:t>–</a:t>
            </a:r>
            <a:r>
              <a:rPr lang="en-US" b="1" dirty="0">
                <a:latin typeface="Times New Roman" panose="02020603050405020304" pitchFamily="18" charset="0"/>
                <a:ea typeface="Times New Roman" charset="0"/>
                <a:cs typeface="Times New Roman" panose="02020603050405020304" pitchFamily="18" charset="0"/>
              </a:rPr>
              <a:t> Faculty Involvement in Scheduling Courses</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of California Community Colleges urge local senates to continue to assert their purview in the development of procedures for scheduling classes and the faculty role in determining which courses are offered within programs to support student achievement of their academic goals.</a:t>
            </a:r>
          </a:p>
        </p:txBody>
      </p:sp>
    </p:spTree>
    <p:extLst>
      <p:ext uri="{BB962C8B-B14F-4D97-AF65-F5344CB8AC3E}">
        <p14:creationId xmlns:p14="http://schemas.microsoft.com/office/powerpoint/2010/main" val="218818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General Education</a:t>
            </a:r>
          </a:p>
        </p:txBody>
      </p:sp>
      <p:sp>
        <p:nvSpPr>
          <p:cNvPr id="3" name="Content Placeholder 2"/>
          <p:cNvSpPr>
            <a:spLocks noGrp="1"/>
          </p:cNvSpPr>
          <p:nvPr>
            <p:ph idx="1"/>
          </p:nvPr>
        </p:nvSpPr>
        <p:spPr/>
        <p:txBody>
          <a:bodyPr/>
          <a:lstStyle/>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Title 5 Requirements</a:t>
            </a:r>
          </a:p>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Discipline Faculty involvement</a:t>
            </a:r>
          </a:p>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CSU GE Breadth</a:t>
            </a:r>
          </a:p>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IGETC</a:t>
            </a:r>
          </a:p>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Numbers 2 and 3 of the 10+1</a:t>
            </a:r>
          </a:p>
        </p:txBody>
      </p:sp>
      <p:pic>
        <p:nvPicPr>
          <p:cNvPr id="4" name="Picture 3">
            <a:extLst>
              <a:ext uri="{FF2B5EF4-FFF2-40B4-BE49-F238E27FC236}">
                <a16:creationId xmlns:a16="http://schemas.microsoft.com/office/drawing/2014/main" id="{95F59C79-9723-7D47-B985-82C5535B11B4}"/>
              </a:ext>
            </a:extLst>
          </p:cNvPr>
          <p:cNvPicPr>
            <a:picLocks noChangeAspect="1"/>
          </p:cNvPicPr>
          <p:nvPr/>
        </p:nvPicPr>
        <p:blipFill>
          <a:blip r:embed="rId2"/>
          <a:stretch>
            <a:fillRect/>
          </a:stretch>
        </p:blipFill>
        <p:spPr>
          <a:xfrm>
            <a:off x="6863517" y="2884317"/>
            <a:ext cx="3944391" cy="3043703"/>
          </a:xfrm>
          <a:prstGeom prst="rect">
            <a:avLst/>
          </a:prstGeom>
        </p:spPr>
      </p:pic>
    </p:spTree>
    <p:extLst>
      <p:ext uri="{BB962C8B-B14F-4D97-AF65-F5344CB8AC3E}">
        <p14:creationId xmlns:p14="http://schemas.microsoft.com/office/powerpoint/2010/main" val="63016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Access to the Work Plans</a:t>
            </a:r>
          </a:p>
        </p:txBody>
      </p:sp>
      <p:sp>
        <p:nvSpPr>
          <p:cNvPr id="3" name="Content Placeholder 2"/>
          <p:cNvSpPr>
            <a:spLocks noGrp="1"/>
          </p:cNvSpPr>
          <p:nvPr>
            <p:ph idx="1"/>
          </p:nvPr>
        </p:nvSpPr>
        <p:spPr/>
        <p:txBody>
          <a:bodyPr/>
          <a:lstStyle/>
          <a:p>
            <a:pPr>
              <a:lnSpc>
                <a:spcPct val="100000"/>
              </a:lnSpc>
              <a:spcBef>
                <a:spcPts val="0"/>
              </a:spcBef>
              <a:buClr>
                <a:srgbClr val="C00000"/>
              </a:buClr>
              <a:defRPr/>
            </a:pPr>
            <a:r>
              <a:rPr lang="en-US" sz="3200" dirty="0">
                <a:latin typeface="Times New Roman" panose="02020603050405020304" pitchFamily="18" charset="0"/>
                <a:cs typeface="Times New Roman" panose="02020603050405020304" pitchFamily="18" charset="0"/>
              </a:rPr>
              <a:t>The Guided Pathways Work Plans were due March 30</a:t>
            </a:r>
          </a:p>
          <a:p>
            <a:pPr>
              <a:lnSpc>
                <a:spcPct val="100000"/>
              </a:lnSpc>
              <a:spcBef>
                <a:spcPts val="0"/>
              </a:spcBef>
              <a:buClr>
                <a:srgbClr val="C00000"/>
              </a:buClr>
              <a:defRPr/>
            </a:pPr>
            <a:r>
              <a:rPr lang="en-US" sz="3200" dirty="0">
                <a:latin typeface="Times New Roman" panose="02020603050405020304" pitchFamily="18" charset="0"/>
                <a:cs typeface="Times New Roman" panose="02020603050405020304" pitchFamily="18" charset="0"/>
              </a:rPr>
              <a:t>Work Plans can be edited</a:t>
            </a:r>
          </a:p>
          <a:p>
            <a:pPr>
              <a:lnSpc>
                <a:spcPct val="100000"/>
              </a:lnSpc>
              <a:spcBef>
                <a:spcPts val="0"/>
              </a:spcBef>
              <a:buClr>
                <a:srgbClr val="C00000"/>
              </a:buClr>
              <a:defRPr/>
            </a:pPr>
            <a:r>
              <a:rPr lang="en-US" sz="3200" dirty="0">
                <a:latin typeface="Times New Roman" panose="02020603050405020304" pitchFamily="18" charset="0"/>
                <a:cs typeface="Times New Roman" panose="02020603050405020304" pitchFamily="18" charset="0"/>
              </a:rPr>
              <a:t>Academic Senate President’s signature required</a:t>
            </a:r>
          </a:p>
          <a:p>
            <a:pPr>
              <a:lnSpc>
                <a:spcPct val="100000"/>
              </a:lnSpc>
              <a:spcBef>
                <a:spcPts val="0"/>
              </a:spcBef>
              <a:buClr>
                <a:srgbClr val="C00000"/>
              </a:buClr>
              <a:defRPr/>
            </a:pPr>
            <a:r>
              <a:rPr lang="en-US" sz="3200" dirty="0">
                <a:latin typeface="Times New Roman" panose="02020603050405020304" pitchFamily="18" charset="0"/>
                <a:cs typeface="Times New Roman" panose="02020603050405020304" pitchFamily="18" charset="0"/>
              </a:rPr>
              <a:t>Proposed Resolution</a:t>
            </a:r>
          </a:p>
        </p:txBody>
      </p:sp>
      <p:pic>
        <p:nvPicPr>
          <p:cNvPr id="4" name="Picture 3">
            <a:extLst>
              <a:ext uri="{FF2B5EF4-FFF2-40B4-BE49-F238E27FC236}">
                <a16:creationId xmlns:a16="http://schemas.microsoft.com/office/drawing/2014/main" id="{C5995D2D-9B55-6045-8621-FDC296D8D9E2}"/>
              </a:ext>
            </a:extLst>
          </p:cNvPr>
          <p:cNvPicPr>
            <a:picLocks noChangeAspect="1"/>
          </p:cNvPicPr>
          <p:nvPr/>
        </p:nvPicPr>
        <p:blipFill>
          <a:blip r:embed="rId2"/>
          <a:stretch>
            <a:fillRect/>
          </a:stretch>
        </p:blipFill>
        <p:spPr>
          <a:xfrm>
            <a:off x="4620300" y="3482297"/>
            <a:ext cx="3219555" cy="3219555"/>
          </a:xfrm>
          <a:prstGeom prst="rect">
            <a:avLst/>
          </a:prstGeom>
        </p:spPr>
      </p:pic>
    </p:spTree>
    <p:extLst>
      <p:ext uri="{BB962C8B-B14F-4D97-AF65-F5344CB8AC3E}">
        <p14:creationId xmlns:p14="http://schemas.microsoft.com/office/powerpoint/2010/main" val="316710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AB 705</a:t>
            </a:r>
          </a:p>
        </p:txBody>
      </p:sp>
      <p:sp>
        <p:nvSpPr>
          <p:cNvPr id="3" name="Content Placeholder 2"/>
          <p:cNvSpPr>
            <a:spLocks noGrp="1"/>
          </p:cNvSpPr>
          <p:nvPr>
            <p:ph idx="1"/>
          </p:nvPr>
        </p:nvSpPr>
        <p:spPr/>
        <p:txBody>
          <a:bodyPr/>
          <a:lstStyle/>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Placed into Guided Pathways Framework</a:t>
            </a:r>
          </a:p>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Affects all disciplines</a:t>
            </a:r>
          </a:p>
          <a:p>
            <a:pPr>
              <a:lnSpc>
                <a:spcPct val="100000"/>
              </a:lnSpc>
              <a:spcBef>
                <a:spcPts val="0"/>
              </a:spcBef>
              <a:buClr>
                <a:srgbClr val="C00000"/>
              </a:buClr>
              <a:buFont typeface="Arial" panose="020B0604020202020204" pitchFamily="34" charset="0"/>
              <a:buChar char="•"/>
              <a:defRPr/>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06BA5D9-BE33-4A4C-AA2B-8DD7BE6F0906}"/>
              </a:ext>
            </a:extLst>
          </p:cNvPr>
          <p:cNvPicPr>
            <a:picLocks noChangeAspect="1"/>
          </p:cNvPicPr>
          <p:nvPr/>
        </p:nvPicPr>
        <p:blipFill>
          <a:blip r:embed="rId2"/>
          <a:stretch>
            <a:fillRect/>
          </a:stretch>
        </p:blipFill>
        <p:spPr>
          <a:xfrm>
            <a:off x="3743221" y="3281235"/>
            <a:ext cx="4705558" cy="2895728"/>
          </a:xfrm>
          <a:prstGeom prst="rect">
            <a:avLst/>
          </a:prstGeom>
        </p:spPr>
      </p:pic>
    </p:spTree>
    <p:extLst>
      <p:ext uri="{BB962C8B-B14F-4D97-AF65-F5344CB8AC3E}">
        <p14:creationId xmlns:p14="http://schemas.microsoft.com/office/powerpoint/2010/main" val="49083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What are your </a:t>
            </a:r>
            <a:r>
              <a:rPr lang="en-US" b="1" dirty="0">
                <a:solidFill>
                  <a:srgbClr val="C00000"/>
                </a:solidFill>
                <a:latin typeface="Times New Roman"/>
                <a:cs typeface="Times New Roman"/>
              </a:rPr>
              <a:t>HOT</a:t>
            </a:r>
            <a:r>
              <a:rPr lang="en-US" b="1" dirty="0">
                <a:latin typeface="Times New Roman"/>
                <a:cs typeface="Times New Roman"/>
              </a:rPr>
              <a:t> Topics?</a:t>
            </a:r>
          </a:p>
        </p:txBody>
      </p:sp>
      <p:sp>
        <p:nvSpPr>
          <p:cNvPr id="3" name="Content Placeholder 2"/>
          <p:cNvSpPr>
            <a:spLocks noGrp="1"/>
          </p:cNvSpPr>
          <p:nvPr>
            <p:ph idx="1"/>
          </p:nvPr>
        </p:nvSpPr>
        <p:spPr>
          <a:xfrm>
            <a:off x="838200" y="1478280"/>
            <a:ext cx="10515600" cy="5135879"/>
          </a:xfrm>
        </p:spPr>
        <p:txBody>
          <a:bodyPr/>
          <a:lstStyle/>
          <a:p>
            <a:pPr marL="0" indent="0">
              <a:lnSpc>
                <a:spcPct val="100000"/>
              </a:lnSpc>
              <a:spcBef>
                <a:spcPts val="0"/>
              </a:spcBef>
              <a:buNone/>
              <a:defRPr/>
            </a:pPr>
            <a:r>
              <a:rPr lang="en-US" sz="3200" dirty="0">
                <a:latin typeface="Times New Roman" panose="02020603050405020304" pitchFamily="18" charset="0"/>
                <a:cs typeface="Times New Roman" panose="02020603050405020304" pitchFamily="18" charset="0"/>
              </a:rPr>
              <a:t>Challenges ahead…</a:t>
            </a:r>
          </a:p>
          <a:p>
            <a:pPr marL="0" indent="0">
              <a:lnSpc>
                <a:spcPct val="100000"/>
              </a:lnSpc>
              <a:spcBef>
                <a:spcPts val="0"/>
              </a:spcBef>
              <a:buNone/>
              <a:defRPr/>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sz="3200" dirty="0">
                <a:latin typeface="Times New Roman" panose="02020603050405020304" pitchFamily="18" charset="0"/>
                <a:cs typeface="Times New Roman" panose="02020603050405020304" pitchFamily="18" charset="0"/>
              </a:rPr>
              <a:t>				</a:t>
            </a:r>
          </a:p>
          <a:p>
            <a:pPr marL="0" indent="0">
              <a:lnSpc>
                <a:spcPct val="100000"/>
              </a:lnSpc>
              <a:spcBef>
                <a:spcPts val="0"/>
              </a:spcBef>
              <a:buNone/>
              <a:defRPr/>
            </a:pPr>
            <a:r>
              <a:rPr lang="en-US" sz="3200" dirty="0">
                <a:latin typeface="Times New Roman" panose="02020603050405020304" pitchFamily="18" charset="0"/>
                <a:cs typeface="Times New Roman" panose="02020603050405020304" pitchFamily="18" charset="0"/>
              </a:rPr>
              <a:t>						…getting ready to roll!</a:t>
            </a:r>
          </a:p>
        </p:txBody>
      </p:sp>
      <p:pic>
        <p:nvPicPr>
          <p:cNvPr id="5" name="Picture 4">
            <a:extLst>
              <a:ext uri="{FF2B5EF4-FFF2-40B4-BE49-F238E27FC236}">
                <a16:creationId xmlns:a16="http://schemas.microsoft.com/office/drawing/2014/main" id="{6AE1F92F-1291-C14D-9350-F9C3D733623D}"/>
              </a:ext>
            </a:extLst>
          </p:cNvPr>
          <p:cNvPicPr>
            <a:picLocks noChangeAspect="1"/>
          </p:cNvPicPr>
          <p:nvPr/>
        </p:nvPicPr>
        <p:blipFill>
          <a:blip r:embed="rId2"/>
          <a:stretch>
            <a:fillRect/>
          </a:stretch>
        </p:blipFill>
        <p:spPr>
          <a:xfrm>
            <a:off x="1435449" y="2383869"/>
            <a:ext cx="2771318" cy="2468568"/>
          </a:xfrm>
          <a:prstGeom prst="rect">
            <a:avLst/>
          </a:prstGeom>
        </p:spPr>
      </p:pic>
      <p:pic>
        <p:nvPicPr>
          <p:cNvPr id="6" name="Picture 5">
            <a:extLst>
              <a:ext uri="{FF2B5EF4-FFF2-40B4-BE49-F238E27FC236}">
                <a16:creationId xmlns:a16="http://schemas.microsoft.com/office/drawing/2014/main" id="{8F60291B-8EB8-A645-B6D2-C670E8C0077D}"/>
              </a:ext>
            </a:extLst>
          </p:cNvPr>
          <p:cNvPicPr>
            <a:picLocks noChangeAspect="1"/>
          </p:cNvPicPr>
          <p:nvPr/>
        </p:nvPicPr>
        <p:blipFill>
          <a:blip r:embed="rId3"/>
          <a:stretch>
            <a:fillRect/>
          </a:stretch>
        </p:blipFill>
        <p:spPr>
          <a:xfrm>
            <a:off x="6096000" y="2530162"/>
            <a:ext cx="4528437" cy="2322275"/>
          </a:xfrm>
          <a:prstGeom prst="rect">
            <a:avLst/>
          </a:prstGeom>
        </p:spPr>
      </p:pic>
      <p:pic>
        <p:nvPicPr>
          <p:cNvPr id="8" name="Picture 7">
            <a:extLst>
              <a:ext uri="{FF2B5EF4-FFF2-40B4-BE49-F238E27FC236}">
                <a16:creationId xmlns:a16="http://schemas.microsoft.com/office/drawing/2014/main" id="{D0DBBFD2-2712-734F-9FA7-B281918E4A09}"/>
              </a:ext>
            </a:extLst>
          </p:cNvPr>
          <p:cNvPicPr>
            <a:picLocks noChangeAspect="1"/>
          </p:cNvPicPr>
          <p:nvPr/>
        </p:nvPicPr>
        <p:blipFill>
          <a:blip r:embed="rId4"/>
          <a:stretch>
            <a:fillRect/>
          </a:stretch>
        </p:blipFill>
        <p:spPr>
          <a:xfrm>
            <a:off x="1903095" y="5164388"/>
            <a:ext cx="1836026" cy="1137819"/>
          </a:xfrm>
          <a:prstGeom prst="rect">
            <a:avLst/>
          </a:prstGeom>
        </p:spPr>
      </p:pic>
    </p:spTree>
    <p:extLst>
      <p:ext uri="{BB962C8B-B14F-4D97-AF65-F5344CB8AC3E}">
        <p14:creationId xmlns:p14="http://schemas.microsoft.com/office/powerpoint/2010/main" val="342802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cs typeface="Times New Roman"/>
              </a:rPr>
              <a:t>Today’s </a:t>
            </a:r>
            <a:r>
              <a:rPr lang="en-US" b="1" dirty="0">
                <a:solidFill>
                  <a:srgbClr val="C00000"/>
                </a:solidFill>
                <a:latin typeface="+mn-lt"/>
                <a:cs typeface="Times New Roman"/>
              </a:rPr>
              <a:t>Hot</a:t>
            </a:r>
            <a:r>
              <a:rPr lang="en-US" dirty="0">
                <a:latin typeface="+mn-lt"/>
                <a:cs typeface="Times New Roman"/>
              </a:rPr>
              <a:t> Topics</a:t>
            </a:r>
          </a:p>
        </p:txBody>
      </p:sp>
      <p:sp>
        <p:nvSpPr>
          <p:cNvPr id="3" name="Content Placeholder 2"/>
          <p:cNvSpPr>
            <a:spLocks noGrp="1"/>
          </p:cNvSpPr>
          <p:nvPr>
            <p:ph idx="1"/>
          </p:nvPr>
        </p:nvSpPr>
        <p:spPr>
          <a:xfrm>
            <a:off x="1049310" y="1690688"/>
            <a:ext cx="10103371" cy="2386638"/>
          </a:xfrm>
        </p:spPr>
        <p:txBody>
          <a:bodyPr numCol="2">
            <a:noAutofit/>
          </a:bodyPr>
          <a:lstStyle/>
          <a:p>
            <a:pPr>
              <a:buBlip>
                <a:blip r:embed="rId3"/>
              </a:buBlip>
            </a:pPr>
            <a:r>
              <a:rPr lang="en-US" dirty="0">
                <a:latin typeface="Times New Roman"/>
                <a:cs typeface="Times New Roman"/>
              </a:rPr>
              <a:t>Survey Results</a:t>
            </a:r>
          </a:p>
          <a:p>
            <a:pPr>
              <a:buBlip>
                <a:blip r:embed="rId3"/>
              </a:buBlip>
            </a:pPr>
            <a:r>
              <a:rPr lang="en-US" dirty="0">
                <a:latin typeface="Times New Roman"/>
                <a:cs typeface="Times New Roman"/>
              </a:rPr>
              <a:t>Governance</a:t>
            </a:r>
          </a:p>
          <a:p>
            <a:pPr>
              <a:buBlip>
                <a:blip r:embed="rId3"/>
              </a:buBlip>
            </a:pPr>
            <a:r>
              <a:rPr lang="en-US" dirty="0">
                <a:latin typeface="Times New Roman"/>
                <a:cs typeface="Times New Roman"/>
              </a:rPr>
              <a:t>Meta Majors/Areas of Focus</a:t>
            </a:r>
          </a:p>
          <a:p>
            <a:pPr>
              <a:buBlip>
                <a:blip r:embed="rId3"/>
              </a:buBlip>
            </a:pPr>
            <a:r>
              <a:rPr lang="en-US" dirty="0">
                <a:latin typeface="Times New Roman"/>
                <a:cs typeface="Times New Roman"/>
              </a:rPr>
              <a:t>Program Maps</a:t>
            </a:r>
          </a:p>
          <a:p>
            <a:pPr marL="0" indent="0">
              <a:buNone/>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endParaRPr lang="en-US" dirty="0">
              <a:latin typeface="Times New Roman"/>
              <a:cs typeface="Times New Roman"/>
            </a:endParaRPr>
          </a:p>
          <a:p>
            <a:pPr>
              <a:buBlip>
                <a:blip r:embed="rId3"/>
              </a:buBlip>
            </a:pPr>
            <a:r>
              <a:rPr lang="en-US" dirty="0">
                <a:latin typeface="Times New Roman"/>
                <a:cs typeface="Times New Roman"/>
              </a:rPr>
              <a:t>General Education</a:t>
            </a:r>
          </a:p>
          <a:p>
            <a:pPr>
              <a:buBlip>
                <a:blip r:embed="rId3"/>
              </a:buBlip>
            </a:pPr>
            <a:r>
              <a:rPr lang="en-US" dirty="0">
                <a:latin typeface="Times New Roman"/>
                <a:cs typeface="Times New Roman"/>
              </a:rPr>
              <a:t>Access to the Work Plans</a:t>
            </a:r>
          </a:p>
          <a:p>
            <a:pPr>
              <a:buBlip>
                <a:blip r:embed="rId3"/>
              </a:buBlip>
            </a:pPr>
            <a:r>
              <a:rPr lang="en-US" dirty="0">
                <a:latin typeface="Times New Roman"/>
                <a:cs typeface="Times New Roman"/>
              </a:rPr>
              <a:t>AB 705</a:t>
            </a:r>
          </a:p>
          <a:p>
            <a:pPr>
              <a:buBlip>
                <a:blip r:embed="rId3"/>
              </a:buBlip>
            </a:pPr>
            <a:r>
              <a:rPr lang="en-US" dirty="0">
                <a:latin typeface="Times New Roman"/>
                <a:cs typeface="Times New Roman"/>
              </a:rPr>
              <a:t>What are your HOT Topics?</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lgn="ctr">
              <a:buNone/>
            </a:pPr>
            <a:endParaRPr lang="en-US" dirty="0">
              <a:latin typeface="Times New Roman"/>
              <a:cs typeface="Times New Roman"/>
            </a:endParaRPr>
          </a:p>
        </p:txBody>
      </p:sp>
      <p:pic>
        <p:nvPicPr>
          <p:cNvPr id="4" name="Picture 3">
            <a:extLst>
              <a:ext uri="{FF2B5EF4-FFF2-40B4-BE49-F238E27FC236}">
                <a16:creationId xmlns:a16="http://schemas.microsoft.com/office/drawing/2014/main" id="{6070CFD2-8B76-E748-998D-EE501FC240B5}"/>
              </a:ext>
            </a:extLst>
          </p:cNvPr>
          <p:cNvPicPr>
            <a:picLocks noChangeAspect="1"/>
          </p:cNvPicPr>
          <p:nvPr/>
        </p:nvPicPr>
        <p:blipFill>
          <a:blip r:embed="rId4"/>
          <a:stretch>
            <a:fillRect/>
          </a:stretch>
        </p:blipFill>
        <p:spPr>
          <a:xfrm>
            <a:off x="3577652" y="4151635"/>
            <a:ext cx="5036695" cy="2502508"/>
          </a:xfrm>
          <a:prstGeom prst="rect">
            <a:avLst/>
          </a:prstGeom>
        </p:spPr>
      </p:pic>
    </p:spTree>
    <p:extLst>
      <p:ext uri="{BB962C8B-B14F-4D97-AF65-F5344CB8AC3E}">
        <p14:creationId xmlns:p14="http://schemas.microsoft.com/office/powerpoint/2010/main" val="259594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ASCCC and Guided Pathways</a:t>
            </a:r>
          </a:p>
        </p:txBody>
      </p:sp>
      <p:sp>
        <p:nvSpPr>
          <p:cNvPr id="3" name="Content Placeholder 2"/>
          <p:cNvSpPr>
            <a:spLocks noGrp="1"/>
          </p:cNvSpPr>
          <p:nvPr>
            <p:ph idx="1"/>
          </p:nvPr>
        </p:nvSpPr>
        <p:spPr>
          <a:xfrm>
            <a:off x="518160" y="1493520"/>
            <a:ext cx="7741920" cy="5364480"/>
          </a:xfrm>
        </p:spPr>
        <p:txBody>
          <a:bodyPr>
            <a:normAutofit fontScale="85000" lnSpcReduction="20000"/>
          </a:bodyPr>
          <a:lstStyle/>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Guided Pathways Task Force</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Guided Pathways College Visits</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Guided Pathways Regional Meetings: May 11(Pasadena City College)/May 12 (Evergreen Valley College)</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Academic Academy: September 14-15, 2018 (South San Francisco)</a:t>
            </a:r>
          </a:p>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Guided Pathways Liaisons</a:t>
            </a:r>
          </a:p>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In partnership with RP Group, CLP, IEPI, CCCCO…</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Faculty Tool Development Lead</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Faculty Capacity Building Lead</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Faculty Applied Solution Kit Lead</a:t>
            </a:r>
          </a:p>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Information:</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ASCCC Website: </a:t>
            </a:r>
            <a:r>
              <a:rPr lang="en-US" sz="2800" dirty="0">
                <a:latin typeface="Times New Roman" panose="02020603050405020304" pitchFamily="18" charset="0"/>
                <a:cs typeface="Times New Roman" panose="02020603050405020304" pitchFamily="18" charset="0"/>
                <a:hlinkClick r:id="rId2"/>
              </a:rPr>
              <a:t>https://asccc.org</a:t>
            </a:r>
            <a:r>
              <a:rPr lang="en-US" sz="2800" dirty="0">
                <a:latin typeface="Times New Roman" panose="02020603050405020304" pitchFamily="18" charset="0"/>
                <a:cs typeface="Times New Roman" panose="02020603050405020304" pitchFamily="18" charset="0"/>
              </a:rPr>
              <a:t> </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Email: </a:t>
            </a:r>
            <a:r>
              <a:rPr lang="en-US" sz="2800" dirty="0" err="1">
                <a:solidFill>
                  <a:srgbClr val="C00000"/>
                </a:solidFill>
                <a:latin typeface="Times New Roman" panose="02020603050405020304" pitchFamily="18" charset="0"/>
                <a:cs typeface="Times New Roman" panose="02020603050405020304" pitchFamily="18" charset="0"/>
              </a:rPr>
              <a:t>info@asccc.org</a:t>
            </a:r>
            <a:endParaRPr lang="en-US" sz="2800" dirty="0">
              <a:solidFill>
                <a:srgbClr val="C00000"/>
              </a:solidFill>
              <a:latin typeface="Times New Roman" panose="02020603050405020304" pitchFamily="18" charset="0"/>
              <a:cs typeface="Times New Roman" panose="02020603050405020304" pitchFamily="18" charset="0"/>
            </a:endParaRPr>
          </a:p>
          <a:p>
            <a:pPr lvl="1">
              <a:lnSpc>
                <a:spcPct val="100000"/>
              </a:lnSpc>
              <a:spcBef>
                <a:spcPts val="600"/>
              </a:spcBef>
              <a:buClr>
                <a:srgbClr val="C00000"/>
              </a:buClr>
              <a:defRPr/>
            </a:pPr>
            <a:endParaRPr lang="en-US" sz="2800" dirty="0">
              <a:latin typeface="Times New Roman" panose="02020603050405020304" pitchFamily="18" charset="0"/>
              <a:cs typeface="Times New Roman" panose="02020603050405020304" pitchFamily="18" charset="0"/>
            </a:endParaRPr>
          </a:p>
          <a:p>
            <a:pPr>
              <a:lnSpc>
                <a:spcPct val="100000"/>
              </a:lnSpc>
              <a:spcBef>
                <a:spcPts val="600"/>
              </a:spcBef>
              <a:buClr>
                <a:srgbClr val="C00000"/>
              </a:buClr>
              <a:defRPr/>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600"/>
              </a:spcBef>
              <a:buNone/>
              <a:defRPr/>
            </a:pPr>
            <a:endParaRPr lang="en-US"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11E3ED1-47D7-A14A-8C48-EE1C1389FC76}"/>
              </a:ext>
            </a:extLst>
          </p:cNvPr>
          <p:cNvPicPr>
            <a:picLocks noChangeAspect="1"/>
          </p:cNvPicPr>
          <p:nvPr/>
        </p:nvPicPr>
        <p:blipFill>
          <a:blip r:embed="rId3"/>
          <a:stretch>
            <a:fillRect/>
          </a:stretch>
        </p:blipFill>
        <p:spPr>
          <a:xfrm>
            <a:off x="8384540" y="2458720"/>
            <a:ext cx="3434080" cy="3434080"/>
          </a:xfrm>
          <a:prstGeom prst="rect">
            <a:avLst/>
          </a:prstGeom>
        </p:spPr>
      </p:pic>
    </p:spTree>
    <p:extLst>
      <p:ext uri="{BB962C8B-B14F-4D97-AF65-F5344CB8AC3E}">
        <p14:creationId xmlns:p14="http://schemas.microsoft.com/office/powerpoint/2010/main" val="70107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Survey Results – ASCCC Resolution</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ea typeface="Times New Roman" charset="0"/>
                <a:cs typeface="Times New Roman" panose="02020603050405020304" pitchFamily="18" charset="0"/>
              </a:rPr>
              <a:t>F16 19.03 </a:t>
            </a:r>
            <a:r>
              <a:rPr lang="mr-IN" b="1" dirty="0">
                <a:latin typeface="Times New Roman" panose="02020603050405020304" pitchFamily="18" charset="0"/>
                <a:ea typeface="Times New Roman" charset="0"/>
                <a:cs typeface="Times New Roman" charset="0"/>
              </a:rPr>
              <a:t>–</a:t>
            </a:r>
            <a:r>
              <a:rPr lang="en-US" b="1" dirty="0">
                <a:latin typeface="Times New Roman" panose="02020603050405020304" pitchFamily="18" charset="0"/>
                <a:ea typeface="Times New Roman" charset="0"/>
                <a:cs typeface="Times New Roman" panose="02020603050405020304" pitchFamily="18" charset="0"/>
              </a:rPr>
              <a:t> Investigate Effective Practices for Pathways Programs</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of California Community Colleges investigate practices and outcomes, intended and unintended, for faculty and students from various pathway programs across the state; and</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produce effective practices to assist community colleges that are exploring and implementing pathway models.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78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Survey Results</a:t>
            </a:r>
          </a:p>
        </p:txBody>
      </p:sp>
      <p:sp>
        <p:nvSpPr>
          <p:cNvPr id="3" name="Content Placeholder 2"/>
          <p:cNvSpPr>
            <a:spLocks noGrp="1"/>
          </p:cNvSpPr>
          <p:nvPr>
            <p:ph idx="1"/>
          </p:nvPr>
        </p:nvSpPr>
        <p:spPr/>
        <p:txBody>
          <a:bodyPr/>
          <a:lstStyle/>
          <a:p>
            <a:pPr>
              <a:lnSpc>
                <a:spcPct val="100000"/>
              </a:lnSpc>
              <a:spcBef>
                <a:spcPts val="0"/>
              </a:spcBef>
              <a:buClr>
                <a:srgbClr val="C00000"/>
              </a:buClr>
              <a:defRPr/>
            </a:pPr>
            <a:r>
              <a:rPr lang="en-US" sz="3200" dirty="0">
                <a:latin typeface="Times New Roman" panose="02020603050405020304" pitchFamily="18" charset="0"/>
                <a:cs typeface="Times New Roman" panose="02020603050405020304" pitchFamily="18" charset="0"/>
              </a:rPr>
              <a:t>The GPTF Survey of local academic senate presidents March 2018</a:t>
            </a:r>
          </a:p>
          <a:p>
            <a:pPr>
              <a:lnSpc>
                <a:spcPct val="100000"/>
              </a:lnSpc>
              <a:spcBef>
                <a:spcPts val="0"/>
              </a:spcBef>
              <a:buClr>
                <a:srgbClr val="C00000"/>
              </a:buClr>
              <a:defRPr/>
            </a:pPr>
            <a:r>
              <a:rPr lang="en-US" sz="3200" dirty="0">
                <a:latin typeface="Times New Roman" panose="02020603050405020304" pitchFamily="18" charset="0"/>
                <a:cs typeface="Times New Roman" panose="02020603050405020304" pitchFamily="18" charset="0"/>
              </a:rPr>
              <a:t>Resolutions for consideration on Saturday:</a:t>
            </a:r>
          </a:p>
          <a:p>
            <a:pPr lvl="1">
              <a:lnSpc>
                <a:spcPct val="100000"/>
              </a:lnSpc>
              <a:spcBef>
                <a:spcPts val="0"/>
              </a:spcBef>
              <a:buClr>
                <a:srgbClr val="C00000"/>
              </a:buClr>
              <a:defRPr/>
            </a:pPr>
            <a:r>
              <a:rPr lang="en-US" sz="2800" dirty="0">
                <a:latin typeface="Times New Roman" panose="02020603050405020304" pitchFamily="18" charset="0"/>
                <a:cs typeface="Times New Roman" panose="02020603050405020304" pitchFamily="18" charset="0"/>
              </a:rPr>
              <a:t>13.02 S18 Guided Pathways Handbook and Training Manual</a:t>
            </a:r>
          </a:p>
          <a:p>
            <a:pPr lvl="1">
              <a:lnSpc>
                <a:spcPct val="100000"/>
              </a:lnSpc>
              <a:spcBef>
                <a:spcPts val="0"/>
              </a:spcBef>
              <a:buClr>
                <a:srgbClr val="C00000"/>
              </a:buClr>
              <a:defRPr/>
            </a:pPr>
            <a:r>
              <a:rPr lang="en-US" sz="2800" dirty="0">
                <a:latin typeface="Times New Roman" panose="02020603050405020304" pitchFamily="18" charset="0"/>
                <a:cs typeface="Times New Roman" panose="02020603050405020304" pitchFamily="18" charset="0"/>
              </a:rPr>
              <a:t>13.03 S18 Research on Guided Pathways Outcomes in California</a:t>
            </a:r>
          </a:p>
          <a:p>
            <a:pPr>
              <a:lnSpc>
                <a:spcPct val="100000"/>
              </a:lnSpc>
              <a:spcBef>
                <a:spcPts val="0"/>
              </a:spcBef>
              <a:buClr>
                <a:srgbClr val="C00000"/>
              </a:buClr>
              <a:defRP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05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Governance</a:t>
            </a:r>
          </a:p>
        </p:txBody>
      </p:sp>
      <p:sp>
        <p:nvSpPr>
          <p:cNvPr id="3" name="Content Placeholder 2"/>
          <p:cNvSpPr>
            <a:spLocks noGrp="1"/>
          </p:cNvSpPr>
          <p:nvPr>
            <p:ph idx="1"/>
          </p:nvPr>
        </p:nvSpPr>
        <p:spPr/>
        <p:txBody>
          <a:bodyPr/>
          <a:lstStyle/>
          <a:p>
            <a:pPr>
              <a:lnSpc>
                <a:spcPct val="100000"/>
              </a:lnSpc>
              <a:spcBef>
                <a:spcPts val="0"/>
              </a:spcBef>
              <a:buClr>
                <a:srgbClr val="C00000"/>
              </a:buClr>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Always cropping up…</a:t>
            </a:r>
          </a:p>
        </p:txBody>
      </p:sp>
      <p:pic>
        <p:nvPicPr>
          <p:cNvPr id="4" name="Picture 3">
            <a:extLst>
              <a:ext uri="{FF2B5EF4-FFF2-40B4-BE49-F238E27FC236}">
                <a16:creationId xmlns:a16="http://schemas.microsoft.com/office/drawing/2014/main" id="{DFD425DB-54E0-5041-9579-BA3DEA74AE38}"/>
              </a:ext>
            </a:extLst>
          </p:cNvPr>
          <p:cNvPicPr>
            <a:picLocks noChangeAspect="1"/>
          </p:cNvPicPr>
          <p:nvPr/>
        </p:nvPicPr>
        <p:blipFill>
          <a:blip r:embed="rId2"/>
          <a:stretch>
            <a:fillRect/>
          </a:stretch>
        </p:blipFill>
        <p:spPr>
          <a:xfrm>
            <a:off x="4011846" y="2773180"/>
            <a:ext cx="4592508" cy="3050498"/>
          </a:xfrm>
          <a:prstGeom prst="rect">
            <a:avLst/>
          </a:prstGeom>
        </p:spPr>
      </p:pic>
      <p:pic>
        <p:nvPicPr>
          <p:cNvPr id="5" name="Picture 4">
            <a:extLst>
              <a:ext uri="{FF2B5EF4-FFF2-40B4-BE49-F238E27FC236}">
                <a16:creationId xmlns:a16="http://schemas.microsoft.com/office/drawing/2014/main" id="{DF02E80A-B4CD-E748-B672-129D8AE618C8}"/>
              </a:ext>
            </a:extLst>
          </p:cNvPr>
          <p:cNvPicPr>
            <a:picLocks noChangeAspect="1"/>
          </p:cNvPicPr>
          <p:nvPr/>
        </p:nvPicPr>
        <p:blipFill>
          <a:blip r:embed="rId3"/>
          <a:stretch>
            <a:fillRect/>
          </a:stretch>
        </p:blipFill>
        <p:spPr>
          <a:xfrm>
            <a:off x="10076721" y="4754563"/>
            <a:ext cx="1422400" cy="1422400"/>
          </a:xfrm>
          <a:prstGeom prst="rect">
            <a:avLst/>
          </a:prstGeom>
        </p:spPr>
      </p:pic>
    </p:spTree>
    <p:extLst>
      <p:ext uri="{BB962C8B-B14F-4D97-AF65-F5344CB8AC3E}">
        <p14:creationId xmlns:p14="http://schemas.microsoft.com/office/powerpoint/2010/main" val="47306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Governance – The 10+1: Title 5 §53200</a:t>
            </a:r>
          </a:p>
        </p:txBody>
      </p:sp>
      <p:sp>
        <p:nvSpPr>
          <p:cNvPr id="3" name="Content Placeholder 2"/>
          <p:cNvSpPr>
            <a:spLocks noGrp="1"/>
          </p:cNvSpPr>
          <p:nvPr>
            <p:ph sz="half" idx="1"/>
          </p:nvPr>
        </p:nvSpPr>
        <p:spPr>
          <a:xfrm>
            <a:off x="614597" y="1690688"/>
            <a:ext cx="10739203" cy="4904984"/>
          </a:xfrm>
        </p:spPr>
        <p:txBody>
          <a:bodyPr>
            <a:noAutofit/>
          </a:bodyPr>
          <a:lstStyle/>
          <a:p>
            <a:pPr marL="0" indent="0">
              <a:spcBef>
                <a:spcPts val="0"/>
              </a:spcBef>
              <a:buNone/>
            </a:pPr>
            <a:r>
              <a:rPr lang="en-US" sz="1600" dirty="0">
                <a:latin typeface="Times New Roman" panose="02020603050405020304" pitchFamily="18" charset="0"/>
                <a:cs typeface="Times New Roman" panose="02020603050405020304" pitchFamily="18" charset="0"/>
              </a:rPr>
              <a:t>(c) “Academic and professional matters” means the following policy development and implementation matters:</a:t>
            </a:r>
          </a:p>
          <a:p>
            <a:pPr marL="0" indent="0">
              <a:spcBef>
                <a:spcPts val="0"/>
              </a:spcBef>
              <a:buNone/>
            </a:pPr>
            <a:r>
              <a:rPr lang="en-US" sz="1600" dirty="0">
                <a:latin typeface="Times New Roman" panose="02020603050405020304" pitchFamily="18" charset="0"/>
                <a:cs typeface="Times New Roman" panose="02020603050405020304" pitchFamily="18" charset="0"/>
              </a:rPr>
              <a:t> </a:t>
            </a:r>
          </a:p>
          <a:p>
            <a:pPr marL="148590" indent="-148590">
              <a:spcBef>
                <a:spcPts val="0"/>
              </a:spcBef>
              <a:buFont typeface="+mj-lt"/>
              <a:buAutoNum type="arabicPeriod"/>
            </a:pPr>
            <a:r>
              <a:rPr lang="en-US" sz="1800" b="1" dirty="0">
                <a:solidFill>
                  <a:srgbClr val="C00000"/>
                </a:solidFill>
                <a:latin typeface="Times New Roman" panose="02020603050405020304" pitchFamily="18" charset="0"/>
                <a:cs typeface="Times New Roman" panose="02020603050405020304" pitchFamily="18" charset="0"/>
              </a:rPr>
              <a:t>curriculum, including establishing prerequisites and placing courses within disciplines;</a:t>
            </a:r>
          </a:p>
          <a:p>
            <a:pPr marL="148590" indent="-148590">
              <a:spcBef>
                <a:spcPts val="0"/>
              </a:spcBef>
              <a:buFont typeface="+mj-lt"/>
              <a:buAutoNum type="arabicPeriod"/>
            </a:pPr>
            <a:r>
              <a:rPr lang="en-US" sz="1800" b="1" dirty="0">
                <a:solidFill>
                  <a:srgbClr val="C00000"/>
                </a:solidFill>
                <a:latin typeface="Times New Roman" panose="02020603050405020304" pitchFamily="18" charset="0"/>
                <a:cs typeface="Times New Roman" panose="02020603050405020304" pitchFamily="18" charset="0"/>
              </a:rPr>
              <a:t>degree and certificate requirements</a:t>
            </a:r>
            <a:r>
              <a:rPr lang="en-US" sz="1800" dirty="0">
                <a:latin typeface="Times New Roman" panose="02020603050405020304" pitchFamily="18" charset="0"/>
                <a:cs typeface="Times New Roman" panose="02020603050405020304" pitchFamily="18" charset="0"/>
              </a:rPr>
              <a:t>;</a:t>
            </a:r>
          </a:p>
          <a:p>
            <a:pPr marL="148590" indent="-148590">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grading policies;</a:t>
            </a:r>
          </a:p>
          <a:p>
            <a:pPr marL="148590" indent="-148590">
              <a:spcBef>
                <a:spcPts val="0"/>
              </a:spcBef>
              <a:buFont typeface="+mj-lt"/>
              <a:buAutoNum type="arabicPeriod"/>
            </a:pPr>
            <a:r>
              <a:rPr lang="en-US" sz="1800" b="1" dirty="0">
                <a:solidFill>
                  <a:srgbClr val="C00000"/>
                </a:solidFill>
                <a:latin typeface="Times New Roman" panose="02020603050405020304" pitchFamily="18" charset="0"/>
                <a:cs typeface="Times New Roman" panose="02020603050405020304" pitchFamily="18" charset="0"/>
              </a:rPr>
              <a:t>educational program development</a:t>
            </a:r>
            <a:r>
              <a:rPr lang="en-US" sz="1800" dirty="0">
                <a:latin typeface="Times New Roman" panose="02020603050405020304" pitchFamily="18" charset="0"/>
                <a:cs typeface="Times New Roman" panose="02020603050405020304" pitchFamily="18" charset="0"/>
              </a:rPr>
              <a:t>;</a:t>
            </a:r>
          </a:p>
          <a:p>
            <a:pPr marL="148590" indent="-148590">
              <a:spcBef>
                <a:spcPts val="0"/>
              </a:spcBef>
              <a:buFont typeface="+mj-lt"/>
              <a:buAutoNum type="arabicPeriod"/>
            </a:pPr>
            <a:r>
              <a:rPr lang="en-US" sz="1800" b="1" dirty="0">
                <a:solidFill>
                  <a:srgbClr val="C00000"/>
                </a:solidFill>
                <a:latin typeface="Times New Roman" panose="02020603050405020304" pitchFamily="18" charset="0"/>
                <a:cs typeface="Times New Roman" panose="02020603050405020304" pitchFamily="18" charset="0"/>
              </a:rPr>
              <a:t>standards or policies regarding student preparation and success</a:t>
            </a:r>
            <a:r>
              <a:rPr lang="en-US" sz="1800" dirty="0">
                <a:latin typeface="Times New Roman" panose="02020603050405020304" pitchFamily="18" charset="0"/>
                <a:cs typeface="Times New Roman" panose="02020603050405020304" pitchFamily="18" charset="0"/>
              </a:rPr>
              <a:t>;</a:t>
            </a:r>
          </a:p>
          <a:p>
            <a:pPr marL="148590" indent="-148590">
              <a:spcBef>
                <a:spcPts val="0"/>
              </a:spcBef>
              <a:buFont typeface="+mj-lt"/>
              <a:buAutoNum type="arabicPeriod"/>
            </a:pPr>
            <a:r>
              <a:rPr lang="en-US" sz="1800" b="1" dirty="0">
                <a:solidFill>
                  <a:srgbClr val="C00000"/>
                </a:solidFill>
                <a:latin typeface="Times New Roman" panose="02020603050405020304" pitchFamily="18" charset="0"/>
                <a:cs typeface="Times New Roman" panose="02020603050405020304" pitchFamily="18" charset="0"/>
              </a:rPr>
              <a:t>district and college governance structures, as related to faculty roles</a:t>
            </a:r>
            <a:r>
              <a:rPr lang="en-US" sz="1800" dirty="0">
                <a:latin typeface="Times New Roman" panose="02020603050405020304" pitchFamily="18" charset="0"/>
                <a:cs typeface="Times New Roman" panose="02020603050405020304" pitchFamily="18" charset="0"/>
              </a:rPr>
              <a:t>;</a:t>
            </a:r>
          </a:p>
          <a:p>
            <a:pPr marL="148590" indent="-148590">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faculty roles and involvement in accreditation processes, including self-study and annual reports;</a:t>
            </a:r>
          </a:p>
          <a:p>
            <a:pPr marL="148590" indent="-148590">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policies for faculty professional development activities;</a:t>
            </a:r>
          </a:p>
          <a:p>
            <a:pPr marL="148590" indent="-148590">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processes for program review;</a:t>
            </a:r>
          </a:p>
          <a:p>
            <a:pPr marL="148590" indent="-148590">
              <a:spcBef>
                <a:spcPts val="0"/>
              </a:spcBef>
              <a:buFont typeface="+mj-lt"/>
              <a:buAutoNum type="arabicPeriod"/>
            </a:pPr>
            <a:r>
              <a:rPr lang="en-US" sz="1800" b="1" dirty="0">
                <a:solidFill>
                  <a:srgbClr val="C00000"/>
                </a:solidFill>
                <a:latin typeface="Times New Roman" panose="02020603050405020304" pitchFamily="18" charset="0"/>
                <a:cs typeface="Times New Roman" panose="02020603050405020304" pitchFamily="18" charset="0"/>
              </a:rPr>
              <a:t>processes for institutional planning and budget development</a:t>
            </a:r>
            <a:r>
              <a:rPr lang="en-US" sz="18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a:t>
            </a:r>
          </a:p>
          <a:p>
            <a:pPr marL="148590" indent="-148590">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other academic and professional matters as are mutually agreed upon between the governing board and the academic senate.</a:t>
            </a:r>
          </a:p>
          <a:p>
            <a:pPr marL="0" indent="0">
              <a:spcBef>
                <a:spcPts val="0"/>
              </a:spcBef>
              <a:buNone/>
            </a:pPr>
            <a:endParaRPr lang="en-US" sz="1600" dirty="0">
              <a:latin typeface="Times New Roman" panose="02020603050405020304" pitchFamily="18" charset="0"/>
              <a:cs typeface="Times New Roman" panose="02020603050405020304" pitchFamily="18" charset="0"/>
            </a:endParaRPr>
          </a:p>
          <a:p>
            <a:pPr marL="0" indent="0">
              <a:spcBef>
                <a:spcPts val="0"/>
              </a:spcBef>
              <a:buNone/>
            </a:pPr>
            <a:r>
              <a:rPr lang="en-US" sz="1600" dirty="0">
                <a:latin typeface="Times New Roman" panose="02020603050405020304" pitchFamily="18" charset="0"/>
                <a:cs typeface="Times New Roman" panose="02020603050405020304" pitchFamily="18" charset="0"/>
              </a:rPr>
              <a:t>(d) “Consult collegially” means that the district governing board shall develop policies on academic and professional matters through either or both of the following methods, according to its own discretion:</a:t>
            </a:r>
          </a:p>
          <a:p>
            <a:pPr marL="0" indent="0">
              <a:spcBef>
                <a:spcPts val="0"/>
              </a:spcBef>
              <a:buNone/>
            </a:pPr>
            <a:r>
              <a:rPr lang="en-US" sz="1600" dirty="0">
                <a:latin typeface="Times New Roman" panose="02020603050405020304" pitchFamily="18" charset="0"/>
                <a:cs typeface="Times New Roman" panose="02020603050405020304" pitchFamily="18" charset="0"/>
              </a:rPr>
              <a:t> </a:t>
            </a:r>
          </a:p>
          <a:p>
            <a:pPr marL="148590" indent="-148590">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relying primarily upon the advice and judgment of the academic senate; or</a:t>
            </a:r>
          </a:p>
          <a:p>
            <a:pPr marL="148590" indent="-148590">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agreeing that the district governing board, or such representatives as it may designate, and the representatives of the academic senate shall have the obligation to reach mutual agreement by written resolution, regulation, or policy of the governing board effectuating such recommendations.</a:t>
            </a:r>
          </a:p>
          <a:p>
            <a:pPr marL="274320" lvl="1" indent="0">
              <a:spcBef>
                <a:spcPts val="0"/>
              </a:spcBef>
              <a:buNone/>
            </a:pPr>
            <a:endParaRPr lang="en-US" sz="1600" dirty="0">
              <a:latin typeface="Times New Roman" panose="02020603050405020304" pitchFamily="18" charset="0"/>
              <a:ea typeface="Times New Roman" charset="0"/>
              <a:cs typeface="Times New Roman" panose="02020603050405020304" pitchFamily="18" charset="0"/>
            </a:endParaRPr>
          </a:p>
          <a:p>
            <a:pPr>
              <a:spcBef>
                <a:spcPts val="0"/>
              </a:spcBef>
            </a:pPr>
            <a:endParaRPr lang="en-US" sz="16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288772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Governance – ASCCC Resolution</a:t>
            </a:r>
          </a:p>
        </p:txBody>
      </p:sp>
      <p:sp>
        <p:nvSpPr>
          <p:cNvPr id="3" name="Content Placeholder 2"/>
          <p:cNvSpPr>
            <a:spLocks noGrp="1"/>
          </p:cNvSpPr>
          <p:nvPr>
            <p:ph idx="1"/>
          </p:nvPr>
        </p:nvSpPr>
        <p:spPr/>
        <p:txBody>
          <a:bodyPr>
            <a:normAutofit lnSpcReduction="10000"/>
          </a:bodyPr>
          <a:lstStyle/>
          <a:p>
            <a:pPr marL="0" indent="0">
              <a:lnSpc>
                <a:spcPct val="100000"/>
              </a:lnSpc>
              <a:buNone/>
            </a:pPr>
            <a:r>
              <a:rPr lang="en-US" b="1" dirty="0">
                <a:latin typeface="Times New Roman" panose="02020603050405020304" pitchFamily="18" charset="0"/>
                <a:ea typeface="Times New Roman" charset="0"/>
                <a:cs typeface="Times New Roman" panose="02020603050405020304" pitchFamily="18" charset="0"/>
              </a:rPr>
              <a:t>F17 17.02 </a:t>
            </a:r>
            <a:r>
              <a:rPr lang="mr-IN" b="1" dirty="0">
                <a:latin typeface="Times New Roman" panose="02020603050405020304" pitchFamily="18" charset="0"/>
                <a:ea typeface="Times New Roman" charset="0"/>
                <a:cs typeface="Times New Roman" charset="0"/>
              </a:rPr>
              <a:t>–</a:t>
            </a:r>
            <a:r>
              <a:rPr lang="en-US" b="1" dirty="0">
                <a:latin typeface="Times New Roman" panose="02020603050405020304" pitchFamily="18" charset="0"/>
                <a:ea typeface="Times New Roman" charset="0"/>
                <a:cs typeface="Times New Roman" panose="02020603050405020304" pitchFamily="18" charset="0"/>
              </a:rPr>
              <a:t> Local Academic Senate Role in Developing and Implementing Guided Pathways Frameworks</a:t>
            </a:r>
          </a:p>
          <a:p>
            <a:pPr marL="0" indent="0">
              <a:lnSpc>
                <a:spcPct val="100000"/>
              </a:lnSpc>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affirm the right of local academic senates and senate leaders to play central roles in the development of all elements of a guided pathways framework at their college that are relevant to academic and professional matters; and </a:t>
            </a:r>
          </a:p>
          <a:p>
            <a:pPr marL="0" indent="0">
              <a:lnSpc>
                <a:spcPct val="100000"/>
              </a:lnSpc>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support local senates with information and resources to help faculty understand their role in developing guided pathways frameworks and the reforms that grow from those frameworks. </a:t>
            </a: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01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Governance – ASCCC Resolution</a:t>
            </a:r>
          </a:p>
        </p:txBody>
      </p:sp>
      <p:sp>
        <p:nvSpPr>
          <p:cNvPr id="3" name="Content Placeholder 2"/>
          <p:cNvSpPr>
            <a:spLocks noGrp="1"/>
          </p:cNvSpPr>
          <p:nvPr>
            <p:ph idx="1"/>
          </p:nvPr>
        </p:nvSpPr>
        <p:spPr/>
        <p:txBody>
          <a:bodyPr>
            <a:normAutofit fontScale="92500" lnSpcReduction="10000"/>
          </a:bodyPr>
          <a:lstStyle/>
          <a:p>
            <a:pPr marL="0" indent="0">
              <a:lnSpc>
                <a:spcPct val="100000"/>
              </a:lnSpc>
              <a:buNone/>
            </a:pPr>
            <a:r>
              <a:rPr lang="en-US" b="1" dirty="0">
                <a:latin typeface="Times New Roman" panose="02020603050405020304" pitchFamily="18" charset="0"/>
                <a:ea typeface="Times New Roman" charset="0"/>
                <a:cs typeface="Times New Roman" panose="02020603050405020304" pitchFamily="18" charset="0"/>
              </a:rPr>
              <a:t>F17 17.05 </a:t>
            </a:r>
            <a:r>
              <a:rPr lang="mr-IN" b="1" dirty="0">
                <a:latin typeface="Times New Roman" panose="02020603050405020304" pitchFamily="18" charset="0"/>
                <a:ea typeface="Times New Roman" charset="0"/>
                <a:cs typeface="Times New Roman" charset="0"/>
              </a:rPr>
              <a:t>–</a:t>
            </a:r>
            <a:r>
              <a:rPr lang="en-US" b="1" dirty="0">
                <a:latin typeface="Times New Roman" panose="02020603050405020304" pitchFamily="18" charset="0"/>
                <a:ea typeface="Times New Roman" charset="0"/>
                <a:cs typeface="Times New Roman" panose="02020603050405020304" pitchFamily="18" charset="0"/>
              </a:rPr>
              <a:t> Academic Senate Role in Appointing Faculty for Guided Pathways Framework Design and Implementation</a:t>
            </a:r>
          </a:p>
          <a:p>
            <a:pPr marL="0" indent="0">
              <a:lnSpc>
                <a:spcPct val="100000"/>
              </a:lnSpc>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assert that it is the role and purview of the local academic senate to appoint faculty to provide leadership or serve on college or district groups that design and implement a college’s guided pathways framework or program, including those faculty that receive release or reassigned time to serve; and </a:t>
            </a:r>
          </a:p>
          <a:p>
            <a:pPr marL="0" indent="0">
              <a:lnSpc>
                <a:spcPct val="100000"/>
              </a:lnSpc>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urge local senates to establish processes to appoint faculty to provide leadership or serve on college or district groups that design and implement guided pathways frameworks or programs, including those faculty that receive release or reassigned time to serve.</a:t>
            </a: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4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Governance – ASCCC Resolution</a:t>
            </a:r>
          </a:p>
        </p:txBody>
      </p:sp>
      <p:sp>
        <p:nvSpPr>
          <p:cNvPr id="3" name="Content Placeholder 2"/>
          <p:cNvSpPr>
            <a:spLocks noGrp="1"/>
          </p:cNvSpPr>
          <p:nvPr>
            <p:ph idx="1"/>
          </p:nvPr>
        </p:nvSpPr>
        <p:spPr/>
        <p:txBody>
          <a:bodyPr>
            <a:normAutofit fontScale="92500"/>
          </a:bodyPr>
          <a:lstStyle/>
          <a:p>
            <a:pPr marL="0" indent="0">
              <a:buNone/>
            </a:pPr>
            <a:r>
              <a:rPr lang="en-US" b="1" dirty="0">
                <a:latin typeface="Times New Roman" panose="02020603050405020304" pitchFamily="18" charset="0"/>
                <a:ea typeface="Times New Roman" charset="0"/>
                <a:cs typeface="Times New Roman" panose="02020603050405020304" pitchFamily="18" charset="0"/>
              </a:rPr>
              <a:t>F17 17.06 </a:t>
            </a:r>
            <a:r>
              <a:rPr lang="mr-IN" b="1" dirty="0">
                <a:latin typeface="Times New Roman" panose="02020603050405020304" pitchFamily="18" charset="0"/>
                <a:ea typeface="Times New Roman" charset="0"/>
                <a:cs typeface="Times New Roman" charset="0"/>
              </a:rPr>
              <a:t>–</a:t>
            </a:r>
            <a:r>
              <a:rPr lang="en-US" b="1" dirty="0">
                <a:latin typeface="Times New Roman" panose="02020603050405020304" pitchFamily="18" charset="0"/>
                <a:ea typeface="Times New Roman" charset="0"/>
                <a:cs typeface="Times New Roman" panose="02020603050405020304" pitchFamily="18" charset="0"/>
              </a:rPr>
              <a:t> Support for Local Academic Senates in Committing to a Guided Pathways Framework</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urge local academic senates to engage in thoughtful and considered deliberation in determining if their colleges will participate in the California Community College Guided Pathways Award Program; and</a:t>
            </a:r>
          </a:p>
          <a:p>
            <a:pPr marL="0" indent="0">
              <a:buNone/>
            </a:pPr>
            <a:r>
              <a:rPr lang="en-US" sz="2600" dirty="0">
                <a:latin typeface="Times New Roman" panose="02020603050405020304" pitchFamily="18" charset="0"/>
                <a:ea typeface="Times New Roman" charset="0"/>
                <a:cs typeface="Times New Roman" panose="02020603050405020304" pitchFamily="18" charset="0"/>
              </a:rPr>
              <a:t>Resolved, That the Academic Senate for California Community Colleges call on its administrative colleagues, including the Chief Executive Officers, Chief Instructional Officers, Chief Student Services Officers, and Chief Business Officers to support local senates by providing the time required to engage in genuine dialogue and deliberation to determine the best course of action in investigating, designing, and implementing a guided pathways framework at their college.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841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1927</TotalTime>
  <Words>1119</Words>
  <Application>Microsoft Office PowerPoint</Application>
  <PresentationFormat>Widescreen</PresentationFormat>
  <Paragraphs>132</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Times New Roman</vt:lpstr>
      <vt:lpstr>Office Theme</vt:lpstr>
      <vt:lpstr>Guided Pathways Hot Topics</vt:lpstr>
      <vt:lpstr>Today’s Hot Topics</vt:lpstr>
      <vt:lpstr>Survey Results – ASCCC Resolution</vt:lpstr>
      <vt:lpstr>Survey Results</vt:lpstr>
      <vt:lpstr>Governance</vt:lpstr>
      <vt:lpstr>Governance – The 10+1: Title 5 §53200</vt:lpstr>
      <vt:lpstr>Governance – ASCCC Resolution</vt:lpstr>
      <vt:lpstr>Governance – ASCCC Resolution</vt:lpstr>
      <vt:lpstr>Governance – ASCCC Resolution</vt:lpstr>
      <vt:lpstr>Governance – ASCCC Resolution</vt:lpstr>
      <vt:lpstr>Meta Majors/Areas of Focus – ASCCC Resolution</vt:lpstr>
      <vt:lpstr>Meta Majors/Areas of Focus</vt:lpstr>
      <vt:lpstr>Program Maps</vt:lpstr>
      <vt:lpstr>Program Maps – ASCCC Resolution</vt:lpstr>
      <vt:lpstr>Program Maps – ASCCC Resolution</vt:lpstr>
      <vt:lpstr>General Education</vt:lpstr>
      <vt:lpstr>Access to the Work Plans</vt:lpstr>
      <vt:lpstr>AB 705</vt:lpstr>
      <vt:lpstr>What are your HOT Topics?</vt:lpstr>
      <vt:lpstr>ASCCC and Guided Pathways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Roberson, Carrie</cp:lastModifiedBy>
  <cp:revision>227</cp:revision>
  <cp:lastPrinted>2017-10-22T17:16:51Z</cp:lastPrinted>
  <dcterms:created xsi:type="dcterms:W3CDTF">2017-10-02T12:56:57Z</dcterms:created>
  <dcterms:modified xsi:type="dcterms:W3CDTF">2018-04-10T18:22:20Z</dcterms:modified>
</cp:coreProperties>
</file>