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6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9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20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352" r:id="rId2"/>
    <p:sldId id="354" r:id="rId3"/>
    <p:sldId id="305" r:id="rId4"/>
    <p:sldId id="257" r:id="rId5"/>
    <p:sldId id="282" r:id="rId6"/>
    <p:sldId id="318" r:id="rId7"/>
    <p:sldId id="312" r:id="rId8"/>
    <p:sldId id="319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295" r:id="rId28"/>
    <p:sldId id="267" r:id="rId29"/>
    <p:sldId id="339" r:id="rId30"/>
    <p:sldId id="270" r:id="rId31"/>
    <p:sldId id="306" r:id="rId32"/>
    <p:sldId id="345" r:id="rId33"/>
    <p:sldId id="346" r:id="rId34"/>
    <p:sldId id="351" r:id="rId35"/>
    <p:sldId id="307" r:id="rId36"/>
    <p:sldId id="316" r:id="rId37"/>
    <p:sldId id="349" r:id="rId38"/>
    <p:sldId id="350" r:id="rId39"/>
    <p:sldId id="353" r:id="rId40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erriweather" panose="020B0604020202020204" charset="0"/>
      <p:regular r:id="rId47"/>
      <p:bold r:id="rId48"/>
      <p:italic r:id="rId49"/>
      <p:boldItalic r:id="rId50"/>
    </p:embeddedFont>
    <p:embeddedFont>
      <p:font typeface="Gill Sans Ultra Bold" panose="020B0A02020104020203" pitchFamily="34" charset="0"/>
      <p:regular r:id="rId51"/>
    </p:embeddedFont>
    <p:embeddedFont>
      <p:font typeface="Roboto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FCA256-BD6F-438B-8075-087A8AF36357}">
  <a:tblStyle styleId="{F0FCA256-BD6F-438B-8075-087A8AF36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0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eplazes\Downloads\ISEP_Course%20SUCCESS_Comparison_AT201850-AT201870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accent1"/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5E4-40A0-8A08-4B6EDCEC7094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5E4-40A0-8A08-4B6EDCEC709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876-49C9-A1D6-C8F1A4BB6966}"/>
              </c:ext>
            </c:extLst>
          </c:dPt>
          <c:dPt>
            <c:idx val="19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876-49C9-A1D6-C8F1A4BB69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DC-4518-B948-B97B84D3EB93}"/>
              </c:ext>
            </c:extLst>
          </c:dPt>
          <c:dPt>
            <c:idx val="22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7DC-4518-B948-B97B84D3EB93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CF6-4CF0-8D8F-C81437427CD1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CF6-4CF0-8D8F-C81437427CD1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978-46D3-A58F-C840B9EED491}"/>
              </c:ext>
            </c:extLst>
          </c:dPt>
          <c:dPt>
            <c:idx val="26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978-46D3-A58F-C840B9EED491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A47-4E6E-A92A-A7C5B4700C05}"/>
              </c:ext>
            </c:extLst>
          </c:dPt>
          <c:dPt>
            <c:idx val="28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A47-4E6E-A92A-A7C5B4700C05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CDD-459B-806F-CB9F3334D998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CDD-459B-806F-CB9F3334D99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8D6-4259-AA93-45A469D7BEFF}"/>
              </c:ext>
            </c:extLst>
          </c:dPt>
          <c:dPt>
            <c:idx val="32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8D6-4259-AA93-45A469D7BEFF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B06-45B3-9742-87041066D1F2}"/>
              </c:ext>
            </c:extLst>
          </c:dPt>
          <c:dPt>
            <c:idx val="34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B06-45B3-9742-87041066D1F2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77F-4E8C-805A-2DA8050C86C0}"/>
              </c:ext>
            </c:extLst>
          </c:dPt>
          <c:dPt>
            <c:idx val="36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77F-4E8C-805A-2DA8050C86C0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Course Success Rates </a:t>
            </a:r>
            <a:r>
              <a:rPr lang="en-US" sz="1400" b="0" i="0" u="none" strike="noStrike" baseline="0" dirty="0">
                <a:effectLst/>
              </a:rPr>
              <a:t>Fall 2016- 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2EF-4964-B23B-90A8A665654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2EF-4964-B23B-90A8A665654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56F-4EEA-8073-61BB1344E9D2}"/>
              </c:ext>
            </c:extLst>
          </c:dPt>
          <c:dPt>
            <c:idx val="38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56F-4EEA-8073-61BB1344E9D2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37D-4EC0-AB3F-2A98F972126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37D-4EC0-AB3F-2A98F972126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A13-4ED8-9D74-4C9B0688B3C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A13-4ED8-9D74-4C9B0688B3C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D2C-47C4-9DE6-35734BCFC993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D2C-47C4-9DE6-35734BCFC99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83F-4D60-A741-FECC3272EE91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83F-4D60-A741-FECC3272EE91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EB5-4FC0-9EA7-6855C84F1198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EB5-4FC0-9EA7-6855C84F119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233-4DB0-AEF9-A1BA75CD6ACF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6AB-4366-AFF3-74D2E44158C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233-4DB0-AEF9-A1BA75CD6ACF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</a:rPr>
              <a:t>Incarcerated</a:t>
            </a:r>
            <a:r>
              <a:rPr lang="en-US" sz="1400" b="0" i="0" baseline="0" dirty="0">
                <a:effectLst/>
              </a:rPr>
              <a:t> vs. </a:t>
            </a:r>
            <a:r>
              <a:rPr lang="en-US" sz="1400" b="1" i="0" baseline="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</a:rPr>
              <a:t>Traditional</a:t>
            </a:r>
            <a:r>
              <a:rPr lang="en-US" sz="1400" b="0" i="0" baseline="0" dirty="0">
                <a:solidFill>
                  <a:srgbClr val="31394D">
                    <a:lumMod val="65000"/>
                    <a:lumOff val="35000"/>
                  </a:srgbClr>
                </a:solidFill>
                <a:effectLst/>
              </a:rPr>
              <a:t> </a:t>
            </a:r>
            <a:r>
              <a:rPr lang="en-US" sz="1400" b="0" i="0" baseline="0" dirty="0">
                <a:effectLst/>
              </a:rPr>
              <a:t>| Cumulative Course Success Rates </a:t>
            </a:r>
            <a:r>
              <a:rPr lang="en-US" sz="1400" b="0" i="0" u="none" strike="noStrike" baseline="0" dirty="0">
                <a:effectLst/>
              </a:rPr>
              <a:t>FALL 2016-FALL 2018 </a:t>
            </a:r>
            <a:r>
              <a:rPr lang="en-US" sz="1400" b="0" i="0" baseline="0" dirty="0">
                <a:effectLst/>
              </a:rPr>
              <a:t> 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1716213307264373"/>
          <c:y val="1.2566773352305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'[ISEP_Course SUCCESS_Comparison_AT201850-AT201870.xlsx]ISEP_Course SUCCESS_Comparison_'!$D$1</c:f>
              <c:strCache>
                <c:ptCount val="1"/>
                <c:pt idx="0">
                  <c:v>Mean_mean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cmpd="thickThin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AB-4366-AFF3-74D2E44158C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AB-4366-AFF3-74D2E44158C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AB-4366-AFF3-74D2E44158C4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AB-4366-AFF3-74D2E44158C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AB-4366-AFF3-74D2E44158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AB-4366-AFF3-74D2E44158C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AB-4366-AFF3-74D2E44158C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A40-400F-BDEC-BA185E24AD47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AB-4366-AFF3-74D2E44158C4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AB-4366-AFF3-74D2E44158C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6AB-4366-AFF3-74D2E44158C4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AB-4366-AFF3-74D2E44158C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AB-4366-AFF3-74D2E44158C4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AB-4366-AFF3-74D2E44158C4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AB-4366-AFF3-74D2E44158C4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AB-4366-AFF3-74D2E44158C4}"/>
              </c:ext>
            </c:extLst>
          </c:dPt>
          <c:dPt>
            <c:idx val="3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AB-4366-AFF3-74D2E44158C4}"/>
              </c:ext>
            </c:extLst>
          </c:dPt>
          <c:dPt>
            <c:idx val="3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AB-4366-AFF3-74D2E44158C4}"/>
              </c:ext>
            </c:extLst>
          </c:dPt>
          <c:dPt>
            <c:idx val="36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66AB-4366-AFF3-74D2E44158C4}"/>
              </c:ext>
            </c:extLst>
          </c:dPt>
          <c:dPt>
            <c:idx val="38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 cmpd="thickThin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66AB-4366-AFF3-74D2E44158C4}"/>
              </c:ext>
            </c:extLst>
          </c:dPt>
          <c:dLbls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A40-400F-BDEC-BA185E24AD47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6AB-4366-AFF3-74D2E441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'[ISEP_Course SUCCESS_Comparison_AT201850-AT201870.xlsx]ISEP_Course SUCCESS_Comparison_'!$B$2:$C$40</c:f>
              <c:strCache>
                <c:ptCount val="39"/>
                <c:pt idx="0">
                  <c:v>Administration of Justice</c:v>
                </c:pt>
                <c:pt idx="2">
                  <c:v>Anthropology</c:v>
                </c:pt>
                <c:pt idx="4">
                  <c:v>Art</c:v>
                </c:pt>
                <c:pt idx="6">
                  <c:v>Business Administration</c:v>
                </c:pt>
                <c:pt idx="8">
                  <c:v>English</c:v>
                </c:pt>
                <c:pt idx="10">
                  <c:v>French</c:v>
                </c:pt>
                <c:pt idx="12">
                  <c:v>Health Careers</c:v>
                </c:pt>
                <c:pt idx="14">
                  <c:v>History</c:v>
                </c:pt>
                <c:pt idx="16">
                  <c:v>Health Science</c:v>
                </c:pt>
                <c:pt idx="18">
                  <c:v>Latin</c:v>
                </c:pt>
                <c:pt idx="20">
                  <c:v>Library Science</c:v>
                </c:pt>
                <c:pt idx="21">
                  <c:v>Math</c:v>
                </c:pt>
                <c:pt idx="23">
                  <c:v>Music</c:v>
                </c:pt>
                <c:pt idx="25">
                  <c:v>Paralegal Studies</c:v>
                </c:pt>
                <c:pt idx="27">
                  <c:v>Personal Development</c:v>
                </c:pt>
                <c:pt idx="29">
                  <c:v>Physical Education</c:v>
                </c:pt>
                <c:pt idx="31">
                  <c:v>Philosophy</c:v>
                </c:pt>
                <c:pt idx="33">
                  <c:v>Psychology</c:v>
                </c:pt>
                <c:pt idx="35">
                  <c:v>Sociology</c:v>
                </c:pt>
                <c:pt idx="37">
                  <c:v>Speech</c:v>
                </c:pt>
              </c:strCache>
              <c:extLst/>
            </c:strRef>
          </c:cat>
          <c:val>
            <c:numRef>
              <c:f>'[ISEP_Course SUCCESS_Comparison_AT201850-AT201870.xlsx]ISEP_Course SUCCESS_Comparison_'!$D$2:$D$40</c:f>
              <c:numCache>
                <c:formatCode>0.0</c:formatCode>
                <c:ptCount val="39"/>
                <c:pt idx="0">
                  <c:v>90.81890331890331</c:v>
                </c:pt>
                <c:pt idx="1">
                  <c:v>78.306878306878303</c:v>
                </c:pt>
                <c:pt idx="2">
                  <c:v>97.28323492574701</c:v>
                </c:pt>
                <c:pt idx="3">
                  <c:v>67.72727272727272</c:v>
                </c:pt>
                <c:pt idx="4">
                  <c:v>95.967094703049753</c:v>
                </c:pt>
                <c:pt idx="5">
                  <c:v>82.241379310344826</c:v>
                </c:pt>
                <c:pt idx="6">
                  <c:v>91.882183908045974</c:v>
                </c:pt>
                <c:pt idx="7">
                  <c:v>71.683964416058387</c:v>
                </c:pt>
                <c:pt idx="8">
                  <c:v>83.665621266427721</c:v>
                </c:pt>
                <c:pt idx="9">
                  <c:v>69.542615433270058</c:v>
                </c:pt>
                <c:pt idx="10">
                  <c:v>60.869565217391319</c:v>
                </c:pt>
                <c:pt idx="11">
                  <c:v>53.571428571428555</c:v>
                </c:pt>
                <c:pt idx="12">
                  <c:v>95.999999999999986</c:v>
                </c:pt>
                <c:pt idx="13">
                  <c:v>68.571428571428555</c:v>
                </c:pt>
                <c:pt idx="14">
                  <c:v>91.408084914182481</c:v>
                </c:pt>
                <c:pt idx="15">
                  <c:v>63.075440831746093</c:v>
                </c:pt>
                <c:pt idx="16">
                  <c:v>76.666666666666643</c:v>
                </c:pt>
                <c:pt idx="17">
                  <c:v>83.760683760683762</c:v>
                </c:pt>
                <c:pt idx="18">
                  <c:v>94.097222222222214</c:v>
                </c:pt>
                <c:pt idx="19">
                  <c:v>70.179910044977504</c:v>
                </c:pt>
                <c:pt idx="20">
                  <c:v>88.888888888888886</c:v>
                </c:pt>
                <c:pt idx="21">
                  <c:v>86.86440677966101</c:v>
                </c:pt>
                <c:pt idx="22">
                  <c:v>65.988493287751197</c:v>
                </c:pt>
                <c:pt idx="23">
                  <c:v>90.341787439613526</c:v>
                </c:pt>
                <c:pt idx="24">
                  <c:v>85.628998660913567</c:v>
                </c:pt>
                <c:pt idx="25">
                  <c:v>86.921151439299109</c:v>
                </c:pt>
                <c:pt idx="26">
                  <c:v>54.071969696969703</c:v>
                </c:pt>
                <c:pt idx="27">
                  <c:v>83.333333333333314</c:v>
                </c:pt>
                <c:pt idx="28">
                  <c:v>100</c:v>
                </c:pt>
                <c:pt idx="29">
                  <c:v>77.976190476190453</c:v>
                </c:pt>
                <c:pt idx="30">
                  <c:v>71.232876712328761</c:v>
                </c:pt>
                <c:pt idx="31">
                  <c:v>79.310344827586206</c:v>
                </c:pt>
                <c:pt idx="32">
                  <c:v>69.090909090909108</c:v>
                </c:pt>
                <c:pt idx="33">
                  <c:v>93.399753655435489</c:v>
                </c:pt>
                <c:pt idx="34">
                  <c:v>79.242910117845796</c:v>
                </c:pt>
                <c:pt idx="35">
                  <c:v>90.727124183006538</c:v>
                </c:pt>
                <c:pt idx="36">
                  <c:v>68.562030075187977</c:v>
                </c:pt>
                <c:pt idx="37">
                  <c:v>83.66013071895425</c:v>
                </c:pt>
                <c:pt idx="38">
                  <c:v>85.201793721973104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6AB-4366-AFF3-74D2E4415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7673520"/>
        <c:axId val="417673192"/>
      </c:barChart>
      <c:catAx>
        <c:axId val="41767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73192"/>
        <c:crosses val="autoZero"/>
        <c:auto val="1"/>
        <c:lblAlgn val="ctr"/>
        <c:lblOffset val="80"/>
        <c:noMultiLvlLbl val="0"/>
      </c:catAx>
      <c:valAx>
        <c:axId val="41767319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7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thickThin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0.01134</cdr:x>
      <cdr:y>0.27526</cdr:y>
    </cdr:from>
    <cdr:to>
      <cdr:x>1</cdr:x>
      <cdr:y>0.28206</cdr:y>
    </cdr:to>
    <cdr:cxnSp macro="">
      <cdr:nvCxnSpPr>
        <cdr:cNvPr id="9" name="Straight Connector 8"/>
        <cdr:cNvCxnSpPr/>
      </cdr:nvCxnSpPr>
      <cdr:spPr>
        <a:xfrm xmlns:a="http://schemas.openxmlformats.org/drawingml/2006/main" flipV="1">
          <a:off x="103127" y="1112716"/>
          <a:ext cx="8992747" cy="27501"/>
        </a:xfrm>
        <a:prstGeom xmlns:a="http://schemas.openxmlformats.org/drawingml/2006/main" prst="line">
          <a:avLst/>
        </a:prstGeom>
        <a:ln xmlns:a="http://schemas.openxmlformats.org/drawingml/2006/main"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0.00679</cdr:x>
      <cdr:y>0.33801</cdr:y>
    </cdr:from>
    <cdr:to>
      <cdr:x>0.99696</cdr:x>
      <cdr:y>0.34992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1486" y="1303625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0.00305</cdr:x>
      <cdr:y>0.34177</cdr:y>
    </cdr:from>
    <cdr:to>
      <cdr:x>0.99322</cdr:x>
      <cdr:y>0.35368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27583" y="1318140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0.00305</cdr:x>
      <cdr:y>0.34177</cdr:y>
    </cdr:from>
    <cdr:to>
      <cdr:x>0.99322</cdr:x>
      <cdr:y>0.35368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27583" y="1318140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0.00305</cdr:x>
      <cdr:y>0.34177</cdr:y>
    </cdr:from>
    <cdr:to>
      <cdr:x>0.99322</cdr:x>
      <cdr:y>0.35368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27583" y="1318140"/>
          <a:ext cx="8966073" cy="4593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0.00983</cdr:x>
      <cdr:y>0.33989</cdr:y>
    </cdr:from>
    <cdr:to>
      <cdr:x>1</cdr:x>
      <cdr:y>0.3518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9376" y="1373975"/>
          <a:ext cx="9006498" cy="48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50000"/>
              <a:lumOff val="50000"/>
            </a:schemeClr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0.19338</cdr:y>
    </cdr:from>
    <cdr:to>
      <cdr:x>0.08722</cdr:x>
      <cdr:y>0.28941</cdr:y>
    </cdr:to>
    <cdr:sp macro="" textlink="">
      <cdr:nvSpPr>
        <cdr:cNvPr id="10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-27501" y="781724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Incarcerated AVG Success</a:t>
          </a:r>
          <a:r>
            <a:rPr lang="en-US" sz="800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= </a:t>
          </a:r>
          <a:r>
            <a:rPr lang="en-US" b="1" i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  <a:ea typeface="Calibri"/>
              <a:cs typeface="Calibri"/>
              <a:sym typeface="Calibri"/>
            </a:rPr>
            <a:t>87%</a:t>
          </a:r>
          <a:endParaRPr lang="en-US" sz="800" b="1" i="1" dirty="0">
            <a:solidFill>
              <a:schemeClr val="accent1">
                <a:lumMod val="90000"/>
                <a:lumOff val="1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</cdr:x>
      <cdr:y>0.33965</cdr:y>
    </cdr:from>
    <cdr:to>
      <cdr:x>0.08722</cdr:x>
      <cdr:y>0.43568</cdr:y>
    </cdr:to>
    <cdr:sp macro="" textlink="">
      <cdr:nvSpPr>
        <cdr:cNvPr id="11" name="Google Shape;80;p15">
          <a:extLst xmlns:a="http://schemas.openxmlformats.org/drawingml/2006/main">
            <a:ext uri="{FF2B5EF4-FFF2-40B4-BE49-F238E27FC236}">
              <a16:creationId xmlns:a16="http://schemas.microsoft.com/office/drawing/2014/main" id="{C9F95F7D-2B01-4B01-AC18-30B7AE1AE82E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1372991"/>
          <a:ext cx="797522" cy="388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>
            <a:lnSpc>
              <a:spcPct val="100000"/>
            </a:lnSpc>
            <a:buNone/>
          </a:pPr>
          <a:r>
            <a:rPr lang="en-US" sz="600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Traditional  AVG Success= </a:t>
          </a:r>
          <a:r>
            <a:rPr lang="en-US" b="1" i="1" dirty="0">
              <a:solidFill>
                <a:schemeClr val="accent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rPr>
            <a:t>73%</a:t>
          </a:r>
          <a:endParaRPr lang="en-US" sz="600" b="1" i="1" dirty="0">
            <a:solidFill>
              <a:schemeClr val="accent1">
                <a:lumMod val="50000"/>
                <a:lumOff val="50000"/>
              </a:schemeClr>
            </a:solidFill>
            <a:latin typeface="Calibri"/>
            <a:ea typeface="Calibri"/>
            <a:cs typeface="Calibri"/>
            <a:sym typeface="Calibri"/>
          </a:endParaRPr>
        </a:p>
        <a:p xmlns:a="http://schemas.openxmlformats.org/drawingml/2006/main">
          <a:pPr marL="0" indent="0" algn="r">
            <a:spcAft>
              <a:spcPts val="1600"/>
            </a:spcAft>
            <a:buFont typeface="Roboto"/>
            <a:buNone/>
          </a:pPr>
          <a:endParaRPr lang="en-US" sz="1800" dirty="0">
            <a:solidFill>
              <a:srgbClr val="0070C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3bafdc39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3bafdc39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25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3bafdc39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3bafdc39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bafdc39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3bafdc39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#1: Increase Completions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#2: Increase Transfers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46becfda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46becfda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#1 - Goal #3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6becfda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6becfda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#4: Reduce equity gaps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053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6becfda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6becfda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#4: Reduce equity gaps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234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6becfda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6becfda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#4: Reduce equity gaps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471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#3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DA5A-03EB-7C4E-BED7-BCB1E5A11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35170"/>
            <a:ext cx="7886700" cy="86024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7C17BB-75EA-1B44-9B9D-53D3269DA0AF}"/>
              </a:ext>
            </a:extLst>
          </p:cNvPr>
          <p:cNvSpPr txBox="1">
            <a:spLocks/>
          </p:cNvSpPr>
          <p:nvPr userDrawn="1"/>
        </p:nvSpPr>
        <p:spPr>
          <a:xfrm>
            <a:off x="6572250" y="47601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40000"/>
                    <a:lumOff val="60000"/>
                  </a:schemeClr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0C3C29-A639-4947-ABE0-595414656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96616"/>
            <a:ext cx="7886700" cy="2886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1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7" r:id="rId5"/>
    <p:sldLayoutId id="2147483658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39" y="559981"/>
            <a:ext cx="7719238" cy="11602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Implementing Inmate Education</a:t>
            </a:r>
            <a:br>
              <a:rPr lang="en-US" sz="3200" b="1" dirty="0"/>
            </a:br>
            <a:r>
              <a:rPr lang="en-US" sz="3200" b="1" dirty="0"/>
              <a:t>ASCCC Curriculum Institute 2020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8093" y="2417135"/>
            <a:ext cx="3733435" cy="21354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Peter </a:t>
            </a: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Fulks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FacFaculty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Lead</a:t>
            </a:r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2883" y="3048781"/>
            <a:ext cx="21654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Peter </a:t>
            </a: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SilveFulks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Faculty Lead</a:t>
            </a:r>
          </a:p>
          <a:p>
            <a:pPr lvl="0"/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Alec Griffin, Faculty Lead</a:t>
            </a:r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2" y="2612943"/>
            <a:ext cx="4196316" cy="193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628707" y="2982579"/>
            <a:ext cx="4444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>
              <a:buClr>
                <a:schemeClr val="tx1"/>
              </a:buClr>
              <a:buSzPts val="1800"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Silvester Henderson, ASCCC, At Large Representative</a:t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Peter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Fulks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Cerro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Coso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College</a:t>
            </a:r>
          </a:p>
          <a:p>
            <a:pPr marL="571500" lvl="1">
              <a:buClr>
                <a:schemeClr val="tx1"/>
              </a:buClr>
              <a:buSzPts val="1800"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Alec Griffin, Cerro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Coso</a:t>
            </a:r>
            <a:endParaRPr lang="en-US" sz="18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8454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88390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930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531941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773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684877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039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298578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696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367256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8517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988280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151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751355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459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701484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610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995525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6827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783756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002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0173"/>
            <a:ext cx="8811039" cy="90197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Student Voice</a:t>
            </a:r>
            <a:endParaRPr lang="en-US" sz="405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237" y="1219201"/>
            <a:ext cx="9044763" cy="3164360"/>
          </a:xfrm>
        </p:spPr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“I was transferred to Cal City prison as a disciplinary action [18 months earlier]. When I arrived here, there was a buzz around the facility that I have never experienced in this environment [I'm a multi-termer]. </a:t>
            </a: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Everywhere I turned, people were talking about what classes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they have, what homework was due, how many units they needed to complete their degree. I found myself on the outside of conversations involving topics like politics, social behavior, psychology, different periods of art, etc. </a:t>
            </a: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I had to see what this was all about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spcBef>
                <a:spcPts val="160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After this semester I will have an </a:t>
            </a: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accumulated 36 units and on track to complete my first degree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by this summer or fall. </a:t>
            </a: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I have a counselor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that keeps me accountable with progress reports, makes sure that I have books and supplies, and helps me...</a:t>
            </a: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set short and long term educational goals. I now plan to transfer to a CSU on release for my Bachelor’s.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For the first time in a long time,</a:t>
            </a:r>
            <a:r>
              <a:rPr lang="en-US" sz="2000" b="1" i="1" dirty="0">
                <a:latin typeface="Calibri"/>
                <a:ea typeface="Calibri"/>
                <a:cs typeface="Calibri"/>
                <a:sym typeface="Calibri"/>
              </a:rPr>
              <a:t> I don’t feel like a “lost cause.” </a:t>
            </a:r>
          </a:p>
          <a:p>
            <a:r>
              <a:rPr lang="en-US" sz="1600" b="1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-California City Correctional Facility Student (over 45 years of age)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0729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958442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701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459708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24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512619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4228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883428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636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27926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6015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735037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8842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011563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336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088" y="408602"/>
            <a:ext cx="8520600" cy="623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erriweather" panose="020B0604020202020204" charset="0"/>
                <a:ea typeface="Calibri"/>
                <a:cs typeface="Calibri"/>
                <a:sym typeface="Calibri"/>
              </a:rPr>
              <a:t>Golden Four: Success Rate Comparison</a:t>
            </a:r>
            <a:br>
              <a:rPr lang="en-US" dirty="0">
                <a:solidFill>
                  <a:schemeClr val="bg1"/>
                </a:solidFill>
                <a:latin typeface="Merriweather" panose="020B0604020202020204" charset="0"/>
                <a:ea typeface="Calibri"/>
                <a:cs typeface="Calibri"/>
                <a:sym typeface="Calibri"/>
              </a:rPr>
            </a:br>
            <a:endParaRPr lang="en-US" dirty="0">
              <a:solidFill>
                <a:schemeClr val="bg1"/>
              </a:solidFill>
              <a:latin typeface="Merriweather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43" y="1282262"/>
            <a:ext cx="5514526" cy="38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Guided Pathway Implementation</a:t>
            </a:r>
            <a:endParaRPr dirty="0"/>
          </a:p>
        </p:txBody>
      </p:sp>
      <p:pic>
        <p:nvPicPr>
          <p:cNvPr id="155" name="Google Shape;155;p24" descr="Decorative" title="Guided Pathways Graph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9025"/>
            <a:ext cx="4372575" cy="32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4572000" y="500925"/>
            <a:ext cx="4372500" cy="46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California City Correctional Facility</a:t>
            </a:r>
            <a:endParaRPr sz="16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New!</a:t>
            </a:r>
            <a:r>
              <a:rPr lang="en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Associates Degree for Transfer</a:t>
            </a:r>
            <a:endParaRPr sz="16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Administration of Justice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Anthropology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Business Administration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Psychology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California Correctional Institute - Tehachapi </a:t>
            </a:r>
            <a:endParaRPr sz="16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New!</a:t>
            </a:r>
            <a:r>
              <a:rPr lang="en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Associates Degree for Transfer</a:t>
            </a:r>
            <a:endParaRPr sz="16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Administration of Justice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Anthropology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Psychology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AA/AS</a:t>
            </a: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with IGETC Pathway on all Facilities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Liberal Arts and Sciences – Humanities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libri"/>
              <a:buChar char="●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Liberal Arts – Behavioral Sciences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Completion (Clarify the Path)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b="30492"/>
          <a:stretch/>
        </p:blipFill>
        <p:spPr>
          <a:xfrm>
            <a:off x="200891" y="1451262"/>
            <a:ext cx="4260576" cy="3692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67" y="2109683"/>
            <a:ext cx="4204907" cy="1862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20836" y="1638587"/>
            <a:ext cx="4121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/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Incarcerated Student Education Program</a:t>
            </a:r>
          </a:p>
        </p:txBody>
      </p:sp>
      <p:grpSp>
        <p:nvGrpSpPr>
          <p:cNvPr id="13" name="Google Shape;173;p26" descr="Decorative" title="Guided Pathways Graphic"/>
          <p:cNvGrpSpPr/>
          <p:nvPr/>
        </p:nvGrpSpPr>
        <p:grpSpPr>
          <a:xfrm>
            <a:off x="7827818" y="4253588"/>
            <a:ext cx="1316182" cy="889912"/>
            <a:chOff x="202725" y="2845464"/>
            <a:chExt cx="3133925" cy="2118946"/>
          </a:xfrm>
        </p:grpSpPr>
        <p:pic>
          <p:nvPicPr>
            <p:cNvPr id="14" name="Google Shape;174;p26" descr="decorative" title="Guided pathways graphic"/>
            <p:cNvPicPr preferRelativeResize="0"/>
            <p:nvPr/>
          </p:nvPicPr>
          <p:blipFill rotWithShape="1">
            <a:blip r:embed="rId4">
              <a:alphaModFix/>
            </a:blip>
            <a:srcRect t="8027"/>
            <a:stretch/>
          </p:blipFill>
          <p:spPr>
            <a:xfrm>
              <a:off x="202725" y="2845464"/>
              <a:ext cx="3133925" cy="2118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75;p26"/>
            <p:cNvSpPr/>
            <p:nvPr/>
          </p:nvSpPr>
          <p:spPr>
            <a:xfrm>
              <a:off x="2571429" y="3687450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6;p26"/>
            <p:cNvSpPr/>
            <p:nvPr/>
          </p:nvSpPr>
          <p:spPr>
            <a:xfrm>
              <a:off x="1959779" y="3728025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;p26"/>
            <p:cNvSpPr/>
            <p:nvPr/>
          </p:nvSpPr>
          <p:spPr>
            <a:xfrm>
              <a:off x="1348129" y="3728025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506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76404" y="208098"/>
            <a:ext cx="37065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We Are</a:t>
            </a:r>
            <a:endParaRPr dirty="0"/>
          </a:p>
        </p:txBody>
      </p:sp>
      <p:sp>
        <p:nvSpPr>
          <p:cNvPr id="72" name="Google Shape;72;p14"/>
          <p:cNvSpPr txBox="1"/>
          <p:nvPr/>
        </p:nvSpPr>
        <p:spPr>
          <a:xfrm>
            <a:off x="4315690" y="208098"/>
            <a:ext cx="4620492" cy="456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Cerro Coso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Community College</a:t>
            </a:r>
            <a:endParaRPr sz="2800" b="1" dirty="0">
              <a:solidFill>
                <a:schemeClr val="accent1">
                  <a:lumMod val="90000"/>
                  <a:lumOff val="10000"/>
                </a:schemeClr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434343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34343"/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Kern Community College District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914400" lvl="1" indent="-342900"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Serves 18,200 square miles</a:t>
            </a:r>
          </a:p>
          <a:p>
            <a:pPr marL="571500" lvl="1">
              <a:buClrTx/>
              <a:buSzPts val="1800"/>
            </a:pPr>
            <a:endParaRPr lang="en-US" sz="1800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914400" lvl="1" indent="-342900"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6 campuses, 2 prison sites, and 12+ dual enrollment high schools</a:t>
            </a:r>
          </a:p>
          <a:p>
            <a:pPr marL="571500" lvl="1">
              <a:buClrTx/>
              <a:buSzPts val="1800"/>
            </a:pPr>
            <a:endParaRPr lang="en-US" sz="1800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34343"/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&gt; 50% of enrollments are online</a:t>
            </a:r>
            <a:endParaRPr lang="en-US" sz="18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17" y="1123534"/>
            <a:ext cx="3125674" cy="3648671"/>
          </a:xfrm>
          <a:prstGeom prst="rect">
            <a:avLst/>
          </a:prstGeom>
          <a:solidFill>
            <a:schemeClr val="bg2"/>
          </a:solidFill>
          <a:ln w="1270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14700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Integrated Support Services (Intake)</a:t>
            </a:r>
            <a:endParaRPr dirty="0"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387926" y="1635623"/>
            <a:ext cx="5597237" cy="3491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Intake of Students into the Path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Registration and Scheduling includes: </a:t>
            </a: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rabicPeriod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Pre-Registration orientation/informational to prospective students</a:t>
            </a: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rabicPeriod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Face-to-face registration </a:t>
            </a: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rabicPeriod"/>
            </a:pPr>
            <a:r>
              <a:rPr lang="en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Student informed scheduling and interests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lphaLcPeriod"/>
            </a:pPr>
            <a:r>
              <a:rPr lang="en" sz="16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Work assignment time consideration</a:t>
            </a: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lphaLcPeriod"/>
            </a:pPr>
            <a:r>
              <a:rPr lang="en" sz="16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Work directly with “Inmate Assignment” office</a:t>
            </a:r>
            <a:endParaRPr sz="1600" i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+mj-lt"/>
              <a:buAutoNum type="alphaLcPeriod"/>
            </a:pPr>
            <a:r>
              <a:rPr lang="en" sz="16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Alternating course times and offerings (for example 2 x 1.5 hr and 3 hour classes</a:t>
            </a:r>
            <a:endParaRPr sz="1600" i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" name="Google Shape;184;p27" descr="decorative" title="guided pathways graphic"/>
          <p:cNvGrpSpPr/>
          <p:nvPr/>
        </p:nvGrpSpPr>
        <p:grpSpPr>
          <a:xfrm>
            <a:off x="7823747" y="4156362"/>
            <a:ext cx="1320253" cy="970570"/>
            <a:chOff x="202725" y="2719154"/>
            <a:chExt cx="3133925" cy="2303871"/>
          </a:xfrm>
        </p:grpSpPr>
        <p:pic>
          <p:nvPicPr>
            <p:cNvPr id="185" name="Google Shape;185;p27" descr="decorative" title="guided pathways graphic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725" y="2719154"/>
              <a:ext cx="3133925" cy="2303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7"/>
            <p:cNvSpPr/>
            <p:nvPr/>
          </p:nvSpPr>
          <p:spPr>
            <a:xfrm>
              <a:off x="2571429" y="3687450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1959779" y="3728025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714529" y="3728025"/>
              <a:ext cx="242700" cy="855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66" y="1635623"/>
            <a:ext cx="1681177" cy="252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 (Support the Path)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5" y="1891178"/>
            <a:ext cx="3731936" cy="1627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641" y="139943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Spring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b="27652"/>
          <a:stretch/>
        </p:blipFill>
        <p:spPr>
          <a:xfrm>
            <a:off x="4717473" y="1353063"/>
            <a:ext cx="4184125" cy="3668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688" y="3641466"/>
            <a:ext cx="310533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605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400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Additional books were printed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at the start of fall 2019 semester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96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 (Support the Path)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34688" y="1487084"/>
            <a:ext cx="3105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For Example:</a:t>
            </a:r>
          </a:p>
          <a:p>
            <a:pPr marL="14605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400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Additional books were printed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at the start of fall 2019 semester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72890" y="1484804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400 books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2890" y="2047472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300 pages/book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2889" y="2610140"/>
            <a:ext cx="4454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$0.017 per page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2890" y="3768754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+$0.29 bind/book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890" y="3183979"/>
            <a:ext cx="437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$2,040 printing cost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4411" r="5376" b="23905"/>
          <a:stretch/>
        </p:blipFill>
        <p:spPr>
          <a:xfrm>
            <a:off x="408708" y="2933634"/>
            <a:ext cx="4031624" cy="190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72890" y="4254415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=$2,156</a:t>
            </a:r>
          </a:p>
        </p:txBody>
      </p:sp>
    </p:spTree>
    <p:extLst>
      <p:ext uri="{BB962C8B-B14F-4D97-AF65-F5344CB8AC3E}">
        <p14:creationId xmlns:p14="http://schemas.microsoft.com/office/powerpoint/2010/main" val="29591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 (Support the Path)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34688" y="1487084"/>
            <a:ext cx="3105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For Example:</a:t>
            </a:r>
          </a:p>
          <a:p>
            <a:pPr marL="14605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400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Additional books were printed</a:t>
            </a:r>
          </a:p>
          <a:p>
            <a:pPr marL="146050" indent="0">
              <a:buNone/>
            </a:pPr>
            <a:r>
              <a:rPr lang="en-US" b="1" dirty="0">
                <a:solidFill>
                  <a:schemeClr val="tx2"/>
                </a:solidFill>
              </a:rPr>
              <a:t>at the start of fall 2019 semester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72890" y="1484804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400 books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2890" y="2047472"/>
            <a:ext cx="376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$150/book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2889" y="2610140"/>
            <a:ext cx="4454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=$60,000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4411" r="5376" b="23905"/>
          <a:stretch/>
        </p:blipFill>
        <p:spPr>
          <a:xfrm>
            <a:off x="408708" y="2933634"/>
            <a:ext cx="4031624" cy="190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72890" y="3218974"/>
            <a:ext cx="3768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/>
            <a:r>
              <a:rPr lang="en-US" sz="3200" b="1" dirty="0">
                <a:solidFill>
                  <a:srgbClr val="0070C0"/>
                </a:solidFill>
              </a:rPr>
              <a:t>Compared to $2,156</a:t>
            </a:r>
          </a:p>
        </p:txBody>
      </p:sp>
    </p:spTree>
    <p:extLst>
      <p:ext uri="{BB962C8B-B14F-4D97-AF65-F5344CB8AC3E}">
        <p14:creationId xmlns:p14="http://schemas.microsoft.com/office/powerpoint/2010/main" val="1481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Services (Support the path)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b="1" dirty="0"/>
              <a:t>Support Services for ISEP</a:t>
            </a:r>
          </a:p>
          <a:p>
            <a:pPr marL="146050" indent="0">
              <a:buNone/>
            </a:pPr>
            <a:endParaRPr lang="en-US" dirty="0"/>
          </a:p>
          <a:p>
            <a:r>
              <a:rPr lang="en-US" dirty="0"/>
              <a:t>COLLEGE C101: Becoming a Master Student</a:t>
            </a:r>
          </a:p>
          <a:p>
            <a:endParaRPr lang="en-US" dirty="0"/>
          </a:p>
          <a:p>
            <a:r>
              <a:rPr lang="en-US" dirty="0"/>
              <a:t>Embedded counseling</a:t>
            </a:r>
          </a:p>
          <a:p>
            <a:endParaRPr lang="en-US" dirty="0"/>
          </a:p>
          <a:p>
            <a:r>
              <a:rPr lang="en-US" dirty="0"/>
              <a:t>APA/MLA workshops</a:t>
            </a:r>
          </a:p>
          <a:p>
            <a:endParaRPr lang="en-US" dirty="0"/>
          </a:p>
          <a:p>
            <a:r>
              <a:rPr lang="en-US" dirty="0"/>
              <a:t>LIBRARY C100: Introduction to Library Research and Bibliography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83" y="1939037"/>
            <a:ext cx="3314288" cy="220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30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25" y="231228"/>
            <a:ext cx="8520600" cy="893397"/>
          </a:xfrm>
        </p:spPr>
        <p:txBody>
          <a:bodyPr/>
          <a:lstStyle/>
          <a:p>
            <a:r>
              <a:rPr lang="en" dirty="0"/>
              <a:t>Participatory Governance: ISEP Committee (Program support)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24" y="1379576"/>
            <a:ext cx="4728275" cy="35392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Academic Senate Resolution to address institutional inequities with prison education program and unique programmatic needs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Accepted by College Council and established as standing committee that addresses Administrative, Faculty and Student concerns and innovations for incarcerated students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Charge is to innovate and recommend policy to the Board and develop procedures and best practices for California’s Community Colleges serving prison populations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4909"/>
          <a:stretch/>
        </p:blipFill>
        <p:spPr>
          <a:xfrm>
            <a:off x="5407200" y="1615107"/>
            <a:ext cx="3045600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9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9352" y="767255"/>
            <a:ext cx="4678775" cy="548927"/>
          </a:xfrm>
        </p:spPr>
        <p:txBody>
          <a:bodyPr/>
          <a:lstStyle/>
          <a:p>
            <a:pPr marL="146050" indent="0">
              <a:buNone/>
            </a:pPr>
            <a:r>
              <a:rPr lang="en-US" sz="2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</a:rPr>
              <a:t>Barriers To Education: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Jobs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Lockdowns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SAP Programs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Disallowed Materials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Court Mandated Programming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Court Visits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Controlled Movement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Literal Oppression</a:t>
            </a:r>
          </a:p>
          <a:p>
            <a:endParaRPr lang="en-US" b="1" dirty="0">
              <a:solidFill>
                <a:schemeClr val="accent1">
                  <a:lumMod val="90000"/>
                  <a:lumOff val="10000"/>
                </a:schemeClr>
              </a:solidFill>
              <a:latin typeface="Merriweather" panose="020B0604020202020204" charset="0"/>
            </a:endParaRPr>
          </a:p>
          <a:p>
            <a:endParaRPr lang="en-US" b="1" dirty="0">
              <a:solidFill>
                <a:schemeClr val="accent1">
                  <a:lumMod val="90000"/>
                  <a:lumOff val="10000"/>
                </a:schemeClr>
              </a:solidFill>
              <a:latin typeface="Merriweather" panose="020B0604020202020204" charset="0"/>
            </a:endParaRPr>
          </a:p>
          <a:p>
            <a:pPr marL="146050" indent="0">
              <a:buNone/>
            </a:pPr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Merriweather" panose="020B0604020202020204" charset="0"/>
              </a:rPr>
              <a:t>		</a:t>
            </a:r>
            <a:r>
              <a:rPr lang="en-US" sz="1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Merriweather" panose="020B0604020202020204" charset="0"/>
              </a:rPr>
              <a:t>Racial Segregation</a:t>
            </a:r>
          </a:p>
          <a:p>
            <a:pPr marL="1460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20000" r="159" b="13459"/>
          <a:stretch/>
        </p:blipFill>
        <p:spPr>
          <a:xfrm>
            <a:off x="0" y="22525"/>
            <a:ext cx="4973835" cy="5091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Left Arrow 1"/>
          <p:cNvSpPr/>
          <p:nvPr/>
        </p:nvSpPr>
        <p:spPr>
          <a:xfrm>
            <a:off x="5220774" y="4073245"/>
            <a:ext cx="143991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9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</a:t>
            </a:r>
            <a:br>
              <a:rPr lang="en-US" dirty="0"/>
            </a:br>
            <a:r>
              <a:rPr lang="en-US" dirty="0"/>
              <a:t>Barriers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"/>
          <a:stretch/>
        </p:blipFill>
        <p:spPr>
          <a:xfrm>
            <a:off x="4941996" y="769674"/>
            <a:ext cx="3596798" cy="35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84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 now…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9" y="1311841"/>
            <a:ext cx="3795336" cy="3795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5" y="1311841"/>
            <a:ext cx="3788346" cy="37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57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0173"/>
            <a:ext cx="8811039" cy="901976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/>
              <a:t>Questions and Comments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0992" y="1282149"/>
            <a:ext cx="3299792" cy="27655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550" dirty="0"/>
              <a:t>Please feel free to contact each of us for more information.</a:t>
            </a:r>
          </a:p>
          <a:p>
            <a:pPr marL="0" indent="0">
              <a:buNone/>
            </a:pPr>
            <a:endParaRPr lang="en-US" sz="2550" dirty="0"/>
          </a:p>
          <a:p>
            <a:pPr marL="0" indent="0">
              <a:buNone/>
            </a:pPr>
            <a:r>
              <a:rPr lang="en-US" sz="2850" dirty="0"/>
              <a:t>Silvester Henderson</a:t>
            </a:r>
            <a:br>
              <a:rPr lang="en-US" sz="2850" dirty="0"/>
            </a:br>
            <a:r>
              <a:rPr lang="en-US" sz="2500" dirty="0"/>
              <a:t>shenderson@losmedanos.edu</a:t>
            </a:r>
          </a:p>
          <a:p>
            <a:pPr marL="0" indent="0">
              <a:buNone/>
            </a:pPr>
            <a:br>
              <a:rPr lang="en-US" sz="2850" dirty="0"/>
            </a:br>
            <a:r>
              <a:rPr lang="en-US" sz="2850" dirty="0"/>
              <a:t>Peter </a:t>
            </a:r>
            <a:r>
              <a:rPr lang="en-US" sz="2850" dirty="0" err="1"/>
              <a:t>Fulks</a:t>
            </a:r>
            <a:br>
              <a:rPr lang="en-US" sz="2850" dirty="0"/>
            </a:br>
            <a:r>
              <a:rPr lang="en-US" sz="2500" dirty="0"/>
              <a:t>peter.fulks@cerrocoso.edu&gt;</a:t>
            </a:r>
            <a:br>
              <a:rPr lang="en-US" sz="2850" dirty="0"/>
            </a:br>
            <a:endParaRPr lang="en-US" sz="2550" dirty="0"/>
          </a:p>
          <a:p>
            <a:pPr marL="0" indent="0">
              <a:buNone/>
            </a:pPr>
            <a:r>
              <a:rPr lang="en-US" sz="2925" dirty="0">
                <a:latin typeface="Roboto" panose="020B0604020202020204" charset="0"/>
                <a:ea typeface="Roboto" panose="020B0604020202020204" charset="0"/>
                <a:cs typeface="Gill Sans" panose="020B0502020104020203"/>
              </a:rPr>
              <a:t>Alec Griffin</a:t>
            </a:r>
            <a:br>
              <a:rPr lang="en-US" sz="2925" dirty="0">
                <a:latin typeface="Times New Roman" panose="02020603050405020304" pitchFamily="18" charset="0"/>
                <a:cs typeface="Gill Sans" panose="020B0502020104020203"/>
              </a:rPr>
            </a:br>
            <a:r>
              <a:rPr lang="en-US" sz="2925" dirty="0">
                <a:latin typeface="Times New Roman" panose="02020603050405020304" pitchFamily="18" charset="0"/>
                <a:cs typeface="Gill Sans" panose="020B0502020104020203"/>
              </a:rPr>
              <a:t>alec.griffin@cerrocoso.edu</a:t>
            </a:r>
            <a:br>
              <a:rPr lang="en-US" sz="3000" dirty="0">
                <a:latin typeface="Times New Roman" panose="02020603050405020304" pitchFamily="18" charset="0"/>
                <a:cs typeface="Gill Sans" panose="020B0502020104020203"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79723" y="1848679"/>
            <a:ext cx="3541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THANK  YOU FOR COMING</a:t>
            </a:r>
            <a:endParaRPr lang="en-US" sz="4500" i="1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6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193277" y="173508"/>
            <a:ext cx="3706500" cy="1599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Incarcerated Student Education Program</a:t>
            </a:r>
            <a:endParaRPr dirty="0"/>
          </a:p>
        </p:txBody>
      </p:sp>
      <p:pic>
        <p:nvPicPr>
          <p:cNvPr id="73" name="Google Shape;73;p14" descr="Prison in the desert" title="Cal City Pris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59" y="1773135"/>
            <a:ext cx="2283382" cy="170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4" name="Google Shape;74;p14" descr="Prison in the mountains" title="Tehachapi Pris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553" y="3152589"/>
            <a:ext cx="2283375" cy="18283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" name="Google Shape;72;p14"/>
          <p:cNvSpPr txBox="1"/>
          <p:nvPr/>
        </p:nvSpPr>
        <p:spPr>
          <a:xfrm>
            <a:off x="4320149" y="583567"/>
            <a:ext cx="4324997" cy="445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California City Correctional Facility</a:t>
            </a:r>
            <a:endParaRPr sz="18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Warden: George Jaime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250" lvl="1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Level 2 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250" lvl="1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~2,500 population 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250" lvl="1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442 students AY2019 </a:t>
            </a:r>
          </a:p>
          <a:p>
            <a:pPr marL="857250" lvl="2" indent="-28575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+500 on waitlist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California Correctional Institute - Tehachapi </a:t>
            </a:r>
            <a:endParaRPr sz="18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Warden: William “Joe” Sullivan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Level 1-4 on 5 yards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~4,300 population</a:t>
            </a: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675 students AY2019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+100 on waitlist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</a:pPr>
            <a:r>
              <a:rPr lang="en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Owens Valley Fire Camp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</a:pPr>
            <a:r>
              <a:rPr lang="en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Bishop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en-US" sz="1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827" y="1273980"/>
            <a:ext cx="2420322" cy="13534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05" y="347036"/>
            <a:ext cx="3706500" cy="1599528"/>
          </a:xfrm>
        </p:spPr>
        <p:txBody>
          <a:bodyPr/>
          <a:lstStyle/>
          <a:p>
            <a:r>
              <a:rPr lang="en-US" dirty="0"/>
              <a:t>Nationwide Incarcerated Population</a:t>
            </a:r>
            <a:endParaRPr lang="en-US" sz="10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8763" y="108571"/>
            <a:ext cx="4596842" cy="1338385"/>
          </a:xfrm>
        </p:spPr>
        <p:txBody>
          <a:bodyPr/>
          <a:lstStyle/>
          <a:p>
            <a:pPr marL="146050" indent="0">
              <a:buNone/>
            </a:pPr>
            <a:r>
              <a:rPr lang="en-US" sz="4000" b="1" dirty="0">
                <a:solidFill>
                  <a:srgbClr val="0070C0"/>
                </a:solidFill>
              </a:rPr>
              <a:t>2,200,000</a:t>
            </a:r>
          </a:p>
          <a:p>
            <a:pPr marL="146050" indent="0">
              <a:buNone/>
            </a:pPr>
            <a:r>
              <a:rPr lang="en-US" sz="1800" b="1" dirty="0"/>
              <a:t>INCARCERATED NATIONALLY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28763" y="1209904"/>
            <a:ext cx="4596843" cy="125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46050" indent="0">
              <a:buFont typeface="Roboto"/>
              <a:buNone/>
            </a:pPr>
            <a:r>
              <a:rPr lang="en-US" sz="4000" b="1" dirty="0">
                <a:solidFill>
                  <a:srgbClr val="0070C0"/>
                </a:solidFill>
              </a:rPr>
              <a:t>700,000</a:t>
            </a:r>
          </a:p>
          <a:p>
            <a:pPr marL="146050" indent="0">
              <a:buFont typeface="Roboto"/>
              <a:buNone/>
            </a:pPr>
            <a:r>
              <a:rPr lang="en-US" sz="1800" b="1" dirty="0"/>
              <a:t>RELEASED YEARLY FROM PRISON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28763" y="2238368"/>
            <a:ext cx="4144898" cy="133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46050" indent="0">
              <a:buFont typeface="Roboto"/>
              <a:buNone/>
            </a:pPr>
            <a:r>
              <a:rPr lang="en-US" sz="4800" b="1" dirty="0">
                <a:solidFill>
                  <a:srgbClr val="0070C0"/>
                </a:solidFill>
              </a:rPr>
              <a:t>68%       </a:t>
            </a:r>
          </a:p>
          <a:p>
            <a:pPr marL="146050" indent="0">
              <a:buFont typeface="Roboto"/>
              <a:buNone/>
            </a:pPr>
            <a:r>
              <a:rPr lang="en-US" sz="1800" b="1" dirty="0"/>
              <a:t>RETURN TO PRISON IN 3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705" y="4497169"/>
            <a:ext cx="376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</a:t>
            </a:r>
            <a:r>
              <a:rPr lang="en-US" sz="900" i="1" dirty="0">
                <a:solidFill>
                  <a:schemeClr val="bg1"/>
                </a:solidFill>
              </a:rPr>
              <a:t>Bureau of Justice Statistics most recent report 5/2018</a:t>
            </a:r>
          </a:p>
          <a:p>
            <a:r>
              <a:rPr lang="en-US" sz="900" i="1" dirty="0">
                <a:solidFill>
                  <a:schemeClr val="bg1"/>
                </a:solidFill>
              </a:rPr>
              <a:t>numbers are approximate for incarcerated populations &amp; budgets based on recent national reports </a:t>
            </a:r>
            <a:endParaRPr lang="en-US" sz="900" dirty="0">
              <a:solidFill>
                <a:schemeClr val="bg1"/>
              </a:solidFill>
            </a:endParaRPr>
          </a:p>
          <a:p>
            <a:endParaRPr lang="en-US" sz="900" i="1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28763" y="3391271"/>
            <a:ext cx="4144898" cy="133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46050" indent="0">
              <a:buFont typeface="Roboto"/>
              <a:buNone/>
            </a:pPr>
            <a:r>
              <a:rPr lang="en-US" sz="4800" b="1" dirty="0">
                <a:solidFill>
                  <a:srgbClr val="0070C0"/>
                </a:solidFill>
              </a:rPr>
              <a:t>83%</a:t>
            </a:r>
          </a:p>
          <a:p>
            <a:pPr marL="146050" indent="0">
              <a:buFont typeface="Roboto"/>
              <a:buNone/>
            </a:pPr>
            <a:r>
              <a:rPr lang="en-US" sz="1800" b="1" dirty="0"/>
              <a:t>RETURN TO PRISON IN 9 YEARS</a:t>
            </a:r>
          </a:p>
        </p:txBody>
      </p:sp>
    </p:spTree>
    <p:extLst>
      <p:ext uri="{BB962C8B-B14F-4D97-AF65-F5344CB8AC3E}">
        <p14:creationId xmlns:p14="http://schemas.microsoft.com/office/powerpoint/2010/main" val="36894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698172"/>
            <a:ext cx="6845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https://bakersfieldnow.com/news/local/prison-inmates-graduate-college?jwsource=cl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5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869797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08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572402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794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 Comparison– By Course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471109"/>
              </p:ext>
            </p:extLst>
          </p:nvPr>
        </p:nvGraphicFramePr>
        <p:xfrm>
          <a:off x="27502" y="1286724"/>
          <a:ext cx="9055084" cy="3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788990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5442</TotalTime>
  <Words>1385</Words>
  <Application>Microsoft Office PowerPoint</Application>
  <PresentationFormat>On-screen Show (16:9)</PresentationFormat>
  <Paragraphs>229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Britannic Bold</vt:lpstr>
      <vt:lpstr>Gill Sans</vt:lpstr>
      <vt:lpstr>Calibri</vt:lpstr>
      <vt:lpstr>Times New Roman</vt:lpstr>
      <vt:lpstr>Merriweather</vt:lpstr>
      <vt:lpstr>Gill Sans Ultra Bold</vt:lpstr>
      <vt:lpstr>Arial</vt:lpstr>
      <vt:lpstr>Roboto</vt:lpstr>
      <vt:lpstr>Paradigm</vt:lpstr>
      <vt:lpstr>Implementing Inmate Education ASCCC Curriculum Institute 2020</vt:lpstr>
      <vt:lpstr>The Student Voice</vt:lpstr>
      <vt:lpstr>Who We Are</vt:lpstr>
      <vt:lpstr>Incarcerated Student Education Program</vt:lpstr>
      <vt:lpstr>Nationwide Incarcerated Population</vt:lpstr>
      <vt:lpstr>PowerPoint Presentation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Success Rate Comparison– By Course</vt:lpstr>
      <vt:lpstr>Golden Four: Success Rate Comparison </vt:lpstr>
      <vt:lpstr>Guided Pathway Implementation</vt:lpstr>
      <vt:lpstr>Degree Completion (Clarify the Path)</vt:lpstr>
      <vt:lpstr>Integrated Support Services (Intake)</vt:lpstr>
      <vt:lpstr>Resources (Support the Path)</vt:lpstr>
      <vt:lpstr>Resources (Support the Path)</vt:lpstr>
      <vt:lpstr>Resources (Support the Path)</vt:lpstr>
      <vt:lpstr>Student Services (Support the path)</vt:lpstr>
      <vt:lpstr>Participatory Governance: ISEP Committee (Program support)</vt:lpstr>
      <vt:lpstr>PowerPoint Presentation</vt:lpstr>
      <vt:lpstr>Programmatic Barriers</vt:lpstr>
      <vt:lpstr>Where we are now…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Student Voice</dc:title>
  <dc:creator>Nicole Griffin</dc:creator>
  <cp:lastModifiedBy>Silvester Henderson</cp:lastModifiedBy>
  <cp:revision>155</cp:revision>
  <dcterms:modified xsi:type="dcterms:W3CDTF">2020-06-25T18:19:46Z</dcterms:modified>
</cp:coreProperties>
</file>