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556" r:id="rId3"/>
    <p:sldId id="625" r:id="rId4"/>
    <p:sldId id="623" r:id="rId5"/>
    <p:sldId id="624" r:id="rId6"/>
    <p:sldId id="626" r:id="rId7"/>
    <p:sldId id="579" r:id="rId8"/>
    <p:sldId id="582" r:id="rId9"/>
    <p:sldId id="389" r:id="rId10"/>
    <p:sldId id="610" r:id="rId11"/>
    <p:sldId id="583" r:id="rId12"/>
    <p:sldId id="611" r:id="rId13"/>
    <p:sldId id="627" r:id="rId14"/>
    <p:sldId id="588" r:id="rId15"/>
    <p:sldId id="554" r:id="rId16"/>
    <p:sldId id="614" r:id="rId17"/>
    <p:sldId id="617" r:id="rId18"/>
    <p:sldId id="615" r:id="rId19"/>
    <p:sldId id="618" r:id="rId20"/>
    <p:sldId id="597" r:id="rId21"/>
    <p:sldId id="39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ope" initials="L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p:restoredTop sz="94729"/>
  </p:normalViewPr>
  <p:slideViewPr>
    <p:cSldViewPr snapToGrid="0" snapToObjects="1">
      <p:cViewPr varScale="1">
        <p:scale>
          <a:sx n="109" d="100"/>
          <a:sy n="109" d="100"/>
        </p:scale>
        <p:origin x="918"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pPr/>
              <a:t>7/18/2019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pPr/>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pPr/>
              <a:t>7/18/2019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pPr/>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a:t>
            </a:fld>
            <a:endParaRPr lang="en-US"/>
          </a:p>
        </p:txBody>
      </p:sp>
    </p:spTree>
    <p:extLst>
      <p:ext uri="{BB962C8B-B14F-4D97-AF65-F5344CB8AC3E}">
        <p14:creationId xmlns:p14="http://schemas.microsoft.com/office/powerpoint/2010/main" val="20081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10</a:t>
            </a:fld>
            <a:endParaRPr lang="en-US"/>
          </a:p>
        </p:txBody>
      </p:sp>
    </p:spTree>
    <p:extLst>
      <p:ext uri="{BB962C8B-B14F-4D97-AF65-F5344CB8AC3E}">
        <p14:creationId xmlns:p14="http://schemas.microsoft.com/office/powerpoint/2010/main" val="2306764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11</a:t>
            </a:fld>
            <a:endParaRPr lang="en-US"/>
          </a:p>
        </p:txBody>
      </p:sp>
    </p:spTree>
    <p:extLst>
      <p:ext uri="{BB962C8B-B14F-4D97-AF65-F5344CB8AC3E}">
        <p14:creationId xmlns:p14="http://schemas.microsoft.com/office/powerpoint/2010/main" val="691631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12</a:t>
            </a:fld>
            <a:endParaRPr lang="en-US"/>
          </a:p>
        </p:txBody>
      </p:sp>
    </p:spTree>
    <p:extLst>
      <p:ext uri="{BB962C8B-B14F-4D97-AF65-F5344CB8AC3E}">
        <p14:creationId xmlns:p14="http://schemas.microsoft.com/office/powerpoint/2010/main" val="1342734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13</a:t>
            </a:fld>
            <a:endParaRPr lang="en-US"/>
          </a:p>
        </p:txBody>
      </p:sp>
    </p:spTree>
    <p:extLst>
      <p:ext uri="{BB962C8B-B14F-4D97-AF65-F5344CB8AC3E}">
        <p14:creationId xmlns:p14="http://schemas.microsoft.com/office/powerpoint/2010/main" val="724729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14</a:t>
            </a:fld>
            <a:endParaRPr lang="en-US"/>
          </a:p>
        </p:txBody>
      </p:sp>
    </p:spTree>
    <p:extLst>
      <p:ext uri="{BB962C8B-B14F-4D97-AF65-F5344CB8AC3E}">
        <p14:creationId xmlns:p14="http://schemas.microsoft.com/office/powerpoint/2010/main" val="3676875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15</a:t>
            </a:fld>
            <a:endParaRPr lang="en-US"/>
          </a:p>
        </p:txBody>
      </p:sp>
    </p:spTree>
    <p:extLst>
      <p:ext uri="{BB962C8B-B14F-4D97-AF65-F5344CB8AC3E}">
        <p14:creationId xmlns:p14="http://schemas.microsoft.com/office/powerpoint/2010/main" val="1795870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16</a:t>
            </a:fld>
            <a:endParaRPr lang="en-US"/>
          </a:p>
        </p:txBody>
      </p:sp>
    </p:spTree>
    <p:extLst>
      <p:ext uri="{BB962C8B-B14F-4D97-AF65-F5344CB8AC3E}">
        <p14:creationId xmlns:p14="http://schemas.microsoft.com/office/powerpoint/2010/main" val="2374394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17</a:t>
            </a:fld>
            <a:endParaRPr lang="en-US"/>
          </a:p>
        </p:txBody>
      </p:sp>
    </p:spTree>
    <p:extLst>
      <p:ext uri="{BB962C8B-B14F-4D97-AF65-F5344CB8AC3E}">
        <p14:creationId xmlns:p14="http://schemas.microsoft.com/office/powerpoint/2010/main" val="421581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18</a:t>
            </a:fld>
            <a:endParaRPr lang="en-US"/>
          </a:p>
        </p:txBody>
      </p:sp>
    </p:spTree>
    <p:extLst>
      <p:ext uri="{BB962C8B-B14F-4D97-AF65-F5344CB8AC3E}">
        <p14:creationId xmlns:p14="http://schemas.microsoft.com/office/powerpoint/2010/main" val="2293963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19</a:t>
            </a:fld>
            <a:endParaRPr lang="en-US"/>
          </a:p>
        </p:txBody>
      </p:sp>
    </p:spTree>
    <p:extLst>
      <p:ext uri="{BB962C8B-B14F-4D97-AF65-F5344CB8AC3E}">
        <p14:creationId xmlns:p14="http://schemas.microsoft.com/office/powerpoint/2010/main" val="1444658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2</a:t>
            </a:fld>
            <a:endParaRPr lang="en-US"/>
          </a:p>
        </p:txBody>
      </p:sp>
    </p:spTree>
    <p:extLst>
      <p:ext uri="{BB962C8B-B14F-4D97-AF65-F5344CB8AC3E}">
        <p14:creationId xmlns:p14="http://schemas.microsoft.com/office/powerpoint/2010/main" val="1609644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20</a:t>
            </a:fld>
            <a:endParaRPr lang="en-US"/>
          </a:p>
        </p:txBody>
      </p:sp>
    </p:spTree>
    <p:extLst>
      <p:ext uri="{BB962C8B-B14F-4D97-AF65-F5344CB8AC3E}">
        <p14:creationId xmlns:p14="http://schemas.microsoft.com/office/powerpoint/2010/main" val="3244775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21</a:t>
            </a:fld>
            <a:endParaRPr lang="en-US"/>
          </a:p>
        </p:txBody>
      </p:sp>
    </p:spTree>
    <p:extLst>
      <p:ext uri="{BB962C8B-B14F-4D97-AF65-F5344CB8AC3E}">
        <p14:creationId xmlns:p14="http://schemas.microsoft.com/office/powerpoint/2010/main" val="258935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3</a:t>
            </a:fld>
            <a:endParaRPr lang="en-US"/>
          </a:p>
        </p:txBody>
      </p:sp>
    </p:spTree>
    <p:extLst>
      <p:ext uri="{BB962C8B-B14F-4D97-AF65-F5344CB8AC3E}">
        <p14:creationId xmlns:p14="http://schemas.microsoft.com/office/powerpoint/2010/main" val="808402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4</a:t>
            </a:fld>
            <a:endParaRPr lang="en-US"/>
          </a:p>
        </p:txBody>
      </p:sp>
    </p:spTree>
    <p:extLst>
      <p:ext uri="{BB962C8B-B14F-4D97-AF65-F5344CB8AC3E}">
        <p14:creationId xmlns:p14="http://schemas.microsoft.com/office/powerpoint/2010/main" val="266502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5</a:t>
            </a:fld>
            <a:endParaRPr lang="en-US"/>
          </a:p>
        </p:txBody>
      </p:sp>
    </p:spTree>
    <p:extLst>
      <p:ext uri="{BB962C8B-B14F-4D97-AF65-F5344CB8AC3E}">
        <p14:creationId xmlns:p14="http://schemas.microsoft.com/office/powerpoint/2010/main" val="307504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6</a:t>
            </a:fld>
            <a:endParaRPr lang="en-US"/>
          </a:p>
        </p:txBody>
      </p:sp>
    </p:spTree>
    <p:extLst>
      <p:ext uri="{BB962C8B-B14F-4D97-AF65-F5344CB8AC3E}">
        <p14:creationId xmlns:p14="http://schemas.microsoft.com/office/powerpoint/2010/main" val="2491965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7</a:t>
            </a:fld>
            <a:endParaRPr lang="en-US"/>
          </a:p>
        </p:txBody>
      </p:sp>
    </p:spTree>
    <p:extLst>
      <p:ext uri="{BB962C8B-B14F-4D97-AF65-F5344CB8AC3E}">
        <p14:creationId xmlns:p14="http://schemas.microsoft.com/office/powerpoint/2010/main" val="2844332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8</a:t>
            </a:fld>
            <a:endParaRPr lang="en-US"/>
          </a:p>
        </p:txBody>
      </p:sp>
    </p:spTree>
    <p:extLst>
      <p:ext uri="{BB962C8B-B14F-4D97-AF65-F5344CB8AC3E}">
        <p14:creationId xmlns:p14="http://schemas.microsoft.com/office/powerpoint/2010/main" val="309501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pPr/>
              <a:t>9</a:t>
            </a:fld>
            <a:endParaRPr lang="en-US"/>
          </a:p>
        </p:txBody>
      </p:sp>
    </p:spTree>
    <p:extLst>
      <p:ext uri="{BB962C8B-B14F-4D97-AF65-F5344CB8AC3E}">
        <p14:creationId xmlns:p14="http://schemas.microsoft.com/office/powerpoint/2010/main" val="257002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pPr/>
              <a:t>7/18/2019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pPr/>
              <a:t>7/18/2019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pPr/>
              <a:t>7/18/2019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pPr/>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pPr/>
              <a:t>7/18/2019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pPr/>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0" y="1815346"/>
            <a:ext cx="10825971" cy="1496825"/>
          </a:xfrm>
        </p:spPr>
        <p:txBody>
          <a:bodyPr anchor="ctr">
            <a:normAutofit fontScale="90000"/>
          </a:bodyPr>
          <a:lstStyle/>
          <a:p>
            <a:pPr algn="ctr"/>
            <a:r>
              <a:rPr lang="en-US" sz="4000" b="1" dirty="0">
                <a:solidFill>
                  <a:srgbClr val="0070C0"/>
                </a:solidFill>
                <a:ea typeface="Times New Roman" charset="0"/>
                <a:cs typeface="Times New Roman" panose="02020603050405020304" pitchFamily="18" charset="0"/>
              </a:rPr>
              <a:t>IMPLICATIONS OF CHANGING PREREQUISITES</a:t>
            </a:r>
            <a:br>
              <a:rPr lang="en-US" sz="4000" b="1" dirty="0">
                <a:solidFill>
                  <a:srgbClr val="0070C0"/>
                </a:solidFill>
                <a:ea typeface="Times New Roman" charset="0"/>
                <a:cs typeface="Times New Roman" panose="02020603050405020304" pitchFamily="18" charset="0"/>
              </a:rPr>
            </a:br>
            <a:r>
              <a:rPr lang="en-US" sz="4000" b="1" dirty="0">
                <a:solidFill>
                  <a:srgbClr val="0070C0"/>
                </a:solidFill>
                <a:ea typeface="Times New Roman" charset="0"/>
                <a:cs typeface="Times New Roman" panose="02020603050405020304" pitchFamily="18" charset="0"/>
              </a:rPr>
              <a:t>(AB 705, Prerequisites, &amp; Articulation)</a:t>
            </a:r>
          </a:p>
        </p:txBody>
      </p:sp>
      <p:sp>
        <p:nvSpPr>
          <p:cNvPr id="3" name="Subtitle 2"/>
          <p:cNvSpPr>
            <a:spLocks noGrp="1"/>
          </p:cNvSpPr>
          <p:nvPr>
            <p:ph type="subTitle" idx="1"/>
          </p:nvPr>
        </p:nvSpPr>
        <p:spPr>
          <a:xfrm>
            <a:off x="671776" y="3569676"/>
            <a:ext cx="11015937" cy="3103685"/>
          </a:xfrm>
        </p:spPr>
        <p:txBody>
          <a:bodyPr>
            <a:normAutofit fontScale="92500"/>
          </a:bodyPr>
          <a:lstStyle/>
          <a:p>
            <a:pPr>
              <a:spcBef>
                <a:spcPts val="0"/>
              </a:spcBef>
            </a:pPr>
            <a:r>
              <a:rPr lang="en-US" b="1" dirty="0"/>
              <a:t>Aimee Tran</a:t>
            </a:r>
            <a:r>
              <a:rPr lang="en-US" dirty="0"/>
              <a:t>, Saddleback College, ASCCC Curriculum Committee, Articulation Officer</a:t>
            </a:r>
            <a:br>
              <a:rPr lang="en-US" dirty="0"/>
            </a:br>
            <a:r>
              <a:rPr lang="en-US" b="1" dirty="0"/>
              <a:t>Craig Rutan</a:t>
            </a:r>
            <a:r>
              <a:rPr lang="en-US" dirty="0"/>
              <a:t>, ASCCC Data and Technology Specialist</a:t>
            </a:r>
          </a:p>
          <a:p>
            <a:pPr>
              <a:spcBef>
                <a:spcPts val="0"/>
              </a:spcBef>
            </a:pPr>
            <a:r>
              <a:rPr lang="en-US" b="1" dirty="0"/>
              <a:t>Eric Wada</a:t>
            </a:r>
            <a:r>
              <a:rPr lang="en-US" dirty="0"/>
              <a:t>, Folsom Lake College, ASCCC Curriculum </a:t>
            </a:r>
            <a:r>
              <a:rPr lang="en-US" dirty="0" smtClean="0"/>
              <a:t>Committee</a:t>
            </a:r>
            <a:r>
              <a:rPr lang="en-US" dirty="0"/>
              <a:t/>
            </a:r>
            <a:br>
              <a:rPr lang="en-US" dirty="0"/>
            </a:br>
            <a:r>
              <a:rPr lang="en-US" b="1" dirty="0"/>
              <a:t>Sarah Shepard</a:t>
            </a:r>
            <a:r>
              <a:rPr lang="en-US" dirty="0"/>
              <a:t>, West Hills College, Coalinga, Curriculum Chair</a:t>
            </a:r>
            <a:br>
              <a:rPr lang="en-US" dirty="0"/>
            </a:b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r>
              <a:rPr lang="en-US" dirty="0">
                <a:solidFill>
                  <a:srgbClr val="0070C0"/>
                </a:solidFill>
                <a:latin typeface="+mj-lt"/>
                <a:ea typeface="Times New Roman" charset="0"/>
                <a:cs typeface="Times New Roman" panose="02020603050405020304" pitchFamily="18" charset="0"/>
              </a:rPr>
              <a:t>2019 ASCCC Curriculum Institute</a:t>
            </a:r>
          </a:p>
          <a:p>
            <a:pPr algn="l"/>
            <a:endParaRPr lang="en-US" sz="2800"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pPr algn="r"/>
            <a:endParaRPr lang="en-US" sz="2000" dirty="0">
              <a:solidFill>
                <a:srgbClr val="FF0000"/>
              </a:solidFill>
              <a:latin typeface="Times New Roman" panose="02020603050405020304" pitchFamily="18" charset="0"/>
              <a:ea typeface="Times New Roman" charset="0"/>
              <a:cs typeface="Times New Roman" panose="02020603050405020304" pitchFamily="18" charset="0"/>
            </a:endParaRPr>
          </a:p>
        </p:txBody>
      </p:sp>
      <p:pic>
        <p:nvPicPr>
          <p:cNvPr id="6" name="Picture 5">
            <a:extLst>
              <a:ext uri="{FF2B5EF4-FFF2-40B4-BE49-F238E27FC236}">
                <a16:creationId xmlns:a16="http://schemas.microsoft.com/office/drawing/2014/main" id="{BC7EC5C3-30A4-7E45-B173-4036CA3D7B05}"/>
              </a:ext>
            </a:extLst>
          </p:cNvPr>
          <p:cNvPicPr>
            <a:picLocks noChangeAspect="1"/>
          </p:cNvPicPr>
          <p:nvPr/>
        </p:nvPicPr>
        <p:blipFill>
          <a:blip r:embed="rId3"/>
          <a:stretch>
            <a:fillRect/>
          </a:stretch>
        </p:blipFill>
        <p:spPr>
          <a:xfrm>
            <a:off x="3258734" y="502921"/>
            <a:ext cx="5674532" cy="1312425"/>
          </a:xfrm>
          <a:prstGeom prst="rect">
            <a:avLst/>
          </a:prstGeom>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AB 705 Realities</a:t>
            </a:r>
          </a:p>
        </p:txBody>
      </p:sp>
      <p:sp>
        <p:nvSpPr>
          <p:cNvPr id="3" name="Content Placeholder 2"/>
          <p:cNvSpPr>
            <a:spLocks noGrp="1"/>
          </p:cNvSpPr>
          <p:nvPr>
            <p:ph idx="1"/>
          </p:nvPr>
        </p:nvSpPr>
        <p:spPr/>
        <p:txBody>
          <a:bodyPr>
            <a:normAutofit/>
          </a:bodyPr>
          <a:lstStyle/>
          <a:p>
            <a:r>
              <a:rPr lang="en-US" sz="3200" dirty="0"/>
              <a:t>Historically, colleges were under-placing many students. </a:t>
            </a:r>
          </a:p>
          <a:p>
            <a:r>
              <a:rPr lang="en-US" sz="3200" dirty="0"/>
              <a:t>But this does not mean that all students were under-placed and that all students are college-ready.</a:t>
            </a:r>
          </a:p>
          <a:p>
            <a:r>
              <a:rPr lang="en-US" sz="3200" dirty="0"/>
              <a:t>Fewer pre-transfer level courses will be available to students. </a:t>
            </a:r>
          </a:p>
          <a:p>
            <a:r>
              <a:rPr lang="en-US" sz="3200" dirty="0"/>
              <a:t>CCC faculty will be dealing with even greater diversity of student preparation in many of their classrooms.</a:t>
            </a:r>
          </a:p>
          <a:p>
            <a:r>
              <a:rPr lang="en-US" sz="3200" dirty="0"/>
              <a:t>AB 705 prioritizes “throughput”.</a:t>
            </a:r>
          </a:p>
        </p:txBody>
      </p:sp>
    </p:spTree>
    <p:extLst>
      <p:ext uri="{BB962C8B-B14F-4D97-AF65-F5344CB8AC3E}">
        <p14:creationId xmlns:p14="http://schemas.microsoft.com/office/powerpoint/2010/main" val="355581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FE325-7F4F-B441-958F-71EEDAA85666}"/>
              </a:ext>
            </a:extLst>
          </p:cNvPr>
          <p:cNvSpPr>
            <a:spLocks noGrp="1"/>
          </p:cNvSpPr>
          <p:nvPr>
            <p:ph type="title"/>
          </p:nvPr>
        </p:nvSpPr>
        <p:spPr>
          <a:solidFill>
            <a:srgbClr val="FFFF00"/>
          </a:solidFill>
        </p:spPr>
        <p:txBody>
          <a:bodyPr>
            <a:normAutofit/>
          </a:bodyPr>
          <a:lstStyle/>
          <a:p>
            <a:r>
              <a:rPr lang="en-US" b="1" dirty="0">
                <a:solidFill>
                  <a:srgbClr val="0070C0"/>
                </a:solidFill>
                <a:ea typeface="Times New Roman" charset="0"/>
                <a:cs typeface="Times New Roman" charset="0"/>
              </a:rPr>
              <a:t>AB 705 – What Does It Mean for Colleges?</a:t>
            </a:r>
            <a:endParaRPr lang="en-US" b="1" dirty="0">
              <a:solidFill>
                <a:srgbClr val="0070C0"/>
              </a:solidFill>
            </a:endParaRPr>
          </a:p>
        </p:txBody>
      </p:sp>
      <p:sp>
        <p:nvSpPr>
          <p:cNvPr id="3" name="Content Placeholder 2">
            <a:extLst>
              <a:ext uri="{FF2B5EF4-FFF2-40B4-BE49-F238E27FC236}">
                <a16:creationId xmlns:a16="http://schemas.microsoft.com/office/drawing/2014/main" id="{1D2D6D35-6B27-AA46-BD44-643BFB881521}"/>
              </a:ext>
            </a:extLst>
          </p:cNvPr>
          <p:cNvSpPr>
            <a:spLocks noGrp="1"/>
          </p:cNvSpPr>
          <p:nvPr>
            <p:ph idx="1"/>
          </p:nvPr>
        </p:nvSpPr>
        <p:spPr>
          <a:xfrm>
            <a:off x="609600" y="1783080"/>
            <a:ext cx="11468744" cy="4876800"/>
          </a:xfrm>
        </p:spPr>
        <p:txBody>
          <a:bodyPr>
            <a:noAutofit/>
          </a:bodyPr>
          <a:lstStyle/>
          <a:p>
            <a:r>
              <a:rPr lang="en-US" sz="2800" dirty="0">
                <a:cs typeface="Times New Roman" panose="02020603050405020304" pitchFamily="18" charset="0"/>
              </a:rPr>
              <a:t>The CCCCO has interpreted AB 705 to mean that colleges may only place students into pre-transfer courses if:</a:t>
            </a:r>
          </a:p>
          <a:p>
            <a:pPr marL="731520" lvl="1" indent="-457200">
              <a:buFont typeface="+mj-lt"/>
              <a:buAutoNum type="arabicPeriod"/>
            </a:pPr>
            <a:r>
              <a:rPr lang="en-US" sz="2800" dirty="0">
                <a:cs typeface="Times New Roman" panose="02020603050405020304" pitchFamily="18" charset="0"/>
              </a:rPr>
              <a:t>they are highly unlikely to succeed at the transfer level AND</a:t>
            </a:r>
          </a:p>
          <a:p>
            <a:pPr marL="731520" lvl="1" indent="-457200">
              <a:buFont typeface="+mj-lt"/>
              <a:buAutoNum type="arabicPeriod"/>
            </a:pPr>
            <a:r>
              <a:rPr lang="en-US" sz="2800" dirty="0">
                <a:cs typeface="Times New Roman" panose="02020603050405020304" pitchFamily="18" charset="0"/>
              </a:rPr>
              <a:t>taking the basic skills course will improve the likelihood that a student will complete transfer level coursework in one year.</a:t>
            </a:r>
          </a:p>
          <a:p>
            <a:r>
              <a:rPr lang="en-US" sz="2800" dirty="0">
                <a:cs typeface="Times New Roman" panose="02020603050405020304" pitchFamily="18" charset="0"/>
              </a:rPr>
              <a:t>This does not mean that colleges must get rid of their basic skills courses.</a:t>
            </a:r>
          </a:p>
          <a:p>
            <a:r>
              <a:rPr lang="en-US" sz="2800" dirty="0">
                <a:cs typeface="Times New Roman" panose="02020603050405020304" pitchFamily="18" charset="0"/>
              </a:rPr>
              <a:t>Students can still choose to take a pre-transfer course if that is what they want – and should be provided with the opportunity to do so. </a:t>
            </a:r>
          </a:p>
        </p:txBody>
      </p:sp>
    </p:spTree>
    <p:extLst>
      <p:ext uri="{BB962C8B-B14F-4D97-AF65-F5344CB8AC3E}">
        <p14:creationId xmlns:p14="http://schemas.microsoft.com/office/powerpoint/2010/main" val="1933663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1297"/>
            <a:ext cx="10972800" cy="990600"/>
          </a:xfrm>
          <a:solidFill>
            <a:srgbClr val="FFFF00"/>
          </a:solidFill>
        </p:spPr>
        <p:txBody>
          <a:bodyPr/>
          <a:lstStyle/>
          <a:p>
            <a:r>
              <a:rPr lang="en-US" b="1" dirty="0">
                <a:solidFill>
                  <a:srgbClr val="0070C0"/>
                </a:solidFill>
              </a:rPr>
              <a:t>AB 705 Myths</a:t>
            </a:r>
          </a:p>
        </p:txBody>
      </p:sp>
      <p:sp>
        <p:nvSpPr>
          <p:cNvPr id="3" name="Content Placeholder 2"/>
          <p:cNvSpPr>
            <a:spLocks noGrp="1"/>
          </p:cNvSpPr>
          <p:nvPr>
            <p:ph idx="1"/>
          </p:nvPr>
        </p:nvSpPr>
        <p:spPr>
          <a:xfrm>
            <a:off x="609600" y="2103120"/>
            <a:ext cx="10972800" cy="4373880"/>
          </a:xfrm>
        </p:spPr>
        <p:txBody>
          <a:bodyPr>
            <a:normAutofit/>
          </a:bodyPr>
          <a:lstStyle/>
          <a:p>
            <a:r>
              <a:rPr lang="en-US" sz="2800" dirty="0"/>
              <a:t>CCCs need to remove all pre-transfer course prerequisites from transfer level courses. </a:t>
            </a:r>
          </a:p>
          <a:p>
            <a:r>
              <a:rPr lang="en-US" sz="2800" dirty="0"/>
              <a:t>CCCs are not permitted to offer any basic skills courses.</a:t>
            </a:r>
          </a:p>
          <a:p>
            <a:r>
              <a:rPr lang="en-US" sz="2800" dirty="0"/>
              <a:t>AB 705 translates into the death of basic skills. </a:t>
            </a:r>
          </a:p>
          <a:p>
            <a:r>
              <a:rPr lang="en-US" sz="2800" dirty="0"/>
              <a:t>Colleges are not required to collect data if they use the ”default placement” rules.</a:t>
            </a:r>
          </a:p>
        </p:txBody>
      </p:sp>
    </p:spTree>
    <p:extLst>
      <p:ext uri="{BB962C8B-B14F-4D97-AF65-F5344CB8AC3E}">
        <p14:creationId xmlns:p14="http://schemas.microsoft.com/office/powerpoint/2010/main" val="209458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r>
              <a:rPr lang="en-US" dirty="0" smtClean="0">
                <a:latin typeface="+mn-lt"/>
                <a:cs typeface="Times New Roman" panose="02020603050405020304" pitchFamily="18" charset="0"/>
              </a:rPr>
              <a:t>Impact on curriculum</a:t>
            </a:r>
            <a:endParaRPr lang="en-US" dirty="0">
              <a:latin typeface="+mn-lt"/>
              <a:cs typeface="Times New Roman" panose="02020603050405020304" pitchFamily="18" charset="0"/>
            </a:endParaRPr>
          </a:p>
        </p:txBody>
      </p:sp>
    </p:spTree>
    <p:extLst>
      <p:ext uri="{BB962C8B-B14F-4D97-AF65-F5344CB8AC3E}">
        <p14:creationId xmlns:p14="http://schemas.microsoft.com/office/powerpoint/2010/main" val="3000422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Common Curricular Approaches</a:t>
            </a:r>
          </a:p>
        </p:txBody>
      </p:sp>
      <p:sp>
        <p:nvSpPr>
          <p:cNvPr id="3" name="Content Placeholder 2"/>
          <p:cNvSpPr>
            <a:spLocks noGrp="1"/>
          </p:cNvSpPr>
          <p:nvPr>
            <p:ph idx="1"/>
          </p:nvPr>
        </p:nvSpPr>
        <p:spPr/>
        <p:txBody>
          <a:bodyPr>
            <a:normAutofit lnSpcReduction="10000"/>
          </a:bodyPr>
          <a:lstStyle/>
          <a:p>
            <a:r>
              <a:rPr lang="en-US" dirty="0" err="1"/>
              <a:t>Corequisite</a:t>
            </a:r>
            <a:r>
              <a:rPr lang="en-US" dirty="0"/>
              <a:t> Model</a:t>
            </a:r>
          </a:p>
          <a:p>
            <a:pPr lvl="1"/>
            <a:r>
              <a:rPr lang="en-US" sz="2400" dirty="0"/>
              <a:t>Parent course + ___________</a:t>
            </a:r>
          </a:p>
          <a:p>
            <a:pPr lvl="1"/>
            <a:r>
              <a:rPr lang="en-US" sz="2400" dirty="0"/>
              <a:t>Unit load may be high</a:t>
            </a:r>
          </a:p>
          <a:p>
            <a:pPr lvl="1"/>
            <a:r>
              <a:rPr lang="en-US" sz="2400" dirty="0"/>
              <a:t>Scheduling may be a challenge </a:t>
            </a:r>
            <a:r>
              <a:rPr lang="mr-IN" sz="2400" dirty="0"/>
              <a:t>–</a:t>
            </a:r>
            <a:r>
              <a:rPr lang="en-US" sz="2400" dirty="0"/>
              <a:t> for the college and students</a:t>
            </a:r>
          </a:p>
          <a:p>
            <a:pPr lvl="1"/>
            <a:r>
              <a:rPr lang="en-US" sz="2400" dirty="0"/>
              <a:t>No articulation issues </a:t>
            </a:r>
            <a:r>
              <a:rPr lang="mr-IN" sz="2400" dirty="0"/>
              <a:t>–</a:t>
            </a:r>
            <a:r>
              <a:rPr lang="en-US" sz="2400" dirty="0"/>
              <a:t> provided parent course is not modified</a:t>
            </a:r>
          </a:p>
          <a:p>
            <a:pPr lvl="1"/>
            <a:r>
              <a:rPr lang="en-US" sz="2400" dirty="0"/>
              <a:t>Colleges choosing to require </a:t>
            </a:r>
            <a:r>
              <a:rPr lang="en-US" sz="2400" dirty="0" err="1"/>
              <a:t>corerequisites</a:t>
            </a:r>
            <a:r>
              <a:rPr lang="en-US" sz="2400" dirty="0"/>
              <a:t> must collect validation data and </a:t>
            </a:r>
            <a:r>
              <a:rPr lang="en-US" sz="2400" dirty="0" err="1"/>
              <a:t>corequisites</a:t>
            </a:r>
            <a:r>
              <a:rPr lang="en-US" sz="2400" dirty="0"/>
              <a:t> cannot be required of only some students if the course is open access. </a:t>
            </a:r>
          </a:p>
          <a:p>
            <a:r>
              <a:rPr lang="en-US" dirty="0"/>
              <a:t>Integrated Support</a:t>
            </a:r>
          </a:p>
          <a:p>
            <a:pPr lvl="1"/>
            <a:r>
              <a:rPr lang="en-US" sz="2400" dirty="0"/>
              <a:t>Variable-unit English composition courses </a:t>
            </a:r>
          </a:p>
          <a:p>
            <a:pPr lvl="2"/>
            <a:r>
              <a:rPr lang="en-US" sz="2400" dirty="0"/>
              <a:t>3 units, 3 units + 1 unit of support, 3 units + 2 units of support</a:t>
            </a:r>
          </a:p>
          <a:p>
            <a:pPr lvl="1"/>
            <a:r>
              <a:rPr lang="en-US" sz="2400" dirty="0"/>
              <a:t>Articulation?</a:t>
            </a:r>
          </a:p>
        </p:txBody>
      </p:sp>
    </p:spTree>
    <p:extLst>
      <p:ext uri="{BB962C8B-B14F-4D97-AF65-F5344CB8AC3E}">
        <p14:creationId xmlns:p14="http://schemas.microsoft.com/office/powerpoint/2010/main" val="1518711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69D8B-3A09-2B4F-BBA6-2A51C4EA262C}"/>
              </a:ext>
            </a:extLst>
          </p:cNvPr>
          <p:cNvSpPr>
            <a:spLocks noGrp="1"/>
          </p:cNvSpPr>
          <p:nvPr>
            <p:ph type="title"/>
          </p:nvPr>
        </p:nvSpPr>
        <p:spPr>
          <a:solidFill>
            <a:srgbClr val="FFFF00"/>
          </a:solidFill>
        </p:spPr>
        <p:txBody>
          <a:bodyPr/>
          <a:lstStyle/>
          <a:p>
            <a:r>
              <a:rPr lang="en-US" b="1" dirty="0">
                <a:solidFill>
                  <a:srgbClr val="0070C0"/>
                </a:solidFill>
                <a:latin typeface="+mn-lt"/>
                <a:cs typeface="Times New Roman" panose="02020603050405020304" pitchFamily="18" charset="0"/>
              </a:rPr>
              <a:t>Impact on Courses with a Math Prerequisite</a:t>
            </a:r>
          </a:p>
        </p:txBody>
      </p:sp>
      <p:sp>
        <p:nvSpPr>
          <p:cNvPr id="3" name="Content Placeholder 2">
            <a:extLst>
              <a:ext uri="{FF2B5EF4-FFF2-40B4-BE49-F238E27FC236}">
                <a16:creationId xmlns:a16="http://schemas.microsoft.com/office/drawing/2014/main" id="{5C4B1744-66D2-3048-B758-D70B58FAB060}"/>
              </a:ext>
            </a:extLst>
          </p:cNvPr>
          <p:cNvSpPr>
            <a:spLocks noGrp="1"/>
          </p:cNvSpPr>
          <p:nvPr>
            <p:ph idx="1"/>
          </p:nvPr>
        </p:nvSpPr>
        <p:spPr>
          <a:xfrm>
            <a:off x="609600" y="1907931"/>
            <a:ext cx="10972800" cy="3982915"/>
          </a:xfrm>
        </p:spPr>
        <p:txBody>
          <a:bodyPr>
            <a:noAutofit/>
          </a:bodyPr>
          <a:lstStyle/>
          <a:p>
            <a:r>
              <a:rPr lang="en-US" dirty="0"/>
              <a:t>Courses in subjects like chemistry or economics may have a math prerequisite that is below transfer-level.</a:t>
            </a:r>
          </a:p>
          <a:p>
            <a:r>
              <a:rPr lang="en-US" dirty="0"/>
              <a:t>Students may be directed to take statistics without ever having taken a course equivalent to Intermediate Algebra, so there is no guarantee that students will have the skills they previously would have had just because they completed a transfer-level math course.</a:t>
            </a:r>
          </a:p>
          <a:p>
            <a:r>
              <a:rPr lang="en-US" dirty="0"/>
              <a:t>Most colleges will require students on the STEM math pathway to complete an algebra course, so this may not be an issue for students </a:t>
            </a:r>
            <a:r>
              <a:rPr lang="en-US" dirty="0" smtClean="0"/>
              <a:t>in STEM </a:t>
            </a:r>
            <a:r>
              <a:rPr lang="en-US" dirty="0"/>
              <a:t>majors. </a:t>
            </a:r>
            <a:endParaRPr lang="en-US" dirty="0" smtClean="0"/>
          </a:p>
          <a:p>
            <a:r>
              <a:rPr lang="en-US" dirty="0" smtClean="0"/>
              <a:t>Administration and faculty at each college should work together to ensure appropriate courses are available for B-STEM students.</a:t>
            </a:r>
            <a:endParaRPr lang="en-US" dirty="0"/>
          </a:p>
        </p:txBody>
      </p:sp>
    </p:spTree>
    <p:extLst>
      <p:ext uri="{BB962C8B-B14F-4D97-AF65-F5344CB8AC3E}">
        <p14:creationId xmlns:p14="http://schemas.microsoft.com/office/powerpoint/2010/main" val="561255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AB 705 </a:t>
            </a:r>
            <a:r>
              <a:rPr lang="mr-IN" b="1" dirty="0">
                <a:solidFill>
                  <a:srgbClr val="0070C0"/>
                </a:solidFill>
              </a:rPr>
              <a:t>–</a:t>
            </a:r>
            <a:r>
              <a:rPr lang="en-US" b="1" dirty="0">
                <a:solidFill>
                  <a:srgbClr val="0070C0"/>
                </a:solidFill>
              </a:rPr>
              <a:t> Impact on Curriculum</a:t>
            </a:r>
          </a:p>
        </p:txBody>
      </p:sp>
      <p:sp>
        <p:nvSpPr>
          <p:cNvPr id="3" name="Content Placeholder 2"/>
          <p:cNvSpPr>
            <a:spLocks noGrp="1"/>
          </p:cNvSpPr>
          <p:nvPr>
            <p:ph idx="1"/>
          </p:nvPr>
        </p:nvSpPr>
        <p:spPr>
          <a:xfrm>
            <a:off x="609600" y="1796143"/>
            <a:ext cx="10972800" cy="4876800"/>
          </a:xfrm>
        </p:spPr>
        <p:txBody>
          <a:bodyPr>
            <a:normAutofit/>
          </a:bodyPr>
          <a:lstStyle/>
          <a:p>
            <a:r>
              <a:rPr lang="en-US" sz="3200" dirty="0"/>
              <a:t>If you are effectively being told to place all students into transfer, how do you create structures to increase the likelihood that students will succeed?</a:t>
            </a:r>
          </a:p>
          <a:p>
            <a:r>
              <a:rPr lang="en-US" sz="3200" dirty="0"/>
              <a:t>If you have established placement processes that do not place students in the standard pre-transfer level prerequisites, should you remove the prerequisites?</a:t>
            </a:r>
          </a:p>
        </p:txBody>
      </p:sp>
    </p:spTree>
    <p:extLst>
      <p:ext uri="{BB962C8B-B14F-4D97-AF65-F5344CB8AC3E}">
        <p14:creationId xmlns:p14="http://schemas.microsoft.com/office/powerpoint/2010/main" val="40130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prerequisites be removed?</a:t>
            </a:r>
          </a:p>
        </p:txBody>
      </p:sp>
    </p:spTree>
    <p:extLst>
      <p:ext uri="{BB962C8B-B14F-4D97-AF65-F5344CB8AC3E}">
        <p14:creationId xmlns:p14="http://schemas.microsoft.com/office/powerpoint/2010/main" val="42307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Should Prerequisites be Removed?</a:t>
            </a:r>
          </a:p>
        </p:txBody>
      </p:sp>
      <p:sp>
        <p:nvSpPr>
          <p:cNvPr id="3" name="Content Placeholder 2"/>
          <p:cNvSpPr>
            <a:spLocks noGrp="1"/>
          </p:cNvSpPr>
          <p:nvPr>
            <p:ph idx="1"/>
          </p:nvPr>
        </p:nvSpPr>
        <p:spPr/>
        <p:txBody>
          <a:bodyPr>
            <a:normAutofit fontScale="92500" lnSpcReduction="10000"/>
          </a:bodyPr>
          <a:lstStyle/>
          <a:p>
            <a:r>
              <a:rPr lang="en-US" dirty="0"/>
              <a:t>If the course has not changed, absolutely not. </a:t>
            </a:r>
          </a:p>
          <a:p>
            <a:pPr lvl="1"/>
            <a:r>
              <a:rPr lang="en-US" sz="2400" dirty="0"/>
              <a:t>Regardless of how the student is placed into the course, the entering skills have not changed. </a:t>
            </a:r>
          </a:p>
          <a:p>
            <a:pPr lvl="1"/>
            <a:r>
              <a:rPr lang="en-US" sz="2400" dirty="0"/>
              <a:t>The presence of the prerequisite informs students of the skills needed to succeed in the course.</a:t>
            </a:r>
          </a:p>
          <a:p>
            <a:r>
              <a:rPr lang="en-US" dirty="0"/>
              <a:t>If the course has embedded support, probably not.</a:t>
            </a:r>
          </a:p>
          <a:p>
            <a:pPr lvl="1"/>
            <a:r>
              <a:rPr lang="en-US" sz="2400" dirty="0"/>
              <a:t>The presence of the prerequisite informs students of the skills needed to achieve the course’s outcomes.</a:t>
            </a:r>
          </a:p>
          <a:p>
            <a:pPr lvl="1"/>
            <a:r>
              <a:rPr lang="en-US" sz="2400" dirty="0"/>
              <a:t>A course with embedded support provides an opportunity to hone the skills that students may or may not have in order to achieve the outcomes.</a:t>
            </a:r>
          </a:p>
          <a:p>
            <a:r>
              <a:rPr lang="en-US" sz="2600" dirty="0"/>
              <a:t>Your college cannot require a student to take a corequisite support course if the prerequisite is removed. Without the prerequisite, the course is open access.</a:t>
            </a:r>
          </a:p>
        </p:txBody>
      </p:sp>
    </p:spTree>
    <p:extLst>
      <p:ext uri="{BB962C8B-B14F-4D97-AF65-F5344CB8AC3E}">
        <p14:creationId xmlns:p14="http://schemas.microsoft.com/office/powerpoint/2010/main" val="1111598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C-ID &amp; AB 705</a:t>
            </a:r>
          </a:p>
        </p:txBody>
      </p:sp>
      <p:sp>
        <p:nvSpPr>
          <p:cNvPr id="3" name="Content Placeholder 2"/>
          <p:cNvSpPr>
            <a:spLocks noGrp="1"/>
          </p:cNvSpPr>
          <p:nvPr>
            <p:ph idx="1"/>
          </p:nvPr>
        </p:nvSpPr>
        <p:spPr>
          <a:xfrm>
            <a:off x="470263" y="1767839"/>
            <a:ext cx="11251474" cy="4876800"/>
          </a:xfrm>
        </p:spPr>
        <p:txBody>
          <a:bodyPr>
            <a:normAutofit/>
          </a:bodyPr>
          <a:lstStyle/>
          <a:p>
            <a:r>
              <a:rPr lang="en-US" sz="3200" dirty="0"/>
              <a:t>Until such time as prerequisites are removed from C-ID descriptors, courses without the specific prerequisites will not receive the indicated C-ID designation.</a:t>
            </a:r>
          </a:p>
          <a:p>
            <a:r>
              <a:rPr lang="en-US" sz="3200" dirty="0"/>
              <a:t>CCCs that are removing prerequisites are obligated to inform C-ID of this decision so that any resulting loss of C-ID designation can be implemented.</a:t>
            </a:r>
          </a:p>
          <a:p>
            <a:r>
              <a:rPr lang="en-US" sz="3200" dirty="0"/>
              <a:t>Failure to operate in good faith has a potential impact on all C-ID-based articulation.</a:t>
            </a:r>
          </a:p>
        </p:txBody>
      </p:sp>
    </p:spTree>
    <p:extLst>
      <p:ext uri="{BB962C8B-B14F-4D97-AF65-F5344CB8AC3E}">
        <p14:creationId xmlns:p14="http://schemas.microsoft.com/office/powerpoint/2010/main" val="91338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E279-EC22-1647-84C9-33AABA7C547E}"/>
              </a:ext>
            </a:extLst>
          </p:cNvPr>
          <p:cNvSpPr>
            <a:spLocks noGrp="1"/>
          </p:cNvSpPr>
          <p:nvPr>
            <p:ph type="title"/>
          </p:nvPr>
        </p:nvSpPr>
        <p:spPr>
          <a:solidFill>
            <a:srgbClr val="FFFF00"/>
          </a:solidFill>
        </p:spPr>
        <p:txBody>
          <a:bodyPr/>
          <a:lstStyle/>
          <a:p>
            <a:pPr algn="ctr"/>
            <a:r>
              <a:rPr lang="en-US" b="1" u="sng" dirty="0">
                <a:solidFill>
                  <a:srgbClr val="0070C0"/>
                </a:solidFill>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57277BD0-BAC2-294F-AC02-22E57EC0B2CC}"/>
              </a:ext>
            </a:extLst>
          </p:cNvPr>
          <p:cNvSpPr>
            <a:spLocks noGrp="1"/>
          </p:cNvSpPr>
          <p:nvPr>
            <p:ph idx="1"/>
          </p:nvPr>
        </p:nvSpPr>
        <p:spPr>
          <a:xfrm>
            <a:off x="3555022" y="2013438"/>
            <a:ext cx="6204440" cy="3903785"/>
          </a:xfrm>
        </p:spPr>
        <p:txBody>
          <a:bodyPr>
            <a:normAutofit lnSpcReduction="10000"/>
          </a:bodyPr>
          <a:lstStyle/>
          <a:p>
            <a:pPr>
              <a:buFont typeface="Wingdings" panose="05000000000000000000" pitchFamily="2" charset="2"/>
              <a:buChar char="Ø"/>
            </a:pPr>
            <a:r>
              <a:rPr lang="en-US" dirty="0">
                <a:solidFill>
                  <a:srgbClr val="0070C0"/>
                </a:solidFill>
                <a:latin typeface="Berlin Sans FB" panose="020E0602020502020306" pitchFamily="34" charset="0"/>
              </a:rPr>
              <a:t> Definitions</a:t>
            </a:r>
          </a:p>
          <a:p>
            <a:pPr marL="0" indent="0">
              <a:buNone/>
            </a:pPr>
            <a:endParaRPr lang="en-US" sz="900" dirty="0">
              <a:solidFill>
                <a:srgbClr val="0070C0"/>
              </a:solidFill>
              <a:latin typeface="Berlin Sans FB" panose="020E0602020502020306" pitchFamily="34" charset="0"/>
            </a:endParaRPr>
          </a:p>
          <a:p>
            <a:pPr lvl="1">
              <a:buFont typeface="Wingdings" panose="05000000000000000000" pitchFamily="2" charset="2"/>
              <a:buChar char="Ø"/>
            </a:pPr>
            <a:r>
              <a:rPr lang="en-US" dirty="0">
                <a:latin typeface="Berlin Sans FB" panose="020E0602020502020306" pitchFamily="34" charset="0"/>
              </a:rPr>
              <a:t> </a:t>
            </a:r>
            <a:r>
              <a:rPr lang="en-US" dirty="0" smtClean="0">
                <a:solidFill>
                  <a:srgbClr val="0070C0"/>
                </a:solidFill>
                <a:latin typeface="Berlin Sans FB" panose="020E0602020502020306" pitchFamily="34" charset="0"/>
              </a:rPr>
              <a:t>Purpose </a:t>
            </a:r>
            <a:r>
              <a:rPr lang="en-US" dirty="0">
                <a:solidFill>
                  <a:srgbClr val="0070C0"/>
                </a:solidFill>
                <a:latin typeface="Berlin Sans FB" panose="020E0602020502020306" pitchFamily="34" charset="0"/>
              </a:rPr>
              <a:t>of Prerequisites &amp; Corequisites</a:t>
            </a:r>
          </a:p>
          <a:p>
            <a:pPr marL="0" indent="0">
              <a:buNone/>
            </a:pPr>
            <a:endParaRPr lang="en-US" sz="900" dirty="0">
              <a:solidFill>
                <a:srgbClr val="0070C0"/>
              </a:solidFill>
              <a:latin typeface="Berlin Sans FB" panose="020E0602020502020306" pitchFamily="34" charset="0"/>
            </a:endParaRPr>
          </a:p>
          <a:p>
            <a:pPr>
              <a:buFont typeface="Wingdings" panose="05000000000000000000" pitchFamily="2" charset="2"/>
              <a:buChar char="Ø"/>
            </a:pPr>
            <a:r>
              <a:rPr lang="en-US" dirty="0">
                <a:solidFill>
                  <a:srgbClr val="0070C0"/>
                </a:solidFill>
                <a:latin typeface="Berlin Sans FB" panose="020E0602020502020306" pitchFamily="34" charset="0"/>
              </a:rPr>
              <a:t> AB </a:t>
            </a:r>
            <a:r>
              <a:rPr lang="en-US" dirty="0" smtClean="0">
                <a:solidFill>
                  <a:srgbClr val="0070C0"/>
                </a:solidFill>
                <a:latin typeface="Berlin Sans FB" panose="020E0602020502020306" pitchFamily="34" charset="0"/>
              </a:rPr>
              <a:t>705: Placement</a:t>
            </a:r>
            <a:endParaRPr lang="en-US" dirty="0">
              <a:latin typeface="Berlin Sans FB" panose="020E0602020502020306" pitchFamily="34" charset="0"/>
            </a:endParaRPr>
          </a:p>
          <a:p>
            <a:pPr marL="274320" lvl="1" indent="0">
              <a:buNone/>
            </a:pPr>
            <a:endParaRPr lang="en-US" sz="800" dirty="0">
              <a:latin typeface="Berlin Sans FB" panose="020E0602020502020306" pitchFamily="34" charset="0"/>
            </a:endParaRPr>
          </a:p>
          <a:p>
            <a:pPr>
              <a:buFont typeface="Wingdings" panose="05000000000000000000" pitchFamily="2" charset="2"/>
              <a:buChar char="Ø"/>
            </a:pPr>
            <a:r>
              <a:rPr lang="en-US" dirty="0" smtClean="0">
                <a:solidFill>
                  <a:srgbClr val="0070C0"/>
                </a:solidFill>
                <a:latin typeface="Berlin Sans FB" panose="020E0602020502020306" pitchFamily="34" charset="0"/>
              </a:rPr>
              <a:t> AB 705 Realities and Myths</a:t>
            </a:r>
          </a:p>
          <a:p>
            <a:pPr>
              <a:buFont typeface="Wingdings" panose="05000000000000000000" pitchFamily="2" charset="2"/>
              <a:buChar char="Ø"/>
            </a:pPr>
            <a:endParaRPr lang="en-US" sz="800" dirty="0">
              <a:solidFill>
                <a:srgbClr val="0070C0"/>
              </a:solidFill>
              <a:latin typeface="Berlin Sans FB" panose="020E0602020502020306" pitchFamily="34" charset="0"/>
            </a:endParaRPr>
          </a:p>
          <a:p>
            <a:pPr>
              <a:buFont typeface="Wingdings" panose="05000000000000000000" pitchFamily="2" charset="2"/>
              <a:buChar char="Ø"/>
            </a:pPr>
            <a:r>
              <a:rPr lang="en-US" dirty="0" smtClean="0">
                <a:solidFill>
                  <a:srgbClr val="0070C0"/>
                </a:solidFill>
                <a:latin typeface="Berlin Sans FB" panose="020E0602020502020306" pitchFamily="34" charset="0"/>
              </a:rPr>
              <a:t> Impact on Curriculum</a:t>
            </a:r>
            <a:endParaRPr lang="en-US" dirty="0">
              <a:solidFill>
                <a:srgbClr val="0070C0"/>
              </a:solidFill>
              <a:latin typeface="Berlin Sans FB" panose="020E0602020502020306" pitchFamily="34" charset="0"/>
            </a:endParaRPr>
          </a:p>
          <a:p>
            <a:pPr marL="0" indent="0">
              <a:buNone/>
            </a:pPr>
            <a:endParaRPr lang="en-US" sz="800" dirty="0">
              <a:latin typeface="Berlin Sans FB" panose="020E0602020502020306" pitchFamily="34" charset="0"/>
            </a:endParaRPr>
          </a:p>
          <a:p>
            <a:pPr>
              <a:buFont typeface="Wingdings" panose="05000000000000000000" pitchFamily="2" charset="2"/>
              <a:buChar char="Ø"/>
            </a:pPr>
            <a:r>
              <a:rPr lang="en-US" dirty="0">
                <a:latin typeface="Berlin Sans FB" panose="020E0602020502020306" pitchFamily="34" charset="0"/>
              </a:rPr>
              <a:t> </a:t>
            </a:r>
            <a:r>
              <a:rPr lang="en-US" dirty="0" smtClean="0">
                <a:solidFill>
                  <a:srgbClr val="0070C0"/>
                </a:solidFill>
                <a:latin typeface="Berlin Sans FB" panose="020E0602020502020306" pitchFamily="34" charset="0"/>
              </a:rPr>
              <a:t>Should Prerequisites Be Removed?</a:t>
            </a:r>
            <a:endParaRPr lang="en-US" dirty="0">
              <a:solidFill>
                <a:srgbClr val="0070C0"/>
              </a:solidFill>
              <a:latin typeface="Berlin Sans FB" panose="020E0602020502020306" pitchFamily="34" charset="0"/>
            </a:endParaRPr>
          </a:p>
          <a:p>
            <a:pPr marL="0" indent="0">
              <a:buNone/>
            </a:pPr>
            <a:endParaRPr lang="en-US" sz="800" dirty="0">
              <a:latin typeface="Berlin Sans FB" panose="020E0602020502020306" pitchFamily="34" charset="0"/>
            </a:endParaRPr>
          </a:p>
          <a:p>
            <a:pPr>
              <a:buFont typeface="Wingdings" panose="05000000000000000000" pitchFamily="2" charset="2"/>
              <a:buChar char="Ø"/>
            </a:pPr>
            <a:r>
              <a:rPr lang="en-US" dirty="0">
                <a:latin typeface="Berlin Sans FB" panose="020E0602020502020306" pitchFamily="34" charset="0"/>
              </a:rPr>
              <a:t> </a:t>
            </a:r>
            <a:r>
              <a:rPr lang="en-US" dirty="0">
                <a:solidFill>
                  <a:srgbClr val="0070C0"/>
                </a:solidFill>
                <a:latin typeface="Berlin Sans FB" panose="020E0602020502020306" pitchFamily="34" charset="0"/>
              </a:rPr>
              <a:t>Questions</a:t>
            </a:r>
          </a:p>
        </p:txBody>
      </p:sp>
    </p:spTree>
    <p:extLst>
      <p:ext uri="{BB962C8B-B14F-4D97-AF65-F5344CB8AC3E}">
        <p14:creationId xmlns:p14="http://schemas.microsoft.com/office/powerpoint/2010/main" val="382679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Questions About Articulation</a:t>
            </a:r>
          </a:p>
        </p:txBody>
      </p:sp>
      <p:sp>
        <p:nvSpPr>
          <p:cNvPr id="3" name="Content Placeholder 2"/>
          <p:cNvSpPr>
            <a:spLocks noGrp="1"/>
          </p:cNvSpPr>
          <p:nvPr>
            <p:ph idx="1"/>
          </p:nvPr>
        </p:nvSpPr>
        <p:spPr>
          <a:xfrm>
            <a:off x="609600" y="1835331"/>
            <a:ext cx="10972800" cy="3847012"/>
          </a:xfrm>
        </p:spPr>
        <p:txBody>
          <a:bodyPr>
            <a:normAutofit/>
          </a:bodyPr>
          <a:lstStyle/>
          <a:p>
            <a:r>
              <a:rPr lang="en-US" dirty="0"/>
              <a:t>There have been questions about whether the change in default placement could impact the existing articulation of courses.</a:t>
            </a:r>
          </a:p>
          <a:p>
            <a:pPr marL="0" indent="0">
              <a:buNone/>
            </a:pPr>
            <a:endParaRPr lang="en-US" sz="800" dirty="0"/>
          </a:p>
          <a:p>
            <a:r>
              <a:rPr lang="en-US" dirty="0"/>
              <a:t>Per an email sent by the Chancellor’s Office on March 28, 2018, the CSU and UC have indicated that there will be no impact on articulation for changing approaches to placement.</a:t>
            </a:r>
          </a:p>
          <a:p>
            <a:pPr marL="0" indent="0">
              <a:buNone/>
            </a:pPr>
            <a:endParaRPr lang="en-US" sz="800" dirty="0"/>
          </a:p>
          <a:p>
            <a:r>
              <a:rPr lang="en-US" dirty="0"/>
              <a:t>Colleges are encouraged to maintain their current prerequisites on CORs.</a:t>
            </a:r>
          </a:p>
          <a:p>
            <a:pPr marL="0" indent="0">
              <a:buNone/>
            </a:pPr>
            <a:endParaRPr lang="en-US" sz="800" dirty="0"/>
          </a:p>
          <a:p>
            <a:r>
              <a:rPr lang="en-US" dirty="0"/>
              <a:t>Consult with your Articulation Officer!</a:t>
            </a:r>
          </a:p>
        </p:txBody>
      </p:sp>
    </p:spTree>
    <p:extLst>
      <p:ext uri="{BB962C8B-B14F-4D97-AF65-F5344CB8AC3E}">
        <p14:creationId xmlns:p14="http://schemas.microsoft.com/office/powerpoint/2010/main" val="1579569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0A8C-B500-9A49-8B75-18D9DB9C2332}"/>
              </a:ext>
            </a:extLst>
          </p:cNvPr>
          <p:cNvSpPr>
            <a:spLocks noGrp="1"/>
          </p:cNvSpPr>
          <p:nvPr>
            <p:ph type="title"/>
          </p:nvPr>
        </p:nvSpPr>
        <p:spPr/>
        <p:txBody>
          <a:bodyPr/>
          <a:lstStyle/>
          <a:p>
            <a:pPr algn="ctr"/>
            <a:r>
              <a:rPr lang="en-US" b="1" dirty="0">
                <a:latin typeface="+mn-lt"/>
                <a:cs typeface="Times New Roman" panose="02020603050405020304" pitchFamily="18" charset="0"/>
              </a:rPr>
              <a:t>Questions?</a:t>
            </a:r>
          </a:p>
        </p:txBody>
      </p:sp>
    </p:spTree>
    <p:extLst>
      <p:ext uri="{BB962C8B-B14F-4D97-AF65-F5344CB8AC3E}">
        <p14:creationId xmlns:p14="http://schemas.microsoft.com/office/powerpoint/2010/main" val="199565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1754-F0F6-2B44-ACA9-CBAB332E9C40}"/>
              </a:ext>
            </a:extLst>
          </p:cNvPr>
          <p:cNvSpPr>
            <a:spLocks noGrp="1"/>
          </p:cNvSpPr>
          <p:nvPr>
            <p:ph type="title"/>
          </p:nvPr>
        </p:nvSpPr>
        <p:spPr/>
        <p:txBody>
          <a:bodyPr/>
          <a:lstStyle/>
          <a:p>
            <a:r>
              <a:rPr lang="en-US" dirty="0"/>
              <a:t>definitions</a:t>
            </a:r>
          </a:p>
        </p:txBody>
      </p:sp>
    </p:spTree>
    <p:extLst>
      <p:ext uri="{BB962C8B-B14F-4D97-AF65-F5344CB8AC3E}">
        <p14:creationId xmlns:p14="http://schemas.microsoft.com/office/powerpoint/2010/main" val="70989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u="sng" dirty="0">
                <a:solidFill>
                  <a:srgbClr val="0070C0"/>
                </a:solidFill>
              </a:rPr>
              <a:t>Definitions</a:t>
            </a:r>
          </a:p>
        </p:txBody>
      </p:sp>
      <p:sp>
        <p:nvSpPr>
          <p:cNvPr id="4" name="Content Placeholder 2"/>
          <p:cNvSpPr>
            <a:spLocks noGrp="1"/>
          </p:cNvSpPr>
          <p:nvPr>
            <p:ph idx="1"/>
          </p:nvPr>
        </p:nvSpPr>
        <p:spPr/>
        <p:txBody>
          <a:bodyPr>
            <a:normAutofit fontScale="85000" lnSpcReduction="20000"/>
          </a:bodyPr>
          <a:lstStyle/>
          <a:p>
            <a:r>
              <a:rPr lang="en-US" i="0" dirty="0">
                <a:solidFill>
                  <a:srgbClr val="FF0000"/>
                </a:solidFill>
              </a:rPr>
              <a:t>Prerequisites</a:t>
            </a:r>
            <a:r>
              <a:rPr lang="en-US" i="0" dirty="0"/>
              <a:t> are conditions of enrollment that students are required to meet prior to enrollment in particular courses and programs. The assignment of a prerequisite to a course signifies that the course skills, or body of knowledge described in the prerequisite, are essential to the success of the student in that course and that it is highly unlikely that a student who has not met the prerequisite will receive a satisfactory grade in the course for which the prerequisite has been established.</a:t>
            </a:r>
          </a:p>
          <a:p>
            <a:pPr marL="0" indent="0">
              <a:buNone/>
            </a:pPr>
            <a:endParaRPr lang="en-US" i="0" dirty="0"/>
          </a:p>
          <a:p>
            <a:r>
              <a:rPr lang="en-US" i="0" dirty="0">
                <a:solidFill>
                  <a:srgbClr val="FF0000"/>
                </a:solidFill>
              </a:rPr>
              <a:t>Co-requisites</a:t>
            </a:r>
            <a:r>
              <a:rPr lang="en-US" i="0" dirty="0"/>
              <a:t> also signify that a body of knowledge or course skills is essential to the success of a student in a course. However, this body of knowledge or course skills can be acquired or developed concomitantly with the primary course. Therefore, a student is required to enroll in a co-requisite simultaneously with (or, in some cases, may be allowed to enroll in the co-requisite prior to) the primary course.</a:t>
            </a:r>
          </a:p>
          <a:p>
            <a:pPr marL="0" indent="0">
              <a:buNone/>
            </a:pPr>
            <a:endParaRPr lang="en-US" i="0" dirty="0"/>
          </a:p>
          <a:p>
            <a:r>
              <a:rPr lang="en-US" i="0" dirty="0">
                <a:solidFill>
                  <a:srgbClr val="FF0000"/>
                </a:solidFill>
              </a:rPr>
              <a:t>Advisories</a:t>
            </a:r>
            <a:r>
              <a:rPr lang="en-US" i="0" dirty="0"/>
              <a:t> signify that acquisition of a body of knowledge or course skills will be of great advantage to a student prior to enrollment in a specific course. However, enrollment in a course to acquire this knowledge or skills is not required, merely recommended.</a:t>
            </a:r>
          </a:p>
          <a:p>
            <a:pPr marL="0" indent="0" algn="r">
              <a:buNone/>
            </a:pPr>
            <a:r>
              <a:rPr lang="en-US" i="0" dirty="0"/>
              <a:t>	--Guidelines for Title 5 Regulations § 55003 Policies for Prerequisites, Co-requisites and Advisories on Recommended Preparation (CCCCO) 2012)</a:t>
            </a:r>
          </a:p>
        </p:txBody>
      </p:sp>
    </p:spTree>
    <p:extLst>
      <p:ext uri="{BB962C8B-B14F-4D97-AF65-F5344CB8AC3E}">
        <p14:creationId xmlns:p14="http://schemas.microsoft.com/office/powerpoint/2010/main" val="235858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811216"/>
            <a:ext cx="10972800" cy="4876800"/>
          </a:xfrm>
        </p:spPr>
        <p:txBody>
          <a:bodyPr>
            <a:noAutofit/>
          </a:bodyPr>
          <a:lstStyle/>
          <a:p>
            <a:pPr marL="0" indent="0">
              <a:buNone/>
            </a:pPr>
            <a:r>
              <a:rPr lang="en-US" sz="1800" i="0" dirty="0"/>
              <a:t>Prerequisites or co-requisites may be established only for any of the following purposes:</a:t>
            </a:r>
          </a:p>
          <a:p>
            <a:pPr lvl="1" indent="0">
              <a:buNone/>
            </a:pPr>
            <a:r>
              <a:rPr lang="en-US" sz="1800" b="0" i="0" dirty="0"/>
              <a:t>(1) the prerequisite or co-requisite is expressly required or expressly authorized by statute or regulation; or</a:t>
            </a:r>
          </a:p>
          <a:p>
            <a:pPr marL="457200" lvl="1" indent="0">
              <a:buNone/>
            </a:pPr>
            <a:endParaRPr lang="en-US" sz="800" b="0" i="0" dirty="0"/>
          </a:p>
          <a:p>
            <a:pPr marL="457200" lvl="1" indent="0">
              <a:buNone/>
            </a:pPr>
            <a:r>
              <a:rPr lang="en-US" sz="1800" b="0" i="0" dirty="0"/>
              <a:t>(2) the prerequisite will assure, consistent with section 55002, that a student has the skills, concepts, and/or information that is presupposed in terms of the course or program for which it is being established, such that a student who has not met the prerequisite is highly unlikely to receive a satisfactory grade in the course (or at least one course within the program) for which the prerequisite is being established; or</a:t>
            </a:r>
          </a:p>
          <a:p>
            <a:pPr marL="457200" lvl="1" indent="0">
              <a:buNone/>
            </a:pPr>
            <a:endParaRPr lang="en-US" sz="800" b="0" i="0" dirty="0"/>
          </a:p>
          <a:p>
            <a:pPr marL="457200" lvl="1" indent="0">
              <a:buNone/>
            </a:pPr>
            <a:r>
              <a:rPr lang="en-US" sz="1800" b="0" i="0" dirty="0"/>
              <a:t>(3) the co-requisite course will assure, consistent with section 55002, that a student acquires the necessary skills, concepts, and/or information, such that a student who has not enrolled in the corequisite is highly unlikely to receive a satisfactory grade in the course or program for which the corequisite is being established; or</a:t>
            </a:r>
          </a:p>
          <a:p>
            <a:pPr marL="457200" lvl="1" indent="0">
              <a:buNone/>
            </a:pPr>
            <a:endParaRPr lang="en-US" sz="800" b="0" i="0" dirty="0"/>
          </a:p>
          <a:p>
            <a:pPr marL="457200" lvl="1" indent="0">
              <a:buNone/>
            </a:pPr>
            <a:r>
              <a:rPr lang="en-US" sz="1800" b="0" i="0" dirty="0"/>
              <a:t>(4) the prerequisite or co-requisite is necessary to protect the health or safety of a student or the health or safety of others.</a:t>
            </a:r>
          </a:p>
        </p:txBody>
      </p:sp>
      <p:sp>
        <p:nvSpPr>
          <p:cNvPr id="5" name="Title 1"/>
          <p:cNvSpPr>
            <a:spLocks noGrp="1"/>
          </p:cNvSpPr>
          <p:nvPr>
            <p:ph type="title"/>
          </p:nvPr>
        </p:nvSpPr>
        <p:spPr>
          <a:xfrm>
            <a:off x="495300" y="533400"/>
            <a:ext cx="10972800" cy="990600"/>
          </a:xfrm>
          <a:solidFill>
            <a:srgbClr val="FFFF00"/>
          </a:solidFill>
        </p:spPr>
        <p:txBody>
          <a:bodyPr>
            <a:normAutofit fontScale="90000"/>
          </a:bodyPr>
          <a:lstStyle/>
          <a:p>
            <a:pPr algn="ctr"/>
            <a:r>
              <a:rPr lang="en-US" dirty="0">
                <a:solidFill>
                  <a:srgbClr val="0070C0"/>
                </a:solidFill>
              </a:rPr>
              <a:t>Purposes of Prerequisites and Co-requisites </a:t>
            </a:r>
            <a:r>
              <a:rPr lang="en-US" dirty="0"/>
              <a:t/>
            </a:r>
            <a:br>
              <a:rPr lang="en-US" dirty="0"/>
            </a:br>
            <a:r>
              <a:rPr lang="en-US" sz="2000" dirty="0"/>
              <a:t>(Title 5 § 55003 (d)) </a:t>
            </a:r>
          </a:p>
        </p:txBody>
      </p:sp>
    </p:spTree>
    <p:extLst>
      <p:ext uri="{BB962C8B-B14F-4D97-AF65-F5344CB8AC3E}">
        <p14:creationId xmlns:p14="http://schemas.microsoft.com/office/powerpoint/2010/main" val="135225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F17B-9227-B340-81AB-EC399B74F1D6}"/>
              </a:ext>
            </a:extLst>
          </p:cNvPr>
          <p:cNvSpPr>
            <a:spLocks noGrp="1"/>
          </p:cNvSpPr>
          <p:nvPr>
            <p:ph type="title"/>
          </p:nvPr>
        </p:nvSpPr>
        <p:spPr/>
        <p:txBody>
          <a:bodyPr/>
          <a:lstStyle/>
          <a:p>
            <a:r>
              <a:rPr lang="en-US" dirty="0" smtClean="0"/>
              <a:t>AB 705:  Placement</a:t>
            </a:r>
            <a:endParaRPr lang="en-US" dirty="0"/>
          </a:p>
        </p:txBody>
      </p:sp>
    </p:spTree>
    <p:extLst>
      <p:ext uri="{BB962C8B-B14F-4D97-AF65-F5344CB8AC3E}">
        <p14:creationId xmlns:p14="http://schemas.microsoft.com/office/powerpoint/2010/main" val="245667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rgbClr val="0070C0"/>
                </a:solidFill>
              </a:rPr>
              <a:t>Onboarding of Students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Directed or Self Placement is permitted for students that do not have high school transcript data.</a:t>
            </a:r>
          </a:p>
          <a:p>
            <a:r>
              <a:rPr lang="en-US" dirty="0"/>
              <a:t>Colleges that have developed these models have followed the best practices recommended by ASCCC where students are asked a series of questions and/or presented with sample </a:t>
            </a:r>
            <a:r>
              <a:rPr lang="en-US" dirty="0" smtClean="0"/>
              <a:t>materials; then courses </a:t>
            </a:r>
            <a:r>
              <a:rPr lang="en-US" dirty="0"/>
              <a:t>are recommended based on answers</a:t>
            </a:r>
            <a:endParaRPr lang="en-US" dirty="0">
              <a:cs typeface="Arial"/>
            </a:endParaRPr>
          </a:p>
          <a:p>
            <a:r>
              <a:rPr lang="en-US" dirty="0"/>
              <a:t>The questions may be about the students perceptions of their abilities for a particular subject and their previous work as a student</a:t>
            </a:r>
          </a:p>
          <a:p>
            <a:r>
              <a:rPr lang="en-US" dirty="0"/>
              <a:t>Students may choose to enroll in classes other than those recommended</a:t>
            </a:r>
          </a:p>
          <a:p>
            <a:r>
              <a:rPr lang="en-US" dirty="0"/>
              <a:t>Colleges that choose to share sample materials with students may need to have their process approved by the CCCCO, but providing students with complete information is essential to the onboarding process.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090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algn="ctr"/>
            <a:r>
              <a:rPr lang="en-US" b="1" dirty="0">
                <a:solidFill>
                  <a:srgbClr val="0070C0"/>
                </a:solidFill>
                <a:ea typeface="Times New Roman" charset="0"/>
                <a:cs typeface="Times New Roman" charset="0"/>
              </a:rPr>
              <a:t>Highly Unlikely and Maximize Likelihood</a:t>
            </a:r>
          </a:p>
        </p:txBody>
      </p:sp>
      <p:sp>
        <p:nvSpPr>
          <p:cNvPr id="3" name="Content Placeholder 2"/>
          <p:cNvSpPr>
            <a:spLocks noGrp="1"/>
          </p:cNvSpPr>
          <p:nvPr>
            <p:ph idx="1"/>
          </p:nvPr>
        </p:nvSpPr>
        <p:spPr>
          <a:xfrm>
            <a:off x="609600" y="1818290"/>
            <a:ext cx="10208217" cy="4745796"/>
          </a:xfrm>
        </p:spPr>
        <p:txBody>
          <a:bodyPr>
            <a:noAutofit/>
          </a:bodyPr>
          <a:lstStyle/>
          <a:p>
            <a:pPr>
              <a:lnSpc>
                <a:spcPct val="110000"/>
              </a:lnSpc>
              <a:spcBef>
                <a:spcPts val="600"/>
              </a:spcBef>
            </a:pPr>
            <a:r>
              <a:rPr lang="en-US" dirty="0">
                <a:cs typeface="Times New Roman" panose="02020603050405020304" pitchFamily="18" charset="0"/>
              </a:rPr>
              <a:t>You can’t </a:t>
            </a:r>
            <a:r>
              <a:rPr lang="en-US" sz="2200" dirty="0">
                <a:latin typeface="Times New Roman" panose="02020603050405020304" pitchFamily="18" charset="0"/>
                <a:cs typeface="Times New Roman" panose="02020603050405020304" pitchFamily="18" charset="0"/>
              </a:rPr>
              <a:t>”</a:t>
            </a:r>
            <a:r>
              <a:rPr lang="en-US" dirty="0"/>
              <a:t>…require a student to enroll in remedial English or mathematics coursework that lengthens their time to complete a degree unless placement research that includes consideration of high school GPA and coursework shows that those students are </a:t>
            </a:r>
            <a:r>
              <a:rPr lang="en-US" u="heavy" dirty="0"/>
              <a:t>highly unlikely to succeed</a:t>
            </a:r>
            <a:r>
              <a:rPr lang="en-US" dirty="0"/>
              <a:t> in transfer-level coursework in English and mathematics”</a:t>
            </a:r>
          </a:p>
          <a:p>
            <a:pPr>
              <a:lnSpc>
                <a:spcPct val="110000"/>
              </a:lnSpc>
              <a:spcBef>
                <a:spcPts val="600"/>
              </a:spcBef>
            </a:pPr>
            <a:r>
              <a:rPr lang="en-US" dirty="0"/>
              <a:t>Placement models must “…demonstrate that they guide English and mathematics placements to achieve the goal of </a:t>
            </a:r>
            <a:r>
              <a:rPr lang="en-US" u="heavy" dirty="0"/>
              <a:t>maximizing the probability</a:t>
            </a:r>
            <a:r>
              <a:rPr lang="en-US" dirty="0"/>
              <a:t> that a student will enter and complete transfer-level coursework in English and mathematics within a one-year timeframe”</a:t>
            </a:r>
          </a:p>
          <a:p>
            <a:pPr>
              <a:lnSpc>
                <a:spcPct val="110000"/>
              </a:lnSpc>
              <a:spcBef>
                <a:spcPts val="600"/>
              </a:spcBef>
              <a:buClr>
                <a:srgbClr val="0070C0"/>
              </a:buClr>
            </a:pPr>
            <a:endParaRPr lang="en-US" dirty="0"/>
          </a:p>
          <a:p>
            <a:pPr>
              <a:lnSpc>
                <a:spcPct val="110000"/>
              </a:lnSpc>
              <a:spcBef>
                <a:spcPts val="600"/>
              </a:spcBef>
              <a:buClr>
                <a:srgbClr val="0070C0"/>
              </a:buCl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16617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r>
              <a:rPr lang="en-US" dirty="0" smtClean="0">
                <a:latin typeface="+mn-lt"/>
                <a:cs typeface="Times New Roman" panose="02020603050405020304" pitchFamily="18" charset="0"/>
              </a:rPr>
              <a:t>Realities and Myths </a:t>
            </a:r>
            <a:r>
              <a:rPr lang="en-US" dirty="0">
                <a:latin typeface="+mn-lt"/>
                <a:cs typeface="Times New Roman" panose="02020603050405020304" pitchFamily="18" charset="0"/>
              </a:rPr>
              <a:t>of ab 705</a:t>
            </a:r>
          </a:p>
        </p:txBody>
      </p:sp>
    </p:spTree>
    <p:extLst>
      <p:ext uri="{BB962C8B-B14F-4D97-AF65-F5344CB8AC3E}">
        <p14:creationId xmlns:p14="http://schemas.microsoft.com/office/powerpoint/2010/main" val="296575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4468</TotalTime>
  <Words>1470</Words>
  <Application>Microsoft Office PowerPoint</Application>
  <PresentationFormat>Widescreen</PresentationFormat>
  <Paragraphs>129</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Berlin Sans FB</vt:lpstr>
      <vt:lpstr>Calibri</vt:lpstr>
      <vt:lpstr>Mangal</vt:lpstr>
      <vt:lpstr>Times New Roman</vt:lpstr>
      <vt:lpstr>Wingdings</vt:lpstr>
      <vt:lpstr>ASCCC</vt:lpstr>
      <vt:lpstr>IMPLICATIONS OF CHANGING PREREQUISITES (AB 705, Prerequisites, &amp; Articulation)</vt:lpstr>
      <vt:lpstr>Overview</vt:lpstr>
      <vt:lpstr>definitions</vt:lpstr>
      <vt:lpstr>Definitions</vt:lpstr>
      <vt:lpstr>Purposes of Prerequisites and Co-requisites  (Title 5 § 55003 (d)) </vt:lpstr>
      <vt:lpstr>AB 705:  Placement</vt:lpstr>
      <vt:lpstr>Onboarding of Students</vt:lpstr>
      <vt:lpstr>Highly Unlikely and Maximize Likelihood</vt:lpstr>
      <vt:lpstr>Realities and Myths of ab 705</vt:lpstr>
      <vt:lpstr>AB 705 Realities</vt:lpstr>
      <vt:lpstr>AB 705 – What Does It Mean for Colleges?</vt:lpstr>
      <vt:lpstr>AB 705 Myths</vt:lpstr>
      <vt:lpstr>Impact on curriculum</vt:lpstr>
      <vt:lpstr>Common Curricular Approaches</vt:lpstr>
      <vt:lpstr>Impact on Courses with a Math Prerequisite</vt:lpstr>
      <vt:lpstr>AB 705 – Impact on Curriculum</vt:lpstr>
      <vt:lpstr>Should prerequisites be removed?</vt:lpstr>
      <vt:lpstr>Should Prerequisites be Removed?</vt:lpstr>
      <vt:lpstr>C-ID &amp; AB 705</vt:lpstr>
      <vt:lpstr>Questions About Articulation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Aimee Tran</cp:lastModifiedBy>
  <cp:revision>261</cp:revision>
  <cp:lastPrinted>2019-02-17T16:49:51Z</cp:lastPrinted>
  <dcterms:created xsi:type="dcterms:W3CDTF">2019-04-03T14:11:52Z</dcterms:created>
  <dcterms:modified xsi:type="dcterms:W3CDTF">2019-07-18T15:44:37Z</dcterms:modified>
</cp:coreProperties>
</file>