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56" r:id="rId2"/>
    <p:sldId id="257" r:id="rId3"/>
    <p:sldId id="279" r:id="rId4"/>
    <p:sldId id="291" r:id="rId5"/>
    <p:sldId id="292" r:id="rId6"/>
    <p:sldId id="293" r:id="rId7"/>
    <p:sldId id="294" r:id="rId8"/>
    <p:sldId id="295" r:id="rId9"/>
    <p:sldId id="260" r:id="rId10"/>
    <p:sldId id="262" r:id="rId11"/>
    <p:sldId id="271" r:id="rId12"/>
    <p:sldId id="277" r:id="rId13"/>
    <p:sldId id="264" r:id="rId14"/>
    <p:sldId id="265" r:id="rId15"/>
    <p:sldId id="272" r:id="rId16"/>
    <p:sldId id="258" r:id="rId17"/>
    <p:sldId id="273" r:id="rId18"/>
    <p:sldId id="268" r:id="rId19"/>
    <p:sldId id="269" r:id="rId20"/>
    <p:sldId id="270" r:id="rId21"/>
    <p:sldId id="266"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83709"/>
  </p:normalViewPr>
  <p:slideViewPr>
    <p:cSldViewPr snapToGrid="0" snapToObjects="1">
      <p:cViewPr varScale="1">
        <p:scale>
          <a:sx n="54" d="100"/>
          <a:sy n="54" d="100"/>
        </p:scale>
        <p:origin x="132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17191008306"/>
          <c:y val="0.0160875160875161"/>
          <c:w val="0.616274210642369"/>
          <c:h val="0.878012292382371"/>
        </c:manualLayout>
      </c:layout>
      <c:doughnutChart>
        <c:varyColors val="1"/>
        <c:ser>
          <c:idx val="0"/>
          <c:order val="0"/>
          <c:tx>
            <c:strRef>
              <c:f>Sheet1!$B$1</c:f>
              <c:strCache>
                <c:ptCount val="1"/>
                <c:pt idx="0">
                  <c:v>Faculty Data</c:v>
                </c:pt>
              </c:strCache>
            </c:strRef>
          </c:tx>
          <c:spPr>
            <a:solidFill>
              <a:srgbClr val="2C4D75"/>
            </a:solidFill>
            <a:ln>
              <a:noFill/>
            </a:ln>
          </c:spPr>
          <c:dPt>
            <c:idx val="0"/>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1-0F22-44A5-8F56-A10CAF68E6FD}"/>
              </c:ext>
            </c:extLst>
          </c:dPt>
          <c:dPt>
            <c:idx val="1"/>
            <c:bubble3D val="0"/>
            <c:spPr>
              <a:solidFill>
                <a:srgbClr val="205C85"/>
              </a:solidFill>
              <a:ln w="19050">
                <a:noFill/>
              </a:ln>
              <a:effectLst/>
            </c:spPr>
            <c:extLst xmlns:c16r2="http://schemas.microsoft.com/office/drawing/2015/06/chart">
              <c:ext xmlns:c16="http://schemas.microsoft.com/office/drawing/2014/chart" uri="{C3380CC4-5D6E-409C-BE32-E72D297353CC}">
                <c16:uniqueId val="{00000003-0F22-44A5-8F56-A10CAF68E6FD}"/>
              </c:ext>
            </c:extLst>
          </c:dPt>
          <c:dPt>
            <c:idx val="2"/>
            <c:bubble3D val="0"/>
            <c:spPr>
              <a:solidFill>
                <a:srgbClr val="D15420"/>
              </a:solidFill>
              <a:ln w="19050">
                <a:noFill/>
              </a:ln>
              <a:effectLst/>
            </c:spPr>
            <c:extLst xmlns:c16r2="http://schemas.microsoft.com/office/drawing/2015/06/chart">
              <c:ext xmlns:c16="http://schemas.microsoft.com/office/drawing/2014/chart" uri="{C3380CC4-5D6E-409C-BE32-E72D297353CC}">
                <c16:uniqueId val="{00000005-0F22-44A5-8F56-A10CAF68E6FD}"/>
              </c:ext>
            </c:extLst>
          </c:dPt>
          <c:dPt>
            <c:idx val="3"/>
            <c:bubble3D val="0"/>
            <c:spPr>
              <a:solidFill>
                <a:srgbClr val="D08629"/>
              </a:solidFill>
              <a:ln w="19050">
                <a:noFill/>
              </a:ln>
              <a:effectLst/>
            </c:spPr>
            <c:extLst xmlns:c16r2="http://schemas.microsoft.com/office/drawing/2015/06/chart">
              <c:ext xmlns:c16="http://schemas.microsoft.com/office/drawing/2014/chart" uri="{C3380CC4-5D6E-409C-BE32-E72D297353CC}">
                <c16:uniqueId val="{00000007-0F22-44A5-8F56-A10CAF68E6FD}"/>
              </c:ext>
            </c:extLst>
          </c:dPt>
          <c:dPt>
            <c:idx val="4"/>
            <c:bubble3D val="0"/>
            <c:spPr>
              <a:solidFill>
                <a:srgbClr val="56AEA8"/>
              </a:solidFill>
              <a:ln w="19050">
                <a:noFill/>
              </a:ln>
              <a:effectLst/>
            </c:spPr>
            <c:extLst xmlns:c16r2="http://schemas.microsoft.com/office/drawing/2015/06/chart">
              <c:ext xmlns:c16="http://schemas.microsoft.com/office/drawing/2014/chart" uri="{C3380CC4-5D6E-409C-BE32-E72D297353CC}">
                <c16:uniqueId val="{00000009-0F22-44A5-8F56-A10CAF68E6FD}"/>
              </c:ext>
            </c:extLst>
          </c:dPt>
          <c:cat>
            <c:strRef>
              <c:f>Sheet1!$A$2:$A$6</c:f>
              <c:strCache>
                <c:ptCount val="5"/>
                <c:pt idx="0">
                  <c:v>AANHPI</c:v>
                </c:pt>
                <c:pt idx="1">
                  <c:v>African-
American</c:v>
                </c:pt>
                <c:pt idx="2">
                  <c:v>Latinx</c:v>
                </c:pt>
                <c:pt idx="3">
                  <c:v>Other*</c:v>
                </c:pt>
                <c:pt idx="4">
                  <c:v>White</c:v>
                </c:pt>
              </c:strCache>
            </c:strRef>
          </c:cat>
          <c:val>
            <c:numRef>
              <c:f>Sheet1!$B$2:$B$6</c:f>
              <c:numCache>
                <c:formatCode>0.0%</c:formatCode>
                <c:ptCount val="5"/>
                <c:pt idx="0">
                  <c:v>0.05</c:v>
                </c:pt>
                <c:pt idx="1">
                  <c:v>0.04</c:v>
                </c:pt>
                <c:pt idx="2">
                  <c:v>0.17</c:v>
                </c:pt>
                <c:pt idx="3">
                  <c:v>0.02</c:v>
                </c:pt>
                <c:pt idx="4">
                  <c:v>0.71</c:v>
                </c:pt>
              </c:numCache>
            </c:numRef>
          </c:val>
          <c:extLst xmlns:c16r2="http://schemas.microsoft.com/office/drawing/2015/06/chart">
            <c:ext xmlns:c16="http://schemas.microsoft.com/office/drawing/2014/chart" uri="{C3380CC4-5D6E-409C-BE32-E72D297353CC}">
              <c16:uniqueId val="{00000010-0F22-44A5-8F56-A10CAF68E6FD}"/>
            </c:ext>
          </c:extLst>
        </c:ser>
        <c:dLbls>
          <c:showLegendKey val="0"/>
          <c:showVal val="0"/>
          <c:showCatName val="0"/>
          <c:showSerName val="0"/>
          <c:showPercent val="0"/>
          <c:showBubbleSize val="0"/>
          <c:showLeaderLines val="1"/>
        </c:dLbls>
        <c:firstSliceAng val="344"/>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65246341681"/>
          <c:y val="0.0160875546664479"/>
          <c:w val="0.616274210642369"/>
          <c:h val="0.878012292382371"/>
        </c:manualLayout>
      </c:layout>
      <c:doughnutChart>
        <c:varyColors val="1"/>
        <c:ser>
          <c:idx val="0"/>
          <c:order val="0"/>
          <c:tx>
            <c:strRef>
              <c:f>Sheet1!$B$1</c:f>
              <c:strCache>
                <c:ptCount val="1"/>
                <c:pt idx="0">
                  <c:v>Student Data</c:v>
                </c:pt>
              </c:strCache>
            </c:strRef>
          </c:tx>
          <c:spPr>
            <a:solidFill>
              <a:srgbClr val="2C4D75"/>
            </a:solidFill>
            <a:ln>
              <a:noFill/>
            </a:ln>
          </c:spPr>
          <c:dPt>
            <c:idx val="0"/>
            <c:bubble3D val="0"/>
            <c:spPr>
              <a:solidFill>
                <a:srgbClr val="7F7F7F"/>
              </a:solidFill>
              <a:ln w="19050">
                <a:noFill/>
              </a:ln>
              <a:effectLst/>
            </c:spPr>
            <c:extLst xmlns:c16r2="http://schemas.microsoft.com/office/drawing/2015/06/chart">
              <c:ext xmlns:c16="http://schemas.microsoft.com/office/drawing/2014/chart" uri="{C3380CC4-5D6E-409C-BE32-E72D297353CC}">
                <c16:uniqueId val="{00000001-0F22-44A5-8F56-A10CAF68E6FD}"/>
              </c:ext>
            </c:extLst>
          </c:dPt>
          <c:dPt>
            <c:idx val="1"/>
            <c:bubble3D val="0"/>
            <c:spPr>
              <a:solidFill>
                <a:srgbClr val="205C85"/>
              </a:solidFill>
              <a:ln w="19050">
                <a:noFill/>
              </a:ln>
              <a:effectLst/>
            </c:spPr>
            <c:extLst xmlns:c16r2="http://schemas.microsoft.com/office/drawing/2015/06/chart">
              <c:ext xmlns:c16="http://schemas.microsoft.com/office/drawing/2014/chart" uri="{C3380CC4-5D6E-409C-BE32-E72D297353CC}">
                <c16:uniqueId val="{00000003-0F22-44A5-8F56-A10CAF68E6FD}"/>
              </c:ext>
            </c:extLst>
          </c:dPt>
          <c:dPt>
            <c:idx val="2"/>
            <c:bubble3D val="0"/>
            <c:spPr>
              <a:solidFill>
                <a:srgbClr val="D15420"/>
              </a:solidFill>
              <a:ln w="19050">
                <a:noFill/>
              </a:ln>
              <a:effectLst/>
            </c:spPr>
            <c:extLst xmlns:c16r2="http://schemas.microsoft.com/office/drawing/2015/06/chart">
              <c:ext xmlns:c16="http://schemas.microsoft.com/office/drawing/2014/chart" uri="{C3380CC4-5D6E-409C-BE32-E72D297353CC}">
                <c16:uniqueId val="{00000005-0F22-44A5-8F56-A10CAF68E6FD}"/>
              </c:ext>
            </c:extLst>
          </c:dPt>
          <c:dPt>
            <c:idx val="3"/>
            <c:bubble3D val="0"/>
            <c:spPr>
              <a:solidFill>
                <a:srgbClr val="D08629"/>
              </a:solidFill>
              <a:ln w="19050">
                <a:noFill/>
              </a:ln>
              <a:effectLst/>
            </c:spPr>
            <c:extLst xmlns:c16r2="http://schemas.microsoft.com/office/drawing/2015/06/chart">
              <c:ext xmlns:c16="http://schemas.microsoft.com/office/drawing/2014/chart" uri="{C3380CC4-5D6E-409C-BE32-E72D297353CC}">
                <c16:uniqueId val="{00000007-0F22-44A5-8F56-A10CAF68E6FD}"/>
              </c:ext>
            </c:extLst>
          </c:dPt>
          <c:dPt>
            <c:idx val="4"/>
            <c:bubble3D val="0"/>
            <c:spPr>
              <a:solidFill>
                <a:srgbClr val="56AEA8"/>
              </a:solidFill>
              <a:ln w="19050">
                <a:noFill/>
              </a:ln>
              <a:effectLst/>
            </c:spPr>
            <c:extLst xmlns:c16r2="http://schemas.microsoft.com/office/drawing/2015/06/chart">
              <c:ext xmlns:c16="http://schemas.microsoft.com/office/drawing/2014/chart" uri="{C3380CC4-5D6E-409C-BE32-E72D297353CC}">
                <c16:uniqueId val="{00000009-0F22-44A5-8F56-A10CAF68E6FD}"/>
              </c:ext>
            </c:extLst>
          </c:dPt>
          <c:cat>
            <c:strRef>
              <c:f>Sheet1!$A$2:$A$6</c:f>
              <c:strCache>
                <c:ptCount val="5"/>
                <c:pt idx="0">
                  <c:v>AANHPI</c:v>
                </c:pt>
                <c:pt idx="1">
                  <c:v>African-
American</c:v>
                </c:pt>
                <c:pt idx="2">
                  <c:v>Latinx</c:v>
                </c:pt>
                <c:pt idx="3">
                  <c:v>Other*</c:v>
                </c:pt>
                <c:pt idx="4">
                  <c:v>White</c:v>
                </c:pt>
              </c:strCache>
            </c:strRef>
          </c:cat>
          <c:val>
            <c:numRef>
              <c:f>Sheet1!$B$2:$B$6</c:f>
              <c:numCache>
                <c:formatCode>0.0%</c:formatCode>
                <c:ptCount val="5"/>
                <c:pt idx="0">
                  <c:v>0.09</c:v>
                </c:pt>
                <c:pt idx="1">
                  <c:v>0.05</c:v>
                </c:pt>
                <c:pt idx="2">
                  <c:v>0.58</c:v>
                </c:pt>
                <c:pt idx="3">
                  <c:v>0.02</c:v>
                </c:pt>
                <c:pt idx="4">
                  <c:v>0.23</c:v>
                </c:pt>
              </c:numCache>
            </c:numRef>
          </c:val>
          <c:extLst xmlns:c16r2="http://schemas.microsoft.com/office/drawing/2015/06/chart">
            <c:ext xmlns:c16="http://schemas.microsoft.com/office/drawing/2014/chart" uri="{C3380CC4-5D6E-409C-BE32-E72D297353CC}">
              <c16:uniqueId val="{00000010-0F22-44A5-8F56-A10CAF68E6FD}"/>
            </c:ext>
          </c:extLst>
        </c:ser>
        <c:dLbls>
          <c:showLegendKey val="0"/>
          <c:showVal val="0"/>
          <c:showCatName val="0"/>
          <c:showSerName val="0"/>
          <c:showPercent val="0"/>
          <c:showBubbleSize val="0"/>
          <c:showLeaderLines val="1"/>
        </c:dLbls>
        <c:firstSliceAng val="344"/>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spPr>
            <a:solidFill>
              <a:srgbClr val="D1542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D15420"/>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Sheet1!$B$2:$B$7</c:f>
              <c:numCache>
                <c:formatCode>0%</c:formatCode>
                <c:ptCount val="6"/>
                <c:pt idx="0">
                  <c:v>0.01</c:v>
                </c:pt>
                <c:pt idx="1">
                  <c:v>0.04</c:v>
                </c:pt>
                <c:pt idx="2">
                  <c:v>0.07</c:v>
                </c:pt>
                <c:pt idx="3">
                  <c:v>0.01</c:v>
                </c:pt>
                <c:pt idx="4">
                  <c:v>0.0</c:v>
                </c:pt>
                <c:pt idx="5">
                  <c:v>0.37</c:v>
                </c:pt>
              </c:numCache>
            </c:numRef>
          </c:val>
          <c:extLst xmlns:c16r2="http://schemas.microsoft.com/office/drawing/2015/06/chart">
            <c:ext xmlns:c16="http://schemas.microsoft.com/office/drawing/2014/chart" uri="{C3380CC4-5D6E-409C-BE32-E72D297353CC}">
              <c16:uniqueId val="{00000000-3B34-4586-B80B-387AC09442E5}"/>
            </c:ext>
          </c:extLst>
        </c:ser>
        <c:ser>
          <c:idx val="1"/>
          <c:order val="1"/>
          <c:tx>
            <c:strRef>
              <c:f>Sheet1!$C$1</c:f>
              <c:strCache>
                <c:ptCount val="1"/>
                <c:pt idx="0">
                  <c:v>Male</c:v>
                </c:pt>
              </c:strCache>
            </c:strRef>
          </c:tx>
          <c:spPr>
            <a:solidFill>
              <a:srgbClr val="1096B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1096B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Sheet1!$C$2:$C$7</c:f>
              <c:numCache>
                <c:formatCode>0%</c:formatCode>
                <c:ptCount val="6"/>
                <c:pt idx="0">
                  <c:v>0.04</c:v>
                </c:pt>
                <c:pt idx="1">
                  <c:v>0.0</c:v>
                </c:pt>
                <c:pt idx="2">
                  <c:v>0.1</c:v>
                </c:pt>
                <c:pt idx="3">
                  <c:v>0.01</c:v>
                </c:pt>
                <c:pt idx="4">
                  <c:v>0.0</c:v>
                </c:pt>
                <c:pt idx="5">
                  <c:v>0.34</c:v>
                </c:pt>
              </c:numCache>
            </c:numRef>
          </c:val>
          <c:extLst xmlns:c16r2="http://schemas.microsoft.com/office/drawing/2015/06/chart">
            <c:ext xmlns:c16="http://schemas.microsoft.com/office/drawing/2014/chart" uri="{C3380CC4-5D6E-409C-BE32-E72D297353CC}">
              <c16:uniqueId val="{00000003-3B34-4586-B80B-387AC09442E5}"/>
            </c:ext>
          </c:extLst>
        </c:ser>
        <c:dLbls>
          <c:dLblPos val="outEnd"/>
          <c:showLegendKey val="0"/>
          <c:showVal val="1"/>
          <c:showCatName val="0"/>
          <c:showSerName val="0"/>
          <c:showPercent val="0"/>
          <c:showBubbleSize val="0"/>
        </c:dLbls>
        <c:gapWidth val="62"/>
        <c:overlap val="-9"/>
        <c:axId val="-2081502672"/>
        <c:axId val="-2020202304"/>
      </c:barChart>
      <c:catAx>
        <c:axId val="-2081502672"/>
        <c:scaling>
          <c:orientation val="minMax"/>
        </c:scaling>
        <c:delete val="0"/>
        <c:axPos val="b"/>
        <c:majorGridlines>
          <c:spPr>
            <a:ln w="15875" cap="rnd" cmpd="sng" algn="ctr">
              <a:solidFill>
                <a:srgbClr val="DEE0EA"/>
              </a:solidFill>
              <a:prstDash val="sysDot"/>
              <a:round/>
            </a:ln>
            <a:effectLst/>
          </c:spPr>
        </c:majorGridlines>
        <c:numFmt formatCode="General" sourceLinked="1"/>
        <c:majorTickMark val="none"/>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64" b="1" i="0" u="none" strike="noStrike" kern="1200" cap="none" spc="0" normalizeH="0" baseline="0">
                <a:solidFill>
                  <a:srgbClr val="5A493D"/>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20202304"/>
        <c:crosses val="autoZero"/>
        <c:auto val="1"/>
        <c:lblAlgn val="ctr"/>
        <c:lblOffset val="100"/>
        <c:noMultiLvlLbl val="0"/>
      </c:catAx>
      <c:valAx>
        <c:axId val="-2020202304"/>
        <c:scaling>
          <c:orientation val="minMax"/>
          <c:max val="0.5"/>
        </c:scaling>
        <c:delete val="0"/>
        <c:axPos val="l"/>
        <c:numFmt formatCode="0%" sourceLinked="1"/>
        <c:majorTickMark val="out"/>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50" b="0" i="0" u="none" strike="noStrike" kern="1200" baseline="0">
                <a:solidFill>
                  <a:srgbClr val="C5D3D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81502672"/>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spPr>
            <a:solidFill>
              <a:srgbClr val="D1542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D15420"/>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Sheet1!$B$2:$B$7</c:f>
              <c:numCache>
                <c:formatCode>0%</c:formatCode>
                <c:ptCount val="6"/>
                <c:pt idx="0">
                  <c:v>0.04</c:v>
                </c:pt>
                <c:pt idx="1">
                  <c:v>0.03</c:v>
                </c:pt>
                <c:pt idx="2">
                  <c:v>0.32</c:v>
                </c:pt>
                <c:pt idx="3">
                  <c:v>0.01</c:v>
                </c:pt>
                <c:pt idx="4">
                  <c:v>0.0</c:v>
                </c:pt>
                <c:pt idx="5">
                  <c:v>0.12</c:v>
                </c:pt>
              </c:numCache>
            </c:numRef>
          </c:val>
          <c:extLst xmlns:c16r2="http://schemas.microsoft.com/office/drawing/2015/06/chart">
            <c:ext xmlns:c16="http://schemas.microsoft.com/office/drawing/2014/chart" uri="{C3380CC4-5D6E-409C-BE32-E72D297353CC}">
              <c16:uniqueId val="{00000000-3B34-4586-B80B-387AC09442E5}"/>
            </c:ext>
          </c:extLst>
        </c:ser>
        <c:ser>
          <c:idx val="1"/>
          <c:order val="1"/>
          <c:tx>
            <c:strRef>
              <c:f>Sheet1!$C$1</c:f>
              <c:strCache>
                <c:ptCount val="1"/>
                <c:pt idx="0">
                  <c:v>Male</c:v>
                </c:pt>
              </c:strCache>
            </c:strRef>
          </c:tx>
          <c:spPr>
            <a:solidFill>
              <a:srgbClr val="1096B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1096B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Sheet1!$C$2:$C$7</c:f>
              <c:numCache>
                <c:formatCode>0%</c:formatCode>
                <c:ptCount val="6"/>
                <c:pt idx="0">
                  <c:v>0.05</c:v>
                </c:pt>
                <c:pt idx="1">
                  <c:v>0.02</c:v>
                </c:pt>
                <c:pt idx="2">
                  <c:v>0.26</c:v>
                </c:pt>
                <c:pt idx="3">
                  <c:v>0.01</c:v>
                </c:pt>
                <c:pt idx="4">
                  <c:v>0.0</c:v>
                </c:pt>
                <c:pt idx="5">
                  <c:v>0.11</c:v>
                </c:pt>
              </c:numCache>
            </c:numRef>
          </c:val>
          <c:extLst xmlns:c16r2="http://schemas.microsoft.com/office/drawing/2015/06/chart">
            <c:ext xmlns:c16="http://schemas.microsoft.com/office/drawing/2014/chart" uri="{C3380CC4-5D6E-409C-BE32-E72D297353CC}">
              <c16:uniqueId val="{00000003-3B34-4586-B80B-387AC09442E5}"/>
            </c:ext>
          </c:extLst>
        </c:ser>
        <c:dLbls>
          <c:dLblPos val="outEnd"/>
          <c:showLegendKey val="0"/>
          <c:showVal val="1"/>
          <c:showCatName val="0"/>
          <c:showSerName val="0"/>
          <c:showPercent val="0"/>
          <c:showBubbleSize val="0"/>
        </c:dLbls>
        <c:gapWidth val="62"/>
        <c:overlap val="-9"/>
        <c:axId val="-2006444448"/>
        <c:axId val="-2006440832"/>
      </c:barChart>
      <c:catAx>
        <c:axId val="-2006444448"/>
        <c:scaling>
          <c:orientation val="minMax"/>
        </c:scaling>
        <c:delete val="0"/>
        <c:axPos val="b"/>
        <c:majorGridlines>
          <c:spPr>
            <a:ln w="15875" cap="rnd" cmpd="sng" algn="ctr">
              <a:solidFill>
                <a:srgbClr val="DEE0EA"/>
              </a:solidFill>
              <a:prstDash val="sysDot"/>
              <a:round/>
            </a:ln>
            <a:effectLst/>
          </c:spPr>
        </c:majorGridlines>
        <c:numFmt formatCode="General" sourceLinked="1"/>
        <c:majorTickMark val="none"/>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64" b="1" i="0" u="none" strike="noStrike" kern="1200" cap="none" spc="0" normalizeH="0" baseline="0">
                <a:solidFill>
                  <a:srgbClr val="5A493D"/>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06440832"/>
        <c:crosses val="autoZero"/>
        <c:auto val="1"/>
        <c:lblAlgn val="ctr"/>
        <c:lblOffset val="100"/>
        <c:noMultiLvlLbl val="0"/>
      </c:catAx>
      <c:valAx>
        <c:axId val="-2006440832"/>
        <c:scaling>
          <c:orientation val="minMax"/>
          <c:max val="0.5"/>
        </c:scaling>
        <c:delete val="0"/>
        <c:axPos val="l"/>
        <c:numFmt formatCode="0%" sourceLinked="1"/>
        <c:majorTickMark val="out"/>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50" b="0" i="0" u="none" strike="noStrike" kern="1200" baseline="0">
                <a:solidFill>
                  <a:srgbClr val="C5D3D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06444448"/>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2/26/19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2/26/19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CUE Faculty Hiring Toolkit</a:t>
            </a:r>
          </a:p>
          <a:p>
            <a:r>
              <a:rPr lang="en-US" dirty="0"/>
              <a:t>Institutional bias manifests in faculty hiring</a:t>
            </a:r>
            <a:r>
              <a:rPr lang="en-US" baseline="0" dirty="0"/>
              <a:t> in “merit” and “fit”.  </a:t>
            </a:r>
          </a:p>
          <a:p>
            <a:r>
              <a:rPr lang="en-US" baseline="0" dirty="0"/>
              <a:t>Merit- the quality of being particularly good or worthy (institutional prestige, degrees, connections, experience) </a:t>
            </a:r>
            <a:r>
              <a:rPr lang="en-US" baseline="0" dirty="0" err="1"/>
              <a:t>Minoritized</a:t>
            </a:r>
            <a:r>
              <a:rPr lang="en-US" baseline="0" dirty="0"/>
              <a:t> racial groups have an inequitable access and have been disproportionately impacted. </a:t>
            </a:r>
          </a:p>
          <a:p>
            <a:r>
              <a:rPr lang="en-US" baseline="0" dirty="0"/>
              <a:t>Fit- suitable quality, standard or type to me a required purpose (reflect existing faculty backgrounds, collegiality, shared interests) Homogeneity bias.  Individuals prefer candidates that are similar to themselves. </a:t>
            </a:r>
          </a:p>
          <a:p>
            <a:r>
              <a:rPr lang="en-US" baseline="0" dirty="0"/>
              <a:t>Merit and fit can </a:t>
            </a:r>
            <a:r>
              <a:rPr lang="en-US" baseline="0" dirty="0" err="1"/>
              <a:t>empede</a:t>
            </a:r>
            <a:r>
              <a:rPr lang="en-US" baseline="0" dirty="0"/>
              <a:t> equitable hiring processes.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84843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14319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449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4</a:t>
            </a:fld>
            <a:endParaRPr lang="en-US" dirty="0"/>
          </a:p>
        </p:txBody>
      </p:sp>
    </p:spTree>
    <p:extLst>
      <p:ext uri="{BB962C8B-B14F-4D97-AF65-F5344CB8AC3E}">
        <p14:creationId xmlns:p14="http://schemas.microsoft.com/office/powerpoint/2010/main" val="34863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6</a:t>
            </a:fld>
            <a:endParaRPr lang="en-US" dirty="0"/>
          </a:p>
        </p:txBody>
      </p:sp>
    </p:spTree>
    <p:extLst>
      <p:ext uri="{BB962C8B-B14F-4D97-AF65-F5344CB8AC3E}">
        <p14:creationId xmlns:p14="http://schemas.microsoft.com/office/powerpoint/2010/main" val="17568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7</a:t>
            </a:fld>
            <a:endParaRPr lang="en-US" dirty="0"/>
          </a:p>
        </p:txBody>
      </p:sp>
    </p:spTree>
    <p:extLst>
      <p:ext uri="{BB962C8B-B14F-4D97-AF65-F5344CB8AC3E}">
        <p14:creationId xmlns:p14="http://schemas.microsoft.com/office/powerpoint/2010/main" val="364058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8</a:t>
            </a:fld>
            <a:endParaRPr lang="en-US" dirty="0"/>
          </a:p>
        </p:txBody>
      </p:sp>
    </p:spTree>
    <p:extLst>
      <p:ext uri="{BB962C8B-B14F-4D97-AF65-F5344CB8AC3E}">
        <p14:creationId xmlns:p14="http://schemas.microsoft.com/office/powerpoint/2010/main" val="58160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r>
              <a:rPr lang="en-US" baseline="0" dirty="0"/>
              <a:t>- </a:t>
            </a:r>
            <a:r>
              <a:rPr lang="en-US" baseline="0" dirty="0" err="1"/>
              <a:t>Staats</a:t>
            </a:r>
            <a:r>
              <a:rPr lang="en-US" baseline="0" dirty="0"/>
              <a:t>, Cheryl.  </a:t>
            </a:r>
            <a:r>
              <a:rPr lang="en-US" dirty="0"/>
              <a:t>Understanding</a:t>
            </a:r>
            <a:r>
              <a:rPr lang="en-US" baseline="0" dirty="0"/>
              <a:t> </a:t>
            </a:r>
            <a:r>
              <a:rPr lang="en-US" dirty="0"/>
              <a:t>Implicit Bias:  What Educators Should Know.  American Educator: Winter 2015-16.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Operating outside of our conscious awareness, implicit biases are pervasive, and they can challenge even the most well-intentioned and egalitarian-minded individuals, resulting in actions and outcomes that do not necessarily align with explicit intentions.”</a:t>
            </a:r>
            <a:endParaRPr lang="en-US" dirty="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36987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60874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cue.usc.edu</a:t>
            </a:r>
            <a:r>
              <a:rPr lang="en-US" dirty="0"/>
              <a:t>/about/equity/equity-mindedness/  </a:t>
            </a:r>
          </a:p>
          <a:p>
            <a:r>
              <a:rPr lang="en-US" dirty="0"/>
              <a:t>“Equity-Mindedness” refers to the perspective or mode of thinking exhibited by practitioners who call attention to patterns of inequity in student outcomes. These practitioners are willing to take personal and institutional responsibility for the success of their students, and critically reassess their own practices. It also requires that practitioners are race-conscious and aware of the social and historical context of exclusionary practices in American Higher Education.”</a:t>
            </a:r>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111829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the audience:</a:t>
            </a:r>
          </a:p>
          <a:p>
            <a:r>
              <a:rPr lang="en-US" dirty="0"/>
              <a:t>Does</a:t>
            </a:r>
            <a:r>
              <a:rPr lang="en-US" baseline="0" dirty="0"/>
              <a:t> this resonate with you based on your experience with hiring committees.  Participants shared. </a:t>
            </a:r>
          </a:p>
          <a:p>
            <a:r>
              <a:rPr lang="en-US" baseline="0" dirty="0"/>
              <a:t>What did you do to address the bias in that moment?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19830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February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Tuesday, February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February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Tuesday, February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February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February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February 26,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Tuesday, February 26,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February 26,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February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February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February 26,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jpeg"/><Relationship Id="rId1" Type="http://schemas.openxmlformats.org/officeDocument/2006/relationships/video" Target="https://www.youtube.com/embed/MRASZPQDPv0"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ruzmayra@deanza.edu" TargetMode="External"/><Relationship Id="rId3" Type="http://schemas.openxmlformats.org/officeDocument/2006/relationships/hyperlink" Target="mailto:byron.breland@sjeccd.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ue.usc.edu/about/equity/equity-mindedness/" TargetMode="External"/><Relationship Id="rId4" Type="http://schemas.openxmlformats.org/officeDocument/2006/relationships/hyperlink" Target="http://kirwaninstitute.osu.edu/wp-content/uploads/2015/05/2015-kirwan-implicit-bias.pdf" TargetMode="External"/><Relationship Id="rId5" Type="http://schemas.openxmlformats.org/officeDocument/2006/relationships/hyperlink" Target="https://collegecampaign.org/portfolio/left-out-report/" TargetMode="External"/><Relationship Id="rId6" Type="http://schemas.openxmlformats.org/officeDocument/2006/relationships/hyperlink" Target="https://implicit.harvard.edu/implicit/" TargetMode="External"/><Relationship Id="rId7" Type="http://schemas.openxmlformats.org/officeDocument/2006/relationships/hyperlink" Target="https://www.youtube.com/watch?v=lWb4i-ZPE0Q"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video" Target="https://www.youtube.com/embed/yz0QT-ZZ0SI" TargetMode="External"/><Relationship Id="rId2" Type="http://schemas.openxmlformats.org/officeDocument/2006/relationships/slideLayout" Target="../slideLayouts/slideLayout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2507"/>
            <a:ext cx="7848600" cy="1927225"/>
          </a:xfrm>
        </p:spPr>
        <p:txBody>
          <a:bodyPr/>
          <a:lstStyle/>
          <a:p>
            <a:pPr algn="ctr"/>
            <a:r>
              <a:rPr lang="en-US" sz="4800" b="1" cap="none" dirty="0">
                <a:latin typeface="Times New Roman"/>
                <a:cs typeface="Times New Roman"/>
              </a:rPr>
              <a:t>Implicit </a:t>
            </a:r>
            <a:r>
              <a:rPr lang="en-US" sz="4800" b="1" cap="none" dirty="0" smtClean="0">
                <a:latin typeface="Times New Roman"/>
                <a:cs typeface="Times New Roman"/>
              </a:rPr>
              <a:t>Bias in Faculty Diversification</a:t>
            </a:r>
            <a:r>
              <a:rPr lang="en-US" sz="4000" b="1" cap="none" dirty="0">
                <a:latin typeface="Times New Roman"/>
                <a:cs typeface="Times New Roman"/>
              </a:rPr>
              <a:t/>
            </a:r>
            <a:br>
              <a:rPr lang="en-US" sz="4000" b="1" cap="none" dirty="0">
                <a:latin typeface="Times New Roman"/>
                <a:cs typeface="Times New Roman"/>
              </a:rPr>
            </a:br>
            <a:endParaRPr lang="en-US" sz="3600" b="1" cap="none" dirty="0">
              <a:latin typeface="Times New Roman"/>
              <a:cs typeface="Times New Roman"/>
            </a:endParaRPr>
          </a:p>
        </p:txBody>
      </p:sp>
      <p:sp>
        <p:nvSpPr>
          <p:cNvPr id="3" name="Subtitle 2"/>
          <p:cNvSpPr>
            <a:spLocks noGrp="1"/>
          </p:cNvSpPr>
          <p:nvPr>
            <p:ph type="subTitle" idx="1"/>
          </p:nvPr>
        </p:nvSpPr>
        <p:spPr>
          <a:xfrm>
            <a:off x="1409700" y="3505200"/>
            <a:ext cx="6400800" cy="1752600"/>
          </a:xfrm>
        </p:spPr>
        <p:txBody>
          <a:bodyPr>
            <a:normAutofit/>
          </a:bodyPr>
          <a:lstStyle/>
          <a:p>
            <a:pPr algn="ctr"/>
            <a:r>
              <a:rPr lang="en-US" dirty="0"/>
              <a:t>Mayra Cruz, Area B Representative ASCCC </a:t>
            </a:r>
          </a:p>
          <a:p>
            <a:pPr algn="ctr"/>
            <a:r>
              <a:rPr lang="en-US" dirty="0"/>
              <a:t>Dr. Byron Clift </a:t>
            </a:r>
            <a:r>
              <a:rPr lang="en-US" dirty="0" err="1"/>
              <a:t>Breland</a:t>
            </a:r>
            <a:r>
              <a:rPr lang="en-US" dirty="0"/>
              <a:t>, Chancellor San Jose- Evergreen Community College District</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596348" y="480823"/>
            <a:ext cx="3878026" cy="890777"/>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228" y="4859720"/>
            <a:ext cx="7932319" cy="1487310"/>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Explicit Bias Refers to:</a:t>
            </a:r>
          </a:p>
        </p:txBody>
      </p:sp>
      <p:sp>
        <p:nvSpPr>
          <p:cNvPr id="3" name="Content Placeholder 2"/>
          <p:cNvSpPr>
            <a:spLocks noGrp="1"/>
          </p:cNvSpPr>
          <p:nvPr>
            <p:ph idx="1"/>
          </p:nvPr>
        </p:nvSpPr>
        <p:spPr>
          <a:xfrm>
            <a:off x="1161393" y="1813034"/>
            <a:ext cx="8229600" cy="4876800"/>
          </a:xfrm>
        </p:spPr>
        <p:txBody>
          <a:bodyPr>
            <a:normAutofit/>
          </a:bodyPr>
          <a:lstStyle/>
          <a:p>
            <a:r>
              <a:rPr lang="en-US" sz="4000" dirty="0"/>
              <a:t>Attitudes and beliefs we have about a person or group on a conscious level. </a:t>
            </a:r>
          </a:p>
          <a:p>
            <a:r>
              <a:rPr lang="en-US" sz="4000" dirty="0"/>
              <a:t>Often, these </a:t>
            </a:r>
            <a:r>
              <a:rPr lang="en-US" sz="4000" b="1" dirty="0"/>
              <a:t>biases</a:t>
            </a:r>
            <a:r>
              <a:rPr lang="en-US" sz="4000" dirty="0"/>
              <a:t> and their expressions arise as the direct result of a perceived threat.</a:t>
            </a:r>
          </a:p>
        </p:txBody>
      </p:sp>
    </p:spTree>
    <p:extLst>
      <p:ext uri="{BB962C8B-B14F-4D97-AF65-F5344CB8AC3E}">
        <p14:creationId xmlns:p14="http://schemas.microsoft.com/office/powerpoint/2010/main" val="12273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mage result for Explicit Bia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5952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4703"/>
            <a:ext cx="9071848" cy="5102914"/>
          </a:xfrm>
          <a:prstGeom prst="rect">
            <a:avLst/>
          </a:prstGeom>
        </p:spPr>
      </p:pic>
    </p:spTree>
    <p:extLst>
      <p:ext uri="{BB962C8B-B14F-4D97-AF65-F5344CB8AC3E}">
        <p14:creationId xmlns:p14="http://schemas.microsoft.com/office/powerpoint/2010/main" val="67014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722585"/>
            <a:ext cx="8902261" cy="1190297"/>
          </a:xfrm>
        </p:spPr>
        <p:txBody>
          <a:bodyPr>
            <a:noAutofit/>
          </a:bodyPr>
          <a:lstStyle/>
          <a:p>
            <a:pPr algn="ctr"/>
            <a:r>
              <a:rPr lang="en-US" sz="3800" b="1" dirty="0"/>
              <a:t>Key Characteristics of Implicit Biases:</a:t>
            </a:r>
            <a:r>
              <a:rPr lang="en-US" sz="3800" dirty="0"/>
              <a:t/>
            </a:r>
            <a:br>
              <a:rPr lang="en-US" sz="3800" dirty="0"/>
            </a:br>
            <a:endParaRPr lang="en-US" sz="3800" dirty="0"/>
          </a:p>
        </p:txBody>
      </p:sp>
      <p:sp>
        <p:nvSpPr>
          <p:cNvPr id="3" name="Content Placeholder 2"/>
          <p:cNvSpPr>
            <a:spLocks noGrp="1"/>
          </p:cNvSpPr>
          <p:nvPr>
            <p:ph idx="1"/>
          </p:nvPr>
        </p:nvSpPr>
        <p:spPr>
          <a:xfrm>
            <a:off x="325820" y="1650125"/>
            <a:ext cx="8723586" cy="4561490"/>
          </a:xfrm>
        </p:spPr>
        <p:txBody>
          <a:bodyPr anchor="ctr">
            <a:normAutofit/>
          </a:bodyPr>
          <a:lstStyle/>
          <a:p>
            <a:pPr lvl="0"/>
            <a:r>
              <a:rPr lang="en-US" sz="3500" dirty="0"/>
              <a:t>Are pervasive</a:t>
            </a:r>
          </a:p>
          <a:p>
            <a:pPr lvl="0"/>
            <a:r>
              <a:rPr lang="en-US" sz="3500" dirty="0"/>
              <a:t>Do not align with our declared values</a:t>
            </a:r>
          </a:p>
          <a:p>
            <a:pPr lvl="0"/>
            <a:r>
              <a:rPr lang="en-US" sz="3500" dirty="0"/>
              <a:t>Hold biases that favor our own in-group</a:t>
            </a:r>
          </a:p>
          <a:p>
            <a:pPr lvl="0"/>
            <a:r>
              <a:rPr lang="en-US" sz="3500" dirty="0"/>
              <a:t>Includes implicit beliefs (stereotypes) and implicit attitudes (prejudice)</a:t>
            </a:r>
          </a:p>
          <a:p>
            <a:pPr lvl="0"/>
            <a:r>
              <a:rPr lang="en-US" sz="3500" dirty="0"/>
              <a:t>Are malleable and we can “de-bias”(our brain)!</a:t>
            </a:r>
          </a:p>
          <a:p>
            <a:endParaRPr lang="en-US" dirty="0"/>
          </a:p>
        </p:txBody>
      </p:sp>
    </p:spTree>
    <p:extLst>
      <p:ext uri="{BB962C8B-B14F-4D97-AF65-F5344CB8AC3E}">
        <p14:creationId xmlns:p14="http://schemas.microsoft.com/office/powerpoint/2010/main" val="21172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459828"/>
            <a:ext cx="8749862" cy="990600"/>
          </a:xfrm>
        </p:spPr>
        <p:txBody>
          <a:bodyPr>
            <a:noAutofit/>
          </a:bodyPr>
          <a:lstStyle/>
          <a:p>
            <a:pPr algn="ctr"/>
            <a:r>
              <a:rPr lang="en-US" b="1" dirty="0"/>
              <a:t>7 steps to identify and address implicit bias:</a:t>
            </a:r>
          </a:p>
        </p:txBody>
      </p:sp>
      <p:sp>
        <p:nvSpPr>
          <p:cNvPr id="3" name="Content Placeholder 2"/>
          <p:cNvSpPr>
            <a:spLocks noGrp="1"/>
          </p:cNvSpPr>
          <p:nvPr>
            <p:ph idx="1"/>
          </p:nvPr>
        </p:nvSpPr>
        <p:spPr>
          <a:xfrm>
            <a:off x="310056" y="1618593"/>
            <a:ext cx="8229600" cy="4876800"/>
          </a:xfrm>
        </p:spPr>
        <p:txBody>
          <a:bodyPr/>
          <a:lstStyle/>
          <a:p>
            <a:pPr lvl="0"/>
            <a:r>
              <a:rPr lang="en-US" sz="3600" dirty="0"/>
              <a:t>Recognize the bias</a:t>
            </a:r>
          </a:p>
          <a:p>
            <a:pPr lvl="0"/>
            <a:r>
              <a:rPr lang="en-US" sz="3600" dirty="0"/>
              <a:t>Identify the bias</a:t>
            </a:r>
          </a:p>
          <a:p>
            <a:pPr lvl="0"/>
            <a:r>
              <a:rPr lang="en-US" sz="3600" dirty="0"/>
              <a:t>Dissect your bias</a:t>
            </a:r>
          </a:p>
          <a:p>
            <a:pPr lvl="0"/>
            <a:r>
              <a:rPr lang="en-US" sz="3600" dirty="0"/>
              <a:t>Decide which bias to address first</a:t>
            </a:r>
          </a:p>
          <a:p>
            <a:pPr lvl="0"/>
            <a:r>
              <a:rPr lang="en-US" sz="3600" dirty="0"/>
              <a:t>Look for common interest groups</a:t>
            </a:r>
          </a:p>
          <a:p>
            <a:pPr lvl="0"/>
            <a:r>
              <a:rPr lang="en-US" sz="3600" dirty="0"/>
              <a:t>“Erase” your bias</a:t>
            </a:r>
          </a:p>
          <a:p>
            <a:pPr lvl="0"/>
            <a:r>
              <a:rPr lang="en-US" sz="3600" dirty="0"/>
              <a:t>Be mindful of bias “kick back”</a:t>
            </a:r>
          </a:p>
          <a:p>
            <a:endParaRPr lang="en-US" dirty="0"/>
          </a:p>
        </p:txBody>
      </p:sp>
    </p:spTree>
    <p:extLst>
      <p:ext uri="{BB962C8B-B14F-4D97-AF65-F5344CB8AC3E}">
        <p14:creationId xmlns:p14="http://schemas.microsoft.com/office/powerpoint/2010/main" val="2064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2" y="2518475"/>
            <a:ext cx="8229600" cy="4339525"/>
          </a:xfrm>
        </p:spPr>
        <p:txBody>
          <a:bodyPr>
            <a:noAutofit/>
          </a:bodyPr>
          <a:lstStyle/>
          <a:p>
            <a:pPr marL="457200" indent="-457200">
              <a:buAutoNum type="arabicParenR"/>
            </a:pPr>
            <a:r>
              <a:rPr lang="en-US" dirty="0"/>
              <a:t>Understands the accountability and critical dimensions of equity.</a:t>
            </a:r>
          </a:p>
          <a:p>
            <a:pPr marL="457200" indent="-457200">
              <a:buAutoNum type="arabicParenR"/>
            </a:pPr>
            <a:r>
              <a:rPr lang="en-US" dirty="0"/>
              <a:t>Reframes race-based inequities as a problem of practice and views their elimination as an individual and collective responsibility. </a:t>
            </a:r>
          </a:p>
          <a:p>
            <a:pPr marL="457200" indent="-457200">
              <a:buAutoNum type="arabicParenR"/>
            </a:pPr>
            <a:r>
              <a:rPr lang="en-US" dirty="0"/>
              <a:t>Encourages positive race-consciousness.</a:t>
            </a:r>
          </a:p>
          <a:p>
            <a:pPr marL="457200" indent="-457200">
              <a:buAutoNum type="arabicParenR"/>
            </a:pPr>
            <a:r>
              <a:rPr lang="en-US" dirty="0"/>
              <a:t>Reflects on institutional and teaching practices and aims to make them more culturally responsive. </a:t>
            </a:r>
          </a:p>
          <a:p>
            <a:pPr marL="457200" indent="-457200">
              <a:buAutoNum type="arabicParenR"/>
            </a:pPr>
            <a:r>
              <a:rPr lang="en-US" dirty="0"/>
              <a:t>Strategically navigates resistance to equity efforts and aims to build buy-in among colleagues.  </a:t>
            </a:r>
          </a:p>
        </p:txBody>
      </p:sp>
      <p:sp>
        <p:nvSpPr>
          <p:cNvPr id="4" name="Title 3"/>
          <p:cNvSpPr>
            <a:spLocks noGrp="1"/>
          </p:cNvSpPr>
          <p:nvPr>
            <p:ph type="title"/>
          </p:nvPr>
        </p:nvSpPr>
        <p:spPr>
          <a:xfrm>
            <a:off x="3172033" y="743848"/>
            <a:ext cx="5768789" cy="1254898"/>
          </a:xfrm>
        </p:spPr>
        <p:txBody>
          <a:bodyPr>
            <a:normAutofit fontScale="90000"/>
          </a:bodyPr>
          <a:lstStyle/>
          <a:p>
            <a:r>
              <a:rPr lang="en-US" b="1" dirty="0"/>
              <a:t>Equity Mindedness Competencies </a:t>
            </a:r>
            <a:r>
              <a:rPr lang="en-US" sz="1600" b="1" dirty="0"/>
              <a:t>(Center for Urban Education)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51" y="-517266"/>
            <a:ext cx="3916084" cy="3777126"/>
          </a:xfrm>
          <a:prstGeom prst="rect">
            <a:avLst/>
          </a:prstGeom>
        </p:spPr>
      </p:pic>
    </p:spTree>
    <p:extLst>
      <p:ext uri="{BB962C8B-B14F-4D97-AF65-F5344CB8AC3E}">
        <p14:creationId xmlns:p14="http://schemas.microsoft.com/office/powerpoint/2010/main" val="16758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941"/>
            <a:ext cx="8229600" cy="990600"/>
          </a:xfrm>
        </p:spPr>
        <p:txBody>
          <a:bodyPr>
            <a:normAutofit fontScale="90000"/>
          </a:bodyPr>
          <a:lstStyle/>
          <a:p>
            <a:r>
              <a:rPr lang="en-US" sz="3600" b="1" dirty="0"/>
              <a:t>Hiring Bias - Diversity &amp; Inclusion Dramas</a:t>
            </a:r>
            <a:r>
              <a:rPr lang="en-US" dirty="0"/>
              <a:t/>
            </a:r>
            <a:br>
              <a:rPr lang="en-US" dirty="0"/>
            </a:br>
            <a:endParaRPr lang="en-US" b="1" dirty="0"/>
          </a:p>
        </p:txBody>
      </p:sp>
      <p:pic>
        <p:nvPicPr>
          <p:cNvPr id="4" name="MRASZPQDPv0"/>
          <p:cNvPicPr>
            <a:picLocks noGrp="1" noRot="1" noChangeAspect="1"/>
          </p:cNvPicPr>
          <p:nvPr>
            <p:ph idx="1"/>
            <a:videoFile r:link="rId1"/>
          </p:nvPr>
        </p:nvPicPr>
        <p:blipFill>
          <a:blip r:embed="rId4"/>
          <a:stretch>
            <a:fillRect/>
          </a:stretch>
        </p:blipFill>
        <p:spPr>
          <a:xfrm>
            <a:off x="-364115" y="1304871"/>
            <a:ext cx="9872229" cy="5553129"/>
          </a:xfrm>
          <a:prstGeom prst="rect">
            <a:avLst/>
          </a:prstGeom>
        </p:spPr>
      </p:pic>
    </p:spTree>
    <p:extLst>
      <p:ext uri="{BB962C8B-B14F-4D97-AF65-F5344CB8AC3E}">
        <p14:creationId xmlns:p14="http://schemas.microsoft.com/office/powerpoint/2010/main" val="9080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p:cTn id="14" fill="hold" display="0">
                  <p:stCondLst>
                    <p:cond delay="indefinite"/>
                  </p:stCondLst>
                </p:cTn>
                <p:tgtEl>
                  <p:spTgt spid="4"/>
                </p:tgtEl>
              </p:cMediaNode>
            </p:vide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545"/>
            <a:ext cx="8229600" cy="990600"/>
          </a:xfrm>
        </p:spPr>
        <p:txBody>
          <a:bodyPr>
            <a:normAutofit fontScale="90000"/>
          </a:bodyPr>
          <a:lstStyle/>
          <a:p>
            <a:pPr algn="ctr"/>
            <a:r>
              <a:rPr lang="en-US" b="1" dirty="0"/>
              <a:t/>
            </a:r>
            <a:br>
              <a:rPr lang="en-US" b="1" dirty="0"/>
            </a:br>
            <a:r>
              <a:rPr lang="en-US" b="1" dirty="0"/>
              <a:t>Identifying and Mitigating Bias:</a:t>
            </a:r>
            <a:r>
              <a:rPr lang="en-US" dirty="0"/>
              <a:t/>
            </a:r>
            <a:br>
              <a:rPr lang="en-US" dirty="0"/>
            </a:br>
            <a:endParaRPr lang="en-US" dirty="0"/>
          </a:p>
        </p:txBody>
      </p:sp>
      <p:sp>
        <p:nvSpPr>
          <p:cNvPr id="3" name="Content Placeholder 2"/>
          <p:cNvSpPr>
            <a:spLocks noGrp="1"/>
          </p:cNvSpPr>
          <p:nvPr>
            <p:ph idx="1"/>
          </p:nvPr>
        </p:nvSpPr>
        <p:spPr>
          <a:xfrm>
            <a:off x="457200" y="1064172"/>
            <a:ext cx="8369300" cy="5257800"/>
          </a:xfrm>
        </p:spPr>
        <p:txBody>
          <a:bodyPr/>
          <a:lstStyle/>
          <a:p>
            <a:pPr marL="0" indent="0" algn="ctr">
              <a:buNone/>
            </a:pPr>
            <a:r>
              <a:rPr lang="en-US" dirty="0"/>
              <a:t>Equity minded conceptions of Merit &amp; Fit</a:t>
            </a:r>
          </a:p>
          <a:p>
            <a:pPr marL="0" indent="0" algn="ctr">
              <a:buNone/>
            </a:pPr>
            <a:r>
              <a:rPr lang="is-IS" b="1" dirty="0"/>
              <a:t>Can you think of examples found in the hiring process?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734669939"/>
              </p:ext>
            </p:extLst>
          </p:nvPr>
        </p:nvGraphicFramePr>
        <p:xfrm>
          <a:off x="1173218" y="2054772"/>
          <a:ext cx="6804134" cy="4729386"/>
        </p:xfrm>
        <a:graphic>
          <a:graphicData uri="http://schemas.openxmlformats.org/drawingml/2006/table">
            <a:tbl>
              <a:tblPr firstRow="1" bandRow="1">
                <a:tableStyleId>{EB344D84-9AFB-497E-A393-DC336BA19D2E}</a:tableStyleId>
              </a:tblPr>
              <a:tblGrid>
                <a:gridCol w="3402067">
                  <a:extLst>
                    <a:ext uri="{9D8B030D-6E8A-4147-A177-3AD203B41FA5}">
                      <a16:colId xmlns:a16="http://schemas.microsoft.com/office/drawing/2014/main" xmlns="" val="20000"/>
                    </a:ext>
                  </a:extLst>
                </a:gridCol>
                <a:gridCol w="3402067">
                  <a:extLst>
                    <a:ext uri="{9D8B030D-6E8A-4147-A177-3AD203B41FA5}">
                      <a16:colId xmlns:a16="http://schemas.microsoft.com/office/drawing/2014/main" xmlns="" val="20001"/>
                    </a:ext>
                  </a:extLst>
                </a:gridCol>
              </a:tblGrid>
              <a:tr h="573926">
                <a:tc>
                  <a:txBody>
                    <a:bodyPr/>
                    <a:lstStyle/>
                    <a:p>
                      <a:pPr algn="ctr"/>
                      <a:r>
                        <a:rPr lang="en-US" sz="2000" b="1" dirty="0">
                          <a:solidFill>
                            <a:schemeClr val="accent1">
                              <a:lumMod val="50000"/>
                            </a:schemeClr>
                          </a:solidFill>
                        </a:rPr>
                        <a:t>MERIT</a:t>
                      </a:r>
                    </a:p>
                  </a:txBody>
                  <a:tcPr marL="99573" marR="99573" marT="49786" marB="49786"/>
                </a:tc>
                <a:tc>
                  <a:txBody>
                    <a:bodyPr/>
                    <a:lstStyle/>
                    <a:p>
                      <a:pPr algn="ctr"/>
                      <a:r>
                        <a:rPr lang="en-US" sz="2000" b="1" dirty="0">
                          <a:solidFill>
                            <a:schemeClr val="accent1">
                              <a:lumMod val="50000"/>
                            </a:schemeClr>
                          </a:solidFill>
                        </a:rPr>
                        <a:t>FIT</a:t>
                      </a:r>
                    </a:p>
                  </a:txBody>
                  <a:tcPr marL="99573" marR="99573" marT="49786" marB="49786"/>
                </a:tc>
                <a:extLst>
                  <a:ext uri="{0D108BD9-81ED-4DB2-BD59-A6C34878D82A}">
                    <a16:rowId xmlns:a16="http://schemas.microsoft.com/office/drawing/2014/main" xmlns="" val="10000"/>
                  </a:ext>
                </a:extLst>
              </a:tr>
              <a:tr h="697009">
                <a:tc>
                  <a:txBody>
                    <a:bodyPr/>
                    <a:lstStyle/>
                    <a:p>
                      <a:r>
                        <a:rPr lang="en-US" sz="2000" dirty="0"/>
                        <a:t>Experience teaching racial</a:t>
                      </a:r>
                      <a:r>
                        <a:rPr lang="en-US" sz="2000" baseline="0" dirty="0"/>
                        <a:t> &amp; ethnic students</a:t>
                      </a:r>
                      <a:endParaRPr lang="en-US" sz="2000" dirty="0"/>
                    </a:p>
                  </a:txBody>
                  <a:tcPr marL="99573" marR="99573" marT="49786" marB="49786"/>
                </a:tc>
                <a:tc>
                  <a:txBody>
                    <a:bodyPr/>
                    <a:lstStyle/>
                    <a:p>
                      <a:r>
                        <a:rPr lang="en-US" sz="2000" dirty="0"/>
                        <a:t>Reflects students’ racial and ethnic identities</a:t>
                      </a:r>
                    </a:p>
                  </a:txBody>
                  <a:tcPr marL="99573" marR="99573" marT="49786" marB="49786"/>
                </a:tc>
                <a:extLst>
                  <a:ext uri="{0D108BD9-81ED-4DB2-BD59-A6C34878D82A}">
                    <a16:rowId xmlns:a16="http://schemas.microsoft.com/office/drawing/2014/main" xmlns="" val="10001"/>
                  </a:ext>
                </a:extLst>
              </a:tr>
              <a:tr h="697009">
                <a:tc>
                  <a:txBody>
                    <a:bodyPr/>
                    <a:lstStyle/>
                    <a:p>
                      <a:r>
                        <a:rPr lang="en-US" sz="2000" dirty="0"/>
                        <a:t>Expertise with culturally relevant pedagogy</a:t>
                      </a:r>
                    </a:p>
                  </a:txBody>
                  <a:tcPr marL="99573" marR="99573" marT="49786" marB="49786"/>
                </a:tc>
                <a:tc>
                  <a:txBody>
                    <a:bodyPr/>
                    <a:lstStyle/>
                    <a:p>
                      <a:r>
                        <a:rPr lang="en-US" sz="2000" dirty="0"/>
                        <a:t>Holds high expectations for ethnic/racial students</a:t>
                      </a:r>
                    </a:p>
                  </a:txBody>
                  <a:tcPr marL="99573" marR="99573" marT="49786" marB="49786"/>
                </a:tc>
                <a:extLst>
                  <a:ext uri="{0D108BD9-81ED-4DB2-BD59-A6C34878D82A}">
                    <a16:rowId xmlns:a16="http://schemas.microsoft.com/office/drawing/2014/main" xmlns="" val="10002"/>
                  </a:ext>
                </a:extLst>
              </a:tr>
              <a:tr h="697009">
                <a:tc>
                  <a:txBody>
                    <a:bodyPr/>
                    <a:lstStyle/>
                    <a:p>
                      <a:r>
                        <a:rPr lang="en-US" sz="2000" dirty="0"/>
                        <a:t>Educated in social justice</a:t>
                      </a:r>
                      <a:r>
                        <a:rPr lang="en-US" sz="2000" baseline="0" dirty="0"/>
                        <a:t> and equity</a:t>
                      </a:r>
                      <a:endParaRPr lang="en-US" sz="2000" dirty="0"/>
                    </a:p>
                  </a:txBody>
                  <a:tcPr marL="99573" marR="99573" marT="49786" marB="49786"/>
                </a:tc>
                <a:tc>
                  <a:txBody>
                    <a:bodyPr/>
                    <a:lstStyle/>
                    <a:p>
                      <a:r>
                        <a:rPr lang="en-US" sz="2000" dirty="0"/>
                        <a:t>Connects with</a:t>
                      </a:r>
                      <a:r>
                        <a:rPr lang="en-US" sz="2000" baseline="0" dirty="0"/>
                        <a:t> students through multiple identities</a:t>
                      </a:r>
                      <a:endParaRPr lang="en-US" sz="2000" dirty="0"/>
                    </a:p>
                  </a:txBody>
                  <a:tcPr marL="99573" marR="99573" marT="49786" marB="49786"/>
                </a:tc>
                <a:extLst>
                  <a:ext uri="{0D108BD9-81ED-4DB2-BD59-A6C34878D82A}">
                    <a16:rowId xmlns:a16="http://schemas.microsoft.com/office/drawing/2014/main" xmlns="" val="10003"/>
                  </a:ext>
                </a:extLst>
              </a:tr>
              <a:tr h="697009">
                <a:tc>
                  <a:txBody>
                    <a:bodyPr/>
                    <a:lstStyle/>
                    <a:p>
                      <a:r>
                        <a:rPr lang="en-US" sz="2000" dirty="0"/>
                        <a:t>Experience acting as an equity advocate </a:t>
                      </a:r>
                    </a:p>
                  </a:txBody>
                  <a:tcPr marL="99573" marR="99573" marT="49786" marB="49786"/>
                </a:tc>
                <a:tc>
                  <a:txBody>
                    <a:bodyPr/>
                    <a:lstStyle/>
                    <a:p>
                      <a:r>
                        <a:rPr lang="en-US" sz="2000" dirty="0"/>
                        <a:t>Supports and furthers campus equity efforts</a:t>
                      </a:r>
                    </a:p>
                  </a:txBody>
                  <a:tcPr marL="99573" marR="99573" marT="49786" marB="49786"/>
                </a:tc>
                <a:extLst>
                  <a:ext uri="{0D108BD9-81ED-4DB2-BD59-A6C34878D82A}">
                    <a16:rowId xmlns:a16="http://schemas.microsoft.com/office/drawing/2014/main" xmlns="" val="10004"/>
                  </a:ext>
                </a:extLst>
              </a:tr>
              <a:tr h="1294445">
                <a:tc>
                  <a:txBody>
                    <a:bodyPr/>
                    <a:lstStyle/>
                    <a:p>
                      <a:r>
                        <a:rPr lang="en-US" sz="2000" dirty="0"/>
                        <a:t>Experience with self-reflection and willingness</a:t>
                      </a:r>
                      <a:r>
                        <a:rPr lang="en-US" sz="2000" baseline="0" dirty="0"/>
                        <a:t> to reflect on racialized outcomes of practice</a:t>
                      </a:r>
                      <a:endParaRPr lang="en-US" sz="2000" dirty="0"/>
                    </a:p>
                  </a:txBody>
                  <a:tcPr marL="99573" marR="99573" marT="49786" marB="49786"/>
                </a:tc>
                <a:tc>
                  <a:txBody>
                    <a:bodyPr/>
                    <a:lstStyle/>
                    <a:p>
                      <a:endParaRPr lang="en-US" sz="2000" dirty="0"/>
                    </a:p>
                  </a:txBody>
                  <a:tcPr marL="99573" marR="99573" marT="49786" marB="49786"/>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30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6400800"/>
          </a:xfrm>
          <a:prstGeom prst="rect">
            <a:avLst/>
          </a:prstGeom>
        </p:spPr>
      </p:pic>
      <p:sp>
        <p:nvSpPr>
          <p:cNvPr id="2" name="Title 1"/>
          <p:cNvSpPr>
            <a:spLocks noGrp="1"/>
          </p:cNvSpPr>
          <p:nvPr>
            <p:ph type="title"/>
          </p:nvPr>
        </p:nvSpPr>
        <p:spPr/>
        <p:txBody>
          <a:bodyPr>
            <a:normAutofit fontScale="90000"/>
          </a:bodyPr>
          <a:lstStyle/>
          <a:p>
            <a:r>
              <a:rPr lang="en-US" sz="2700" b="1" dirty="0"/>
              <a:t/>
            </a:r>
            <a:br>
              <a:rPr lang="en-US" sz="2700" b="1" dirty="0"/>
            </a:br>
            <a:r>
              <a:rPr lang="en-US" sz="5300" b="1" dirty="0"/>
              <a:t>Activity: </a:t>
            </a:r>
            <a:r>
              <a:rPr lang="en-US" dirty="0"/>
              <a:t/>
            </a:r>
            <a:br>
              <a:rPr lang="en-US" dirty="0"/>
            </a:br>
            <a:endParaRPr lang="en-US" b="1" dirty="0"/>
          </a:p>
        </p:txBody>
      </p:sp>
      <p:sp>
        <p:nvSpPr>
          <p:cNvPr id="3" name="Content Placeholder 2"/>
          <p:cNvSpPr>
            <a:spLocks noGrp="1"/>
          </p:cNvSpPr>
          <p:nvPr>
            <p:ph idx="1"/>
          </p:nvPr>
        </p:nvSpPr>
        <p:spPr>
          <a:xfrm>
            <a:off x="457200" y="1537138"/>
            <a:ext cx="8229600" cy="3192517"/>
          </a:xfrm>
        </p:spPr>
        <p:txBody>
          <a:bodyPr>
            <a:normAutofit/>
          </a:bodyPr>
          <a:lstStyle/>
          <a:p>
            <a:pPr marL="0" indent="0" algn="ctr">
              <a:buNone/>
            </a:pPr>
            <a:r>
              <a:rPr lang="en-US" sz="4800" dirty="0"/>
              <a:t>Examining implicit bias in </a:t>
            </a:r>
            <a:r>
              <a:rPr lang="en-US" sz="4800" i="1" u="sng" dirty="0"/>
              <a:t>screening criteria </a:t>
            </a:r>
            <a:r>
              <a:rPr lang="en-US" sz="4800" dirty="0"/>
              <a:t>and in </a:t>
            </a:r>
            <a:r>
              <a:rPr lang="en-US" sz="4800" i="1" u="sng" dirty="0"/>
              <a:t>interview questions</a:t>
            </a:r>
            <a:endParaRPr lang="en-US" sz="4800" i="1" dirty="0"/>
          </a:p>
        </p:txBody>
      </p:sp>
    </p:spTree>
    <p:extLst>
      <p:ext uri="{BB962C8B-B14F-4D97-AF65-F5344CB8AC3E}">
        <p14:creationId xmlns:p14="http://schemas.microsoft.com/office/powerpoint/2010/main" val="17320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9;p32" descr="ttps://i.kinja-img.com/gawker-media/image/upload/t_original/ihsllhptnnm4vb7wuvgq.jpg"/>
          <p:cNvPicPr preferRelativeResize="0">
            <a:picLocks/>
          </p:cNvPicPr>
          <p:nvPr/>
        </p:nvPicPr>
        <p:blipFill rotWithShape="1">
          <a:blip r:embed="rId2">
            <a:alphaModFix/>
          </a:blip>
          <a:srcRect/>
          <a:stretch/>
        </p:blipFill>
        <p:spPr>
          <a:xfrm>
            <a:off x="457200" y="1849438"/>
            <a:ext cx="8229600" cy="4629150"/>
          </a:xfrm>
          <a:prstGeom prst="rect">
            <a:avLst/>
          </a:prstGeom>
          <a:noFill/>
          <a:ln>
            <a:noFill/>
          </a:ln>
        </p:spPr>
      </p:pic>
      <p:sp>
        <p:nvSpPr>
          <p:cNvPr id="2" name="Title 1"/>
          <p:cNvSpPr>
            <a:spLocks noGrp="1"/>
          </p:cNvSpPr>
          <p:nvPr>
            <p:ph type="title"/>
          </p:nvPr>
        </p:nvSpPr>
        <p:spPr>
          <a:xfrm>
            <a:off x="457200" y="533400"/>
            <a:ext cx="3421117" cy="990600"/>
          </a:xfrm>
        </p:spPr>
        <p:txBody>
          <a:bodyPr>
            <a:normAutofit fontScale="90000"/>
          </a:bodyPr>
          <a:lstStyle/>
          <a:p>
            <a:pPr algn="ctr"/>
            <a:r>
              <a:rPr lang="en-US" b="1" dirty="0"/>
              <a:t>Takeaways				</a:t>
            </a:r>
          </a:p>
        </p:txBody>
      </p:sp>
      <p:sp>
        <p:nvSpPr>
          <p:cNvPr id="5" name="Title 1"/>
          <p:cNvSpPr txBox="1">
            <a:spLocks/>
          </p:cNvSpPr>
          <p:nvPr/>
        </p:nvSpPr>
        <p:spPr>
          <a:xfrm>
            <a:off x="5265683" y="536028"/>
            <a:ext cx="3421117"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a:t>Questions				</a:t>
            </a:r>
          </a:p>
        </p:txBody>
      </p:sp>
    </p:spTree>
    <p:extLst>
      <p:ext uri="{BB962C8B-B14F-4D97-AF65-F5344CB8AC3E}">
        <p14:creationId xmlns:p14="http://schemas.microsoft.com/office/powerpoint/2010/main" val="21227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Times New Roman"/>
                <a:cs typeface="Times New Roman"/>
              </a:rPr>
              <a:t>Session Outcomes:</a:t>
            </a:r>
          </a:p>
        </p:txBody>
      </p:sp>
      <p:sp>
        <p:nvSpPr>
          <p:cNvPr id="3" name="Content Placeholder 2"/>
          <p:cNvSpPr>
            <a:spLocks noGrp="1"/>
          </p:cNvSpPr>
          <p:nvPr>
            <p:ph idx="1"/>
          </p:nvPr>
        </p:nvSpPr>
        <p:spPr/>
        <p:txBody>
          <a:bodyPr/>
          <a:lstStyle/>
          <a:p>
            <a:pPr marL="0" indent="0">
              <a:buNone/>
            </a:pPr>
            <a:r>
              <a:rPr lang="en-US" sz="3200" dirty="0"/>
              <a:t>Participants will…</a:t>
            </a:r>
          </a:p>
          <a:p>
            <a:pPr lvl="0"/>
            <a:r>
              <a:rPr lang="en-US" sz="3200" dirty="0"/>
              <a:t>Discuss the definition, terms and concepts of implicit bias</a:t>
            </a:r>
          </a:p>
          <a:p>
            <a:pPr lvl="0"/>
            <a:r>
              <a:rPr lang="en-US" sz="3200" dirty="0"/>
              <a:t>Review conditions that impact decision making, particularly while </a:t>
            </a:r>
            <a:r>
              <a:rPr lang="en-US" sz="3200"/>
              <a:t>serving on </a:t>
            </a:r>
            <a:r>
              <a:rPr lang="en-US" sz="3200" dirty="0"/>
              <a:t>hiring committees</a:t>
            </a:r>
          </a:p>
          <a:p>
            <a:pPr lvl="0"/>
            <a:r>
              <a:rPr lang="en-US" sz="3200" dirty="0"/>
              <a:t>Techniques for mitigating implicit bias in hiring</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 more information contact:</a:t>
            </a:r>
          </a:p>
        </p:txBody>
      </p:sp>
      <p:sp>
        <p:nvSpPr>
          <p:cNvPr id="3" name="Content Placeholder 2"/>
          <p:cNvSpPr>
            <a:spLocks noGrp="1"/>
          </p:cNvSpPr>
          <p:nvPr>
            <p:ph idx="1"/>
          </p:nvPr>
        </p:nvSpPr>
        <p:spPr/>
        <p:txBody>
          <a:bodyPr>
            <a:normAutofit/>
          </a:bodyPr>
          <a:lstStyle/>
          <a:p>
            <a:pPr marL="0" indent="0">
              <a:buNone/>
            </a:pPr>
            <a:r>
              <a:rPr lang="en-US" sz="2000" i="1" dirty="0"/>
              <a:t>Mayra Cruz</a:t>
            </a:r>
            <a:r>
              <a:rPr lang="en-US" sz="2000" dirty="0"/>
              <a:t>, Area B Representative ASCCC </a:t>
            </a:r>
          </a:p>
          <a:p>
            <a:pPr marL="0" indent="0">
              <a:buNone/>
            </a:pPr>
            <a:r>
              <a:rPr lang="en-US" sz="2000" dirty="0">
                <a:hlinkClick r:id="rId2"/>
              </a:rPr>
              <a:t>cruzmayra@deanza.edu</a:t>
            </a:r>
            <a:endParaRPr lang="en-US" sz="2000" dirty="0"/>
          </a:p>
          <a:p>
            <a:pPr marL="0" indent="0">
              <a:buNone/>
            </a:pPr>
            <a:endParaRPr lang="en-US" sz="2000" dirty="0"/>
          </a:p>
          <a:p>
            <a:pPr marL="0" indent="0">
              <a:buNone/>
            </a:pPr>
            <a:r>
              <a:rPr lang="en-US" sz="2000" i="1" dirty="0"/>
              <a:t>Byron D. Clift </a:t>
            </a:r>
            <a:r>
              <a:rPr lang="en-US" sz="2000" i="1" dirty="0" err="1"/>
              <a:t>Breland</a:t>
            </a:r>
            <a:r>
              <a:rPr lang="en-US" sz="2000" dirty="0"/>
              <a:t>, Ph.D.,</a:t>
            </a:r>
          </a:p>
          <a:p>
            <a:pPr marL="0" indent="0">
              <a:buNone/>
            </a:pPr>
            <a:r>
              <a:rPr lang="en-US" sz="2000" dirty="0"/>
              <a:t>Chancellor San Jose Evergreen Community College District</a:t>
            </a:r>
          </a:p>
          <a:p>
            <a:pPr marL="0" indent="0">
              <a:buNone/>
            </a:pPr>
            <a:r>
              <a:rPr lang="en-US" sz="2000" dirty="0">
                <a:hlinkClick r:id="rId3"/>
              </a:rPr>
              <a:t>byron.breland@sjeccd.edu</a:t>
            </a:r>
            <a:r>
              <a:rPr lang="en-US" sz="2000" dirty="0"/>
              <a:t> </a:t>
            </a:r>
          </a:p>
          <a:p>
            <a:endParaRPr lang="en-US" sz="2000" dirty="0"/>
          </a:p>
        </p:txBody>
      </p:sp>
    </p:spTree>
    <p:extLst>
      <p:ext uri="{BB962C8B-B14F-4D97-AF65-F5344CB8AC3E}">
        <p14:creationId xmlns:p14="http://schemas.microsoft.com/office/powerpoint/2010/main" val="1668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178904" y="1331843"/>
            <a:ext cx="8647044" cy="5387009"/>
          </a:xfrm>
        </p:spPr>
        <p:txBody>
          <a:bodyPr>
            <a:normAutofit fontScale="70000" lnSpcReduction="20000"/>
          </a:bodyPr>
          <a:lstStyle/>
          <a:p>
            <a:r>
              <a:rPr lang="en-US" dirty="0"/>
              <a:t>Center for Urban Education.  Equity Mindedness.  Retrieved on 2/15/19 from </a:t>
            </a:r>
            <a:r>
              <a:rPr lang="en-US" dirty="0">
                <a:hlinkClick r:id="rId3"/>
              </a:rPr>
              <a:t>https://cue.usc.edu/about/equity/equity-mindedness/</a:t>
            </a:r>
            <a:r>
              <a:rPr lang="en-US" dirty="0"/>
              <a:t> </a:t>
            </a:r>
          </a:p>
          <a:p>
            <a:pPr marL="0" indent="0">
              <a:buNone/>
            </a:pPr>
            <a:endParaRPr lang="en-US" dirty="0"/>
          </a:p>
          <a:p>
            <a:r>
              <a:rPr lang="en-US" dirty="0"/>
              <a:t>Cheryl </a:t>
            </a:r>
            <a:r>
              <a:rPr lang="en-US" dirty="0" err="1"/>
              <a:t>Staats</a:t>
            </a:r>
            <a:r>
              <a:rPr lang="en-US" dirty="0"/>
              <a:t>, Kelly </a:t>
            </a:r>
            <a:r>
              <a:rPr lang="en-US" dirty="0" err="1"/>
              <a:t>Capatosto</a:t>
            </a:r>
            <a:r>
              <a:rPr lang="en-US" dirty="0"/>
              <a:t>, Robin A. Wright, and </a:t>
            </a:r>
            <a:r>
              <a:rPr lang="en-US" dirty="0" err="1"/>
              <a:t>Danya</a:t>
            </a:r>
            <a:r>
              <a:rPr lang="en-US" dirty="0"/>
              <a:t> Contractor.  </a:t>
            </a:r>
            <a:r>
              <a:rPr lang="en-US" i="1" dirty="0"/>
              <a:t>State of the Science:  Implicit Bias</a:t>
            </a:r>
            <a:r>
              <a:rPr lang="en-US" dirty="0"/>
              <a:t>. Review 2015.  Kirwan Institute for the Study of Race and Ethnicity.</a:t>
            </a:r>
          </a:p>
          <a:p>
            <a:pPr marL="0" indent="0">
              <a:buNone/>
            </a:pPr>
            <a:r>
              <a:rPr lang="en-US" dirty="0">
                <a:hlinkClick r:id="rId4"/>
              </a:rPr>
              <a:t>http://kirwaninstitute.osu.edu/wp-content/uploads/2015/05/2015-kirwan-implicit-bias.pdf</a:t>
            </a:r>
            <a:endParaRPr lang="en-US" dirty="0"/>
          </a:p>
          <a:p>
            <a:endParaRPr lang="en-US" dirty="0"/>
          </a:p>
          <a:p>
            <a:r>
              <a:rPr lang="en-US" dirty="0"/>
              <a:t>The Campaign for College Opportunity.  (2017) Left Out: How Exclusion in California’s Colleges and Universities Hurts Our Values, Our Students, and Our Economy retrieved  on February 15, 2019 from  </a:t>
            </a:r>
            <a:r>
              <a:rPr lang="en-US" dirty="0">
                <a:hlinkClick r:id="rId5"/>
              </a:rPr>
              <a:t>https://collegecampaign.org/portfolio/left-out-report/</a:t>
            </a:r>
            <a:r>
              <a:rPr lang="en-US" dirty="0"/>
              <a:t>  </a:t>
            </a:r>
          </a:p>
          <a:p>
            <a:endParaRPr lang="en-US" dirty="0"/>
          </a:p>
          <a:p>
            <a:r>
              <a:rPr lang="en-US" dirty="0"/>
              <a:t>Project Implicit.  Retrieved on 2/15/19 from </a:t>
            </a:r>
            <a:r>
              <a:rPr lang="en-US" dirty="0">
                <a:hlinkClick r:id="rId6"/>
              </a:rPr>
              <a:t>https://implicit.harvard.edu/implicit/</a:t>
            </a:r>
            <a:r>
              <a:rPr lang="en-US" dirty="0"/>
              <a:t> </a:t>
            </a:r>
          </a:p>
          <a:p>
            <a:pPr marL="0" indent="0">
              <a:buNone/>
            </a:pPr>
            <a:endParaRPr lang="en-US" dirty="0"/>
          </a:p>
          <a:p>
            <a:r>
              <a:rPr lang="en-US" dirty="0" err="1"/>
              <a:t>Staats</a:t>
            </a:r>
            <a:r>
              <a:rPr lang="en-US" dirty="0"/>
              <a:t>, Cheryl.  Understanding Implicit Bias:  What Educators Should Know.  American Educator: Winter 2015-16. </a:t>
            </a:r>
          </a:p>
          <a:p>
            <a:pPr marL="0" indent="0">
              <a:buNone/>
            </a:pPr>
            <a:endParaRPr lang="en-US" dirty="0"/>
          </a:p>
          <a:p>
            <a:r>
              <a:rPr lang="en-US" dirty="0"/>
              <a:t>Implicit Bias 101 Retrieved on 2/15/19 from </a:t>
            </a:r>
            <a:r>
              <a:rPr lang="en-US" dirty="0">
                <a:hlinkClick r:id="rId7"/>
              </a:rPr>
              <a:t>https://www.youtube.com/watch?v=lWb4i-ZPE0Q</a:t>
            </a:r>
            <a:r>
              <a:rPr lang="en-US" dirty="0"/>
              <a: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8029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632200"/>
            <a:ext cx="9144000" cy="2114856"/>
          </a:xfrm>
          <a:prstGeom prst="rect">
            <a:avLst/>
          </a:prstGeom>
        </p:spPr>
      </p:pic>
      <p:sp>
        <p:nvSpPr>
          <p:cNvPr id="5" name="TextBox 4"/>
          <p:cNvSpPr txBox="1"/>
          <p:nvPr/>
        </p:nvSpPr>
        <p:spPr>
          <a:xfrm>
            <a:off x="1581150" y="1524000"/>
            <a:ext cx="5981700" cy="1200329"/>
          </a:xfrm>
          <a:prstGeom prst="rect">
            <a:avLst/>
          </a:prstGeom>
          <a:noFill/>
        </p:spPr>
        <p:txBody>
          <a:bodyPr wrap="square" rtlCol="0">
            <a:spAutoFit/>
          </a:bodyPr>
          <a:lstStyle/>
          <a:p>
            <a:pPr algn="ctr"/>
            <a:r>
              <a:rPr lang="en-US" sz="7200" b="1" dirty="0"/>
              <a:t>Thank You!</a:t>
            </a:r>
          </a:p>
        </p:txBody>
      </p:sp>
    </p:spTree>
    <p:extLst>
      <p:ext uri="{BB962C8B-B14F-4D97-AF65-F5344CB8AC3E}">
        <p14:creationId xmlns:p14="http://schemas.microsoft.com/office/powerpoint/2010/main" val="9139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Funny Lesson on Implicit Bias</a:t>
            </a:r>
          </a:p>
        </p:txBody>
      </p:sp>
      <p:pic>
        <p:nvPicPr>
          <p:cNvPr id="5" name="yz0QT-ZZ0SI"/>
          <p:cNvPicPr>
            <a:picLocks noGrp="1" noRot="1" noChangeAspect="1"/>
          </p:cNvPicPr>
          <p:nvPr>
            <p:ph idx="1"/>
            <a:videoFile r:link="rId1"/>
          </p:nvPr>
        </p:nvPicPr>
        <p:blipFill>
          <a:blip r:embed="rId3"/>
          <a:stretch>
            <a:fillRect/>
          </a:stretch>
        </p:blipFill>
        <p:spPr>
          <a:xfrm>
            <a:off x="-77076" y="1524000"/>
            <a:ext cx="9482667" cy="5334000"/>
          </a:xfrm>
          <a:prstGeom prst="rect">
            <a:avLst/>
          </a:prstGeom>
        </p:spPr>
      </p:pic>
    </p:spTree>
    <p:extLst>
      <p:ext uri="{BB962C8B-B14F-4D97-AF65-F5344CB8AC3E}">
        <p14:creationId xmlns:p14="http://schemas.microsoft.com/office/powerpoint/2010/main" val="8591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p:cTn id="14" fill="hold" display="0">
                  <p:stCondLst>
                    <p:cond delay="indefinite"/>
                  </p:stCondLst>
                </p:cTn>
                <p:tgtEl>
                  <p:spTgt spid="5"/>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pic>
        <p:nvPicPr>
          <p:cNvPr id="196" name="Graphic 195">
            <a:extLst>
              <a:ext uri="{FF2B5EF4-FFF2-40B4-BE49-F238E27FC236}">
                <a16:creationId xmlns:a16="http://schemas.microsoft.com/office/drawing/2014/main" xmlns="" id="{4B799F90-F620-4C1E-B917-11FFFBBC8DD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a:t>
            </a:r>
            <a:r>
              <a:rPr lang="en-US" sz="3200" spc="50" dirty="0" smtClean="0">
                <a:solidFill>
                  <a:srgbClr val="5A493D"/>
                </a:solidFill>
                <a:latin typeface="ChunkFive Roman" panose="00000500000000000000" pitchFamily="50" charset="0"/>
                <a:ea typeface="Open Sans" panose="020B0606030504020204" pitchFamily="34" charset="0"/>
                <a:cs typeface="Open Sans" panose="020B0606030504020204" pitchFamily="34" charset="0"/>
              </a:rPr>
              <a:t>Report/Norco College</a:t>
            </a:r>
            <a:endPar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endParaRP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cxnSp>
        <p:nvCxnSpPr>
          <p:cNvPr id="17" name="Straight Connector 16">
            <a:extLst>
              <a:ext uri="{FF2B5EF4-FFF2-40B4-BE49-F238E27FC236}">
                <a16:creationId xmlns:a16="http://schemas.microsoft.com/office/drawing/2014/main" xmlns="" id="{9ADD0423-3784-496B-A3E2-C5CFD2843068}"/>
              </a:ext>
            </a:extLst>
          </p:cNvPr>
          <p:cNvCxnSpPr>
            <a:cxnSpLocks/>
          </p:cNvCxnSpPr>
          <p:nvPr/>
        </p:nvCxnSpPr>
        <p:spPr>
          <a:xfrm flipV="1">
            <a:off x="4572000" y="1831314"/>
            <a:ext cx="0" cy="4493286"/>
          </a:xfrm>
          <a:prstGeom prst="line">
            <a:avLst/>
          </a:prstGeom>
          <a:ln w="25400" cap="rnd">
            <a:solidFill>
              <a:srgbClr val="DEE0EA"/>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E0FD10F7-0062-4A41-AD86-66EFE4CE9AE6}"/>
              </a:ext>
            </a:extLst>
          </p:cNvPr>
          <p:cNvGrpSpPr/>
          <p:nvPr/>
        </p:nvGrpSpPr>
        <p:grpSpPr>
          <a:xfrm>
            <a:off x="225061" y="1894456"/>
            <a:ext cx="3276058" cy="307777"/>
            <a:chOff x="4948168" y="1446057"/>
            <a:chExt cx="3276058" cy="307777"/>
          </a:xfrm>
        </p:grpSpPr>
        <p:sp>
          <p:nvSpPr>
            <p:cNvPr id="53" name="Rectangle 52">
              <a:extLst>
                <a:ext uri="{FF2B5EF4-FFF2-40B4-BE49-F238E27FC236}">
                  <a16:creationId xmlns:a16="http://schemas.microsoft.com/office/drawing/2014/main" xmlns="" id="{09A309B5-94E7-47FF-AD10-0F96FFAE1FAD}"/>
                </a:ext>
              </a:extLst>
            </p:cNvPr>
            <p:cNvSpPr/>
            <p:nvPr/>
          </p:nvSpPr>
          <p:spPr>
            <a:xfrm>
              <a:off x="4948168" y="1446057"/>
              <a:ext cx="2402121"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TENURED FACULTY DATA </a:t>
              </a:r>
            </a:p>
          </p:txBody>
        </p:sp>
        <p:cxnSp>
          <p:nvCxnSpPr>
            <p:cNvPr id="54" name="Straight Connector 53">
              <a:extLst>
                <a:ext uri="{FF2B5EF4-FFF2-40B4-BE49-F238E27FC236}">
                  <a16:creationId xmlns:a16="http://schemas.microsoft.com/office/drawing/2014/main" xmlns="" id="{A0C476CF-EBF9-418B-A4D1-5A0B252AC27D}"/>
                </a:ext>
              </a:extLst>
            </p:cNvPr>
            <p:cNvCxnSpPr/>
            <p:nvPr/>
          </p:nvCxnSpPr>
          <p:spPr>
            <a:xfrm>
              <a:off x="5026549" y="1752035"/>
              <a:ext cx="3197677"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xmlns="" id="{A6F67D18-8CFE-4B4B-9D2F-B325280BB10C}"/>
              </a:ext>
            </a:extLst>
          </p:cNvPr>
          <p:cNvGrpSpPr/>
          <p:nvPr/>
        </p:nvGrpSpPr>
        <p:grpSpPr>
          <a:xfrm>
            <a:off x="246786" y="2946247"/>
            <a:ext cx="1309940" cy="466708"/>
            <a:chOff x="4535960" y="3039948"/>
            <a:chExt cx="3669483" cy="606402"/>
          </a:xfrm>
        </p:grpSpPr>
        <p:sp>
          <p:nvSpPr>
            <p:cNvPr id="126" name="TextBox 125">
              <a:extLst>
                <a:ext uri="{FF2B5EF4-FFF2-40B4-BE49-F238E27FC236}">
                  <a16:creationId xmlns:a16="http://schemas.microsoft.com/office/drawing/2014/main" xmlns="" id="{EF0CDDFE-3E09-4874-B792-8A9A5918FE8B}"/>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1400" kern="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TextBox l198">
              <a:extLst>
                <a:ext uri="{FF2B5EF4-FFF2-40B4-BE49-F238E27FC236}">
                  <a16:creationId xmlns:a16="http://schemas.microsoft.com/office/drawing/2014/main" xmlns="" id="{29B1DC94-33E7-48C1-A5F4-AE5C843A553E}"/>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AANHPI</a:t>
              </a:r>
            </a:p>
          </p:txBody>
        </p:sp>
      </p:grpSp>
      <p:cxnSp>
        <p:nvCxnSpPr>
          <p:cNvPr id="128" name="Elbow Connector 218">
            <a:extLst>
              <a:ext uri="{FF2B5EF4-FFF2-40B4-BE49-F238E27FC236}">
                <a16:creationId xmlns:a16="http://schemas.microsoft.com/office/drawing/2014/main" xmlns="" id="{398E8010-3380-4BA1-AB73-67180936F1B2}"/>
              </a:ext>
            </a:extLst>
          </p:cNvPr>
          <p:cNvCxnSpPr>
            <a:cxnSpLocks/>
          </p:cNvCxnSpPr>
          <p:nvPr/>
        </p:nvCxnSpPr>
        <p:spPr>
          <a:xfrm rot="10800000" flipH="1" flipV="1">
            <a:off x="1312543" y="3121794"/>
            <a:ext cx="254980" cy="451587"/>
          </a:xfrm>
          <a:prstGeom prst="bentConnector2">
            <a:avLst/>
          </a:prstGeom>
          <a:noFill/>
          <a:ln w="12700" cap="rnd" cmpd="sng" algn="ctr">
            <a:solidFill>
              <a:srgbClr val="7F7F7F"/>
            </a:solidFill>
            <a:prstDash val="sysDot"/>
            <a:round/>
            <a:headEnd type="oval"/>
            <a:tailEnd type="none"/>
          </a:ln>
          <a:effectLst/>
        </p:spPr>
      </p:cxnSp>
      <p:grpSp>
        <p:nvGrpSpPr>
          <p:cNvPr id="133" name="Group 132">
            <a:extLst>
              <a:ext uri="{FF2B5EF4-FFF2-40B4-BE49-F238E27FC236}">
                <a16:creationId xmlns:a16="http://schemas.microsoft.com/office/drawing/2014/main" xmlns="" id="{09490C42-2DDA-4108-A44A-9041AFB73602}"/>
              </a:ext>
            </a:extLst>
          </p:cNvPr>
          <p:cNvGrpSpPr/>
          <p:nvPr/>
        </p:nvGrpSpPr>
        <p:grpSpPr>
          <a:xfrm>
            <a:off x="1705492" y="2466452"/>
            <a:ext cx="1309940" cy="643771"/>
            <a:chOff x="4535960" y="3039948"/>
            <a:chExt cx="3669483" cy="836462"/>
          </a:xfrm>
        </p:grpSpPr>
        <p:sp>
          <p:nvSpPr>
            <p:cNvPr id="134" name="TextBox 133">
              <a:extLst>
                <a:ext uri="{FF2B5EF4-FFF2-40B4-BE49-F238E27FC236}">
                  <a16:creationId xmlns:a16="http://schemas.microsoft.com/office/drawing/2014/main" xmlns="" id="{7BD2F6A9-0434-48CF-9831-F005790A110A}"/>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205C85"/>
                  </a:solidFill>
                  <a:latin typeface="Open Sans" panose="020B0606030504020204" pitchFamily="34" charset="0"/>
                  <a:ea typeface="Open Sans" panose="020B0606030504020204" pitchFamily="34" charset="0"/>
                  <a:cs typeface="Open Sans" panose="020B0606030504020204" pitchFamily="34" charset="0"/>
                </a:rPr>
                <a:t>4%</a:t>
              </a:r>
              <a:endParaRPr lang="en-US" sz="1400" kern="0" dirty="0">
                <a:solidFill>
                  <a:srgbClr val="205C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TextBox l198">
              <a:extLst>
                <a:ext uri="{FF2B5EF4-FFF2-40B4-BE49-F238E27FC236}">
                  <a16:creationId xmlns:a16="http://schemas.microsoft.com/office/drawing/2014/main" xmlns="" id="{AFD65CB8-7C1D-49D9-99E5-C62BFFA226EC}"/>
                </a:ext>
              </a:extLst>
            </p:cNvPr>
            <p:cNvSpPr txBox="1"/>
            <p:nvPr/>
          </p:nvSpPr>
          <p:spPr>
            <a:xfrm>
              <a:off x="4689635" y="3316433"/>
              <a:ext cx="3245762" cy="559977"/>
            </a:xfrm>
            <a:prstGeom prst="rect">
              <a:avLst/>
            </a:prstGeom>
            <a:noFill/>
          </p:spPr>
          <p:txBody>
            <a:bodyPr wrap="square" rtlCol="0">
              <a:spAutoFit/>
            </a:bodyPr>
            <a:lstStyle/>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African- </a:t>
              </a:r>
            </a:p>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American</a:t>
              </a:r>
            </a:p>
          </p:txBody>
        </p:sp>
      </p:grpSp>
      <p:cxnSp>
        <p:nvCxnSpPr>
          <p:cNvPr id="136" name="Elbow Connector 218">
            <a:extLst>
              <a:ext uri="{FF2B5EF4-FFF2-40B4-BE49-F238E27FC236}">
                <a16:creationId xmlns:a16="http://schemas.microsoft.com/office/drawing/2014/main" xmlns="" id="{784BFA27-84EB-44EB-9AE3-11ADBE78C2F4}"/>
              </a:ext>
            </a:extLst>
          </p:cNvPr>
          <p:cNvCxnSpPr/>
          <p:nvPr/>
        </p:nvCxnSpPr>
        <p:spPr>
          <a:xfrm rot="10800000" flipV="1">
            <a:off x="1868024" y="3170118"/>
            <a:ext cx="451587" cy="481714"/>
          </a:xfrm>
          <a:prstGeom prst="bentConnector3">
            <a:avLst>
              <a:gd name="adj1" fmla="val 89898"/>
            </a:avLst>
          </a:prstGeom>
          <a:noFill/>
          <a:ln w="12700" cap="rnd" cmpd="sng" algn="ctr">
            <a:solidFill>
              <a:srgbClr val="007FA4"/>
            </a:solidFill>
            <a:prstDash val="sysDot"/>
            <a:round/>
            <a:headEnd type="oval"/>
            <a:tailEnd type="none"/>
          </a:ln>
          <a:effectLst/>
        </p:spPr>
      </p:cxnSp>
      <p:grpSp>
        <p:nvGrpSpPr>
          <p:cNvPr id="55" name="Group 54">
            <a:extLst>
              <a:ext uri="{FF2B5EF4-FFF2-40B4-BE49-F238E27FC236}">
                <a16:creationId xmlns:a16="http://schemas.microsoft.com/office/drawing/2014/main" xmlns="" id="{3BF2E976-C46B-4D7D-84D5-B9144F7F7198}"/>
              </a:ext>
            </a:extLst>
          </p:cNvPr>
          <p:cNvGrpSpPr/>
          <p:nvPr/>
        </p:nvGrpSpPr>
        <p:grpSpPr>
          <a:xfrm>
            <a:off x="3244458" y="3692313"/>
            <a:ext cx="1309940" cy="466708"/>
            <a:chOff x="4535960" y="3039948"/>
            <a:chExt cx="3669483" cy="606402"/>
          </a:xfrm>
        </p:grpSpPr>
        <p:sp>
          <p:nvSpPr>
            <p:cNvPr id="56" name="TextBox 55">
              <a:extLst>
                <a:ext uri="{FF2B5EF4-FFF2-40B4-BE49-F238E27FC236}">
                  <a16:creationId xmlns:a16="http://schemas.microsoft.com/office/drawing/2014/main" xmlns="" id="{5E22377C-36B7-4986-BF95-3B9831F74BD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BF9000"/>
                  </a:solidFill>
                  <a:latin typeface="Open Sans" panose="020B0606030504020204" pitchFamily="34" charset="0"/>
                  <a:ea typeface="Open Sans" panose="020B0606030504020204" pitchFamily="34" charset="0"/>
                  <a:cs typeface="Open Sans" panose="020B0606030504020204" pitchFamily="34" charset="0"/>
                </a:rPr>
                <a:t>2%</a:t>
              </a:r>
              <a:endParaRPr lang="en-US" sz="1400" kern="0" dirty="0">
                <a:solidFill>
                  <a:srgbClr val="BF9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l198">
              <a:extLst>
                <a:ext uri="{FF2B5EF4-FFF2-40B4-BE49-F238E27FC236}">
                  <a16:creationId xmlns:a16="http://schemas.microsoft.com/office/drawing/2014/main" xmlns="" id="{DDFDA875-6056-43DF-9DF1-3CAC77AEA543}"/>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BF9000"/>
                  </a:solidFill>
                  <a:latin typeface="Open Sans Semibold" panose="020B0706030804020204" pitchFamily="34" charset="0"/>
                  <a:ea typeface="Open Sans Semibold" panose="020B0706030804020204" pitchFamily="34" charset="0"/>
                  <a:cs typeface="Open Sans Semibold" panose="020B0706030804020204" pitchFamily="34" charset="0"/>
                </a:rPr>
                <a:t>Other</a:t>
              </a:r>
            </a:p>
          </p:txBody>
        </p:sp>
      </p:grpSp>
      <p:grpSp>
        <p:nvGrpSpPr>
          <p:cNvPr id="143" name="Group 142">
            <a:extLst>
              <a:ext uri="{FF2B5EF4-FFF2-40B4-BE49-F238E27FC236}">
                <a16:creationId xmlns:a16="http://schemas.microsoft.com/office/drawing/2014/main" xmlns="" id="{B964F88C-A843-4B09-AD85-EB91FF8D0E54}"/>
              </a:ext>
            </a:extLst>
          </p:cNvPr>
          <p:cNvGrpSpPr/>
          <p:nvPr/>
        </p:nvGrpSpPr>
        <p:grpSpPr>
          <a:xfrm>
            <a:off x="5059614" y="1894456"/>
            <a:ext cx="3276057" cy="307777"/>
            <a:chOff x="4948169" y="1446057"/>
            <a:chExt cx="3276057" cy="307777"/>
          </a:xfrm>
        </p:grpSpPr>
        <p:sp>
          <p:nvSpPr>
            <p:cNvPr id="144" name="Rectangle 143">
              <a:extLst>
                <a:ext uri="{FF2B5EF4-FFF2-40B4-BE49-F238E27FC236}">
                  <a16:creationId xmlns:a16="http://schemas.microsoft.com/office/drawing/2014/main" xmlns="" id="{856E9EDA-D197-4305-954C-C80D86D133D2}"/>
                </a:ext>
              </a:extLst>
            </p:cNvPr>
            <p:cNvSpPr/>
            <p:nvPr/>
          </p:nvSpPr>
          <p:spPr>
            <a:xfrm>
              <a:off x="4948169" y="1446057"/>
              <a:ext cx="1590895"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STUDENT DATA </a:t>
              </a:r>
            </a:p>
          </p:txBody>
        </p:sp>
        <p:cxnSp>
          <p:nvCxnSpPr>
            <p:cNvPr id="145" name="Straight Connector 144">
              <a:extLst>
                <a:ext uri="{FF2B5EF4-FFF2-40B4-BE49-F238E27FC236}">
                  <a16:creationId xmlns:a16="http://schemas.microsoft.com/office/drawing/2014/main" xmlns="" id="{8F64A6C2-E810-49E1-8821-24675DD1A93F}"/>
                </a:ext>
              </a:extLst>
            </p:cNvPr>
            <p:cNvCxnSpPr/>
            <p:nvPr/>
          </p:nvCxnSpPr>
          <p:spPr>
            <a:xfrm>
              <a:off x="5026549" y="1752035"/>
              <a:ext cx="3197677"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xmlns="" id="{4E9E4135-FCAC-4130-B5E5-5A1A9E584047}"/>
              </a:ext>
            </a:extLst>
          </p:cNvPr>
          <p:cNvGrpSpPr/>
          <p:nvPr/>
        </p:nvGrpSpPr>
        <p:grpSpPr>
          <a:xfrm>
            <a:off x="5749856" y="2946247"/>
            <a:ext cx="1309940" cy="466708"/>
            <a:chOff x="4535960" y="3039948"/>
            <a:chExt cx="3669483" cy="606402"/>
          </a:xfrm>
        </p:grpSpPr>
        <p:sp>
          <p:nvSpPr>
            <p:cNvPr id="147" name="TextBox 146">
              <a:extLst>
                <a:ext uri="{FF2B5EF4-FFF2-40B4-BE49-F238E27FC236}">
                  <a16:creationId xmlns:a16="http://schemas.microsoft.com/office/drawing/2014/main" xmlns="" id="{58F5AF1F-9C64-481D-A148-ABEDECD27F57}"/>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7F7F7F"/>
                  </a:solidFill>
                  <a:latin typeface="Open Sans" panose="020B0606030504020204" pitchFamily="34" charset="0"/>
                  <a:ea typeface="Open Sans" panose="020B0606030504020204" pitchFamily="34" charset="0"/>
                  <a:cs typeface="Open Sans" panose="020B0606030504020204" pitchFamily="34" charset="0"/>
                </a:rPr>
                <a:t>9%</a:t>
              </a:r>
              <a:endParaRPr lang="en-US" sz="1400" kern="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TextBox l198">
              <a:extLst>
                <a:ext uri="{FF2B5EF4-FFF2-40B4-BE49-F238E27FC236}">
                  <a16:creationId xmlns:a16="http://schemas.microsoft.com/office/drawing/2014/main" xmlns="" id="{431D07E2-F82A-4B78-AC22-4597EE18F64A}"/>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7F7F7F"/>
                  </a:solidFill>
                  <a:latin typeface="Open Sans Semibold" panose="020B0706030804020204" pitchFamily="34" charset="0"/>
                  <a:ea typeface="Open Sans Semibold" panose="020B0706030804020204" pitchFamily="34" charset="0"/>
                  <a:cs typeface="Open Sans Semibold" panose="020B0706030804020204" pitchFamily="34" charset="0"/>
                </a:rPr>
                <a:t>AANHPI</a:t>
              </a:r>
            </a:p>
          </p:txBody>
        </p:sp>
      </p:grpSp>
      <p:cxnSp>
        <p:nvCxnSpPr>
          <p:cNvPr id="149" name="Elbow Connector 218">
            <a:extLst>
              <a:ext uri="{FF2B5EF4-FFF2-40B4-BE49-F238E27FC236}">
                <a16:creationId xmlns:a16="http://schemas.microsoft.com/office/drawing/2014/main" xmlns="" id="{DFA275AF-0896-4CDA-B3C2-704F8F4FC6B6}"/>
              </a:ext>
            </a:extLst>
          </p:cNvPr>
          <p:cNvCxnSpPr>
            <a:cxnSpLocks/>
          </p:cNvCxnSpPr>
          <p:nvPr/>
        </p:nvCxnSpPr>
        <p:spPr>
          <a:xfrm rot="10800000" flipH="1" flipV="1">
            <a:off x="6815613" y="3121794"/>
            <a:ext cx="254980" cy="451587"/>
          </a:xfrm>
          <a:prstGeom prst="bentConnector2">
            <a:avLst/>
          </a:prstGeom>
          <a:noFill/>
          <a:ln w="12700" cap="rnd" cmpd="sng" algn="ctr">
            <a:solidFill>
              <a:srgbClr val="7F7F7F"/>
            </a:solidFill>
            <a:prstDash val="sysDot"/>
            <a:round/>
            <a:headEnd type="oval"/>
            <a:tailEnd type="none"/>
          </a:ln>
          <a:effectLst/>
        </p:spPr>
      </p:cxnSp>
      <p:grpSp>
        <p:nvGrpSpPr>
          <p:cNvPr id="150" name="Group 149">
            <a:extLst>
              <a:ext uri="{FF2B5EF4-FFF2-40B4-BE49-F238E27FC236}">
                <a16:creationId xmlns:a16="http://schemas.microsoft.com/office/drawing/2014/main" xmlns="" id="{2D29FD0A-DD78-41EE-8C52-0B404A8B7304}"/>
              </a:ext>
            </a:extLst>
          </p:cNvPr>
          <p:cNvGrpSpPr/>
          <p:nvPr/>
        </p:nvGrpSpPr>
        <p:grpSpPr>
          <a:xfrm>
            <a:off x="7424462" y="2466452"/>
            <a:ext cx="1309940" cy="643771"/>
            <a:chOff x="4535960" y="3039948"/>
            <a:chExt cx="3669483" cy="836462"/>
          </a:xfrm>
        </p:grpSpPr>
        <p:sp>
          <p:nvSpPr>
            <p:cNvPr id="151" name="TextBox 150">
              <a:extLst>
                <a:ext uri="{FF2B5EF4-FFF2-40B4-BE49-F238E27FC236}">
                  <a16:creationId xmlns:a16="http://schemas.microsoft.com/office/drawing/2014/main" xmlns="" id="{11A86112-7374-4D9C-8388-EC2D83B108F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205C85"/>
                  </a:solidFill>
                  <a:latin typeface="Open Sans" panose="020B0606030504020204" pitchFamily="34" charset="0"/>
                  <a:ea typeface="Open Sans" panose="020B0606030504020204" pitchFamily="34" charset="0"/>
                  <a:cs typeface="Open Sans" panose="020B0606030504020204" pitchFamily="34" charset="0"/>
                </a:rPr>
                <a:t>5%</a:t>
              </a:r>
              <a:endParaRPr lang="en-US" sz="1400" kern="0" dirty="0">
                <a:solidFill>
                  <a:srgbClr val="205C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TextBox l198">
              <a:extLst>
                <a:ext uri="{FF2B5EF4-FFF2-40B4-BE49-F238E27FC236}">
                  <a16:creationId xmlns:a16="http://schemas.microsoft.com/office/drawing/2014/main" xmlns="" id="{5BC4323B-415F-4101-B270-F2AC2BB05C18}"/>
                </a:ext>
              </a:extLst>
            </p:cNvPr>
            <p:cNvSpPr txBox="1"/>
            <p:nvPr/>
          </p:nvSpPr>
          <p:spPr>
            <a:xfrm>
              <a:off x="4689635" y="3316433"/>
              <a:ext cx="3245762" cy="559977"/>
            </a:xfrm>
            <a:prstGeom prst="rect">
              <a:avLst/>
            </a:prstGeom>
            <a:noFill/>
          </p:spPr>
          <p:txBody>
            <a:bodyPr wrap="square" rtlCol="0">
              <a:spAutoFit/>
            </a:bodyPr>
            <a:lstStyle/>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African- </a:t>
              </a:r>
            </a:p>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American</a:t>
              </a:r>
            </a:p>
          </p:txBody>
        </p:sp>
      </p:grpSp>
      <p:cxnSp>
        <p:nvCxnSpPr>
          <p:cNvPr id="153" name="Elbow Connector 218">
            <a:extLst>
              <a:ext uri="{FF2B5EF4-FFF2-40B4-BE49-F238E27FC236}">
                <a16:creationId xmlns:a16="http://schemas.microsoft.com/office/drawing/2014/main" xmlns="" id="{611D3817-2009-4185-B315-0C09ED55F5E3}"/>
              </a:ext>
            </a:extLst>
          </p:cNvPr>
          <p:cNvCxnSpPr/>
          <p:nvPr/>
        </p:nvCxnSpPr>
        <p:spPr>
          <a:xfrm rot="10800000" flipV="1">
            <a:off x="7586994" y="3170118"/>
            <a:ext cx="451587" cy="481714"/>
          </a:xfrm>
          <a:prstGeom prst="bentConnector3">
            <a:avLst>
              <a:gd name="adj1" fmla="val 89898"/>
            </a:avLst>
          </a:prstGeom>
          <a:noFill/>
          <a:ln w="12700" cap="rnd" cmpd="sng" algn="ctr">
            <a:solidFill>
              <a:srgbClr val="205C85"/>
            </a:solidFill>
            <a:prstDash val="sysDot"/>
            <a:round/>
            <a:headEnd type="oval"/>
            <a:tailEnd type="none"/>
          </a:ln>
          <a:effectLst/>
        </p:spPr>
      </p:cxnSp>
      <p:cxnSp>
        <p:nvCxnSpPr>
          <p:cNvPr id="75" name="Elbow Connector 218">
            <a:extLst>
              <a:ext uri="{FF2B5EF4-FFF2-40B4-BE49-F238E27FC236}">
                <a16:creationId xmlns:a16="http://schemas.microsoft.com/office/drawing/2014/main" xmlns="" id="{B7E2ED33-D50A-4CF1-82DB-5073D11D43EF}"/>
              </a:ext>
            </a:extLst>
          </p:cNvPr>
          <p:cNvCxnSpPr/>
          <p:nvPr/>
        </p:nvCxnSpPr>
        <p:spPr>
          <a:xfrm rot="10800000" flipV="1">
            <a:off x="2870088" y="3907843"/>
            <a:ext cx="677381" cy="481714"/>
          </a:xfrm>
          <a:prstGeom prst="bentConnector3">
            <a:avLst>
              <a:gd name="adj1" fmla="val 89898"/>
            </a:avLst>
          </a:prstGeom>
          <a:noFill/>
          <a:ln w="12700" cap="rnd" cmpd="sng" algn="ctr">
            <a:solidFill>
              <a:schemeClr val="accent4">
                <a:lumMod val="75000"/>
              </a:schemeClr>
            </a:solidFill>
            <a:prstDash val="sysDot"/>
            <a:round/>
            <a:headEnd type="oval"/>
            <a:tailEnd type="none"/>
          </a:ln>
          <a:effectLst/>
        </p:spPr>
      </p:cxnSp>
      <p:grpSp>
        <p:nvGrpSpPr>
          <p:cNvPr id="76" name="Group 75">
            <a:extLst>
              <a:ext uri="{FF2B5EF4-FFF2-40B4-BE49-F238E27FC236}">
                <a16:creationId xmlns:a16="http://schemas.microsoft.com/office/drawing/2014/main" xmlns="" id="{8BD56592-713E-4EB4-8475-7D9465C958C1}"/>
              </a:ext>
            </a:extLst>
          </p:cNvPr>
          <p:cNvGrpSpPr/>
          <p:nvPr/>
        </p:nvGrpSpPr>
        <p:grpSpPr>
          <a:xfrm>
            <a:off x="2948984" y="5456479"/>
            <a:ext cx="1223638" cy="479265"/>
            <a:chOff x="4423152" y="3834739"/>
            <a:chExt cx="1143000" cy="447681"/>
          </a:xfrm>
        </p:grpSpPr>
        <p:sp>
          <p:nvSpPr>
            <p:cNvPr id="77" name="TextBox 76">
              <a:extLst>
                <a:ext uri="{FF2B5EF4-FFF2-40B4-BE49-F238E27FC236}">
                  <a16:creationId xmlns:a16="http://schemas.microsoft.com/office/drawing/2014/main" xmlns="" id="{A3146DC0-7EC7-470C-A776-CC9622751D64}"/>
                </a:ext>
              </a:extLst>
            </p:cNvPr>
            <p:cNvSpPr txBox="1"/>
            <p:nvPr/>
          </p:nvSpPr>
          <p:spPr>
            <a:xfrm>
              <a:off x="4651752" y="3834739"/>
              <a:ext cx="685800" cy="287494"/>
            </a:xfrm>
            <a:prstGeom prst="rect">
              <a:avLst/>
            </a:prstGeom>
            <a:noFill/>
          </p:spPr>
          <p:txBody>
            <a:bodyPr wrap="square" rtlCol="0">
              <a:spAutoFit/>
            </a:bodyPr>
            <a:lstStyle/>
            <a:p>
              <a:pPr algn="ctr"/>
              <a:r>
                <a:rPr lang="en-US" sz="1400" b="1" dirty="0">
                  <a:solidFill>
                    <a:srgbClr val="56AEA8"/>
                  </a:solidFill>
                  <a:latin typeface="Open Sans" panose="020B0606030504020204" pitchFamily="34" charset="0"/>
                  <a:ea typeface="Open Sans" panose="020B0606030504020204" pitchFamily="34" charset="0"/>
                  <a:cs typeface="Open Sans" panose="020B0606030504020204" pitchFamily="34" charset="0"/>
                </a:rPr>
                <a:t>71%</a:t>
              </a:r>
              <a:endParaRPr lang="en-US" sz="1400" dirty="0">
                <a:solidFill>
                  <a:srgbClr val="56AEA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xmlns="" id="{D544ACCA-238F-48D9-B008-12FB6C18B427}"/>
                </a:ext>
              </a:extLst>
            </p:cNvPr>
            <p:cNvSpPr txBox="1"/>
            <p:nvPr/>
          </p:nvSpPr>
          <p:spPr>
            <a:xfrm>
              <a:off x="4423152" y="4045237"/>
              <a:ext cx="1143000" cy="237183"/>
            </a:xfrm>
            <a:prstGeom prst="rect">
              <a:avLst/>
            </a:prstGeom>
            <a:noFill/>
          </p:spPr>
          <p:txBody>
            <a:bodyPr wrap="square" rtlCol="0">
              <a:spAutoFit/>
            </a:bodyPr>
            <a:lstStyle/>
            <a:p>
              <a:pPr algn="ctr"/>
              <a:r>
                <a:rPr lang="en-US" sz="1050" dirty="0">
                  <a:solidFill>
                    <a:srgbClr val="56AEA8"/>
                  </a:solidFill>
                  <a:latin typeface="Open Sans Semibold" panose="020B0706030804020204" pitchFamily="34" charset="0"/>
                  <a:ea typeface="Open Sans Semibold" panose="020B0706030804020204" pitchFamily="34" charset="0"/>
                  <a:cs typeface="Open Sans Semibold" panose="020B0706030804020204" pitchFamily="34" charset="0"/>
                </a:rPr>
                <a:t>White</a:t>
              </a:r>
            </a:p>
          </p:txBody>
        </p:sp>
      </p:grpSp>
      <p:cxnSp>
        <p:nvCxnSpPr>
          <p:cNvPr id="79" name="Elbow Connector 222">
            <a:extLst>
              <a:ext uri="{FF2B5EF4-FFF2-40B4-BE49-F238E27FC236}">
                <a16:creationId xmlns:a16="http://schemas.microsoft.com/office/drawing/2014/main" xmlns="" id="{31048B48-CD44-469C-89F8-EEAC4B1D7F08}"/>
              </a:ext>
            </a:extLst>
          </p:cNvPr>
          <p:cNvCxnSpPr>
            <a:cxnSpLocks/>
          </p:cNvCxnSpPr>
          <p:nvPr/>
        </p:nvCxnSpPr>
        <p:spPr>
          <a:xfrm flipH="1" flipV="1">
            <a:off x="2627194" y="5120525"/>
            <a:ext cx="583933" cy="528612"/>
          </a:xfrm>
          <a:prstGeom prst="bentConnector3">
            <a:avLst>
              <a:gd name="adj1" fmla="val 22060"/>
            </a:avLst>
          </a:prstGeom>
          <a:noFill/>
          <a:ln w="12700" cap="rnd" cmpd="sng" algn="ctr">
            <a:solidFill>
              <a:srgbClr val="56AEA8"/>
            </a:solidFill>
            <a:prstDash val="sysDot"/>
            <a:round/>
            <a:headEnd type="oval"/>
            <a:tailEnd type="none"/>
          </a:ln>
          <a:effectLst/>
        </p:spPr>
      </p:cxnSp>
      <p:grpSp>
        <p:nvGrpSpPr>
          <p:cNvPr id="137" name="Group 136">
            <a:extLst>
              <a:ext uri="{FF2B5EF4-FFF2-40B4-BE49-F238E27FC236}">
                <a16:creationId xmlns:a16="http://schemas.microsoft.com/office/drawing/2014/main" xmlns="" id="{760ED19F-78AF-4DCE-9A44-B8502C27148F}"/>
              </a:ext>
            </a:extLst>
          </p:cNvPr>
          <p:cNvGrpSpPr/>
          <p:nvPr/>
        </p:nvGrpSpPr>
        <p:grpSpPr>
          <a:xfrm>
            <a:off x="2559706" y="2893852"/>
            <a:ext cx="1309940" cy="466708"/>
            <a:chOff x="4535960" y="3039948"/>
            <a:chExt cx="3669483" cy="606402"/>
          </a:xfrm>
        </p:grpSpPr>
        <p:sp>
          <p:nvSpPr>
            <p:cNvPr id="138" name="TextBox 137">
              <a:extLst>
                <a:ext uri="{FF2B5EF4-FFF2-40B4-BE49-F238E27FC236}">
                  <a16:creationId xmlns:a16="http://schemas.microsoft.com/office/drawing/2014/main" xmlns="" id="{F98D756D-2D27-4DA8-ACE4-7D7D9B9935E6}"/>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D15420"/>
                  </a:solidFill>
                  <a:latin typeface="Open Sans" panose="020B0606030504020204" pitchFamily="34" charset="0"/>
                  <a:ea typeface="Open Sans" panose="020B0606030504020204" pitchFamily="34" charset="0"/>
                  <a:cs typeface="Open Sans" panose="020B0606030504020204" pitchFamily="34" charset="0"/>
                </a:rPr>
                <a:t>17%</a:t>
              </a:r>
              <a:endParaRPr lang="en-US" sz="1400" kern="0" dirty="0">
                <a:solidFill>
                  <a:srgbClr val="D154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TextBox l198">
              <a:extLst>
                <a:ext uri="{FF2B5EF4-FFF2-40B4-BE49-F238E27FC236}">
                  <a16:creationId xmlns:a16="http://schemas.microsoft.com/office/drawing/2014/main" xmlns="" id="{7B538740-682F-4335-B396-60C0F4391B14}"/>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D15420"/>
                  </a:solidFill>
                  <a:latin typeface="Open Sans Semibold" panose="020B0706030804020204" pitchFamily="34" charset="0"/>
                  <a:ea typeface="Open Sans Semibold" panose="020B0706030804020204" pitchFamily="34" charset="0"/>
                  <a:cs typeface="Open Sans Semibold" panose="020B0706030804020204" pitchFamily="34" charset="0"/>
                </a:rPr>
                <a:t>Latinx</a:t>
              </a:r>
            </a:p>
          </p:txBody>
        </p:sp>
      </p:grpSp>
      <p:cxnSp>
        <p:nvCxnSpPr>
          <p:cNvPr id="140" name="Elbow Connector 218">
            <a:extLst>
              <a:ext uri="{FF2B5EF4-FFF2-40B4-BE49-F238E27FC236}">
                <a16:creationId xmlns:a16="http://schemas.microsoft.com/office/drawing/2014/main" xmlns="" id="{6FDDD0A1-3359-4524-858D-0C40A646F95C}"/>
              </a:ext>
            </a:extLst>
          </p:cNvPr>
          <p:cNvCxnSpPr/>
          <p:nvPr/>
        </p:nvCxnSpPr>
        <p:spPr>
          <a:xfrm rot="10800000" flipV="1">
            <a:off x="2360463" y="3431205"/>
            <a:ext cx="677381" cy="481714"/>
          </a:xfrm>
          <a:prstGeom prst="bentConnector3">
            <a:avLst>
              <a:gd name="adj1" fmla="val 89898"/>
            </a:avLst>
          </a:prstGeom>
          <a:noFill/>
          <a:ln w="12700" cap="rnd" cmpd="sng" algn="ctr">
            <a:solidFill>
              <a:srgbClr val="D15420"/>
            </a:solidFill>
            <a:prstDash val="sysDot"/>
            <a:round/>
            <a:headEnd type="oval"/>
            <a:tailEnd type="none"/>
          </a:ln>
          <a:effectLst/>
        </p:spPr>
      </p:cxnSp>
      <p:cxnSp>
        <p:nvCxnSpPr>
          <p:cNvPr id="189" name="Connector: Elbow 188">
            <a:extLst>
              <a:ext uri="{FF2B5EF4-FFF2-40B4-BE49-F238E27FC236}">
                <a16:creationId xmlns:a16="http://schemas.microsoft.com/office/drawing/2014/main" xmlns="" id="{B8B6158B-BE56-4120-BE66-7D7AE710DC23}"/>
              </a:ext>
            </a:extLst>
          </p:cNvPr>
          <p:cNvCxnSpPr>
            <a:cxnSpLocks/>
          </p:cNvCxnSpPr>
          <p:nvPr/>
        </p:nvCxnSpPr>
        <p:spPr>
          <a:xfrm rot="10800000" flipV="1">
            <a:off x="5756527" y="4856855"/>
            <a:ext cx="372045" cy="254193"/>
          </a:xfrm>
          <a:prstGeom prst="bentConnector3">
            <a:avLst>
              <a:gd name="adj1" fmla="val 50000"/>
            </a:avLst>
          </a:prstGeom>
          <a:noFill/>
          <a:ln w="12700" cap="rnd" cmpd="sng" algn="ctr">
            <a:solidFill>
              <a:srgbClr val="BF9000"/>
            </a:solidFill>
            <a:prstDash val="sysDot"/>
            <a:round/>
            <a:tailEnd type="oval"/>
          </a:ln>
          <a:effectLst/>
        </p:spPr>
      </p:cxnSp>
      <p:cxnSp>
        <p:nvCxnSpPr>
          <p:cNvPr id="159" name="Elbow Connector 222">
            <a:extLst>
              <a:ext uri="{FF2B5EF4-FFF2-40B4-BE49-F238E27FC236}">
                <a16:creationId xmlns:a16="http://schemas.microsoft.com/office/drawing/2014/main" xmlns="" id="{E2AB0C8F-6C89-4478-96F5-478A9340AEEF}"/>
              </a:ext>
            </a:extLst>
          </p:cNvPr>
          <p:cNvCxnSpPr>
            <a:cxnSpLocks/>
          </p:cNvCxnSpPr>
          <p:nvPr/>
        </p:nvCxnSpPr>
        <p:spPr>
          <a:xfrm flipH="1" flipV="1">
            <a:off x="7657581" y="5353879"/>
            <a:ext cx="583933" cy="528612"/>
          </a:xfrm>
          <a:prstGeom prst="bentConnector3">
            <a:avLst>
              <a:gd name="adj1" fmla="val 22060"/>
            </a:avLst>
          </a:prstGeom>
          <a:noFill/>
          <a:ln w="12700" cap="rnd" cmpd="sng" algn="ctr">
            <a:solidFill>
              <a:srgbClr val="D15420"/>
            </a:solidFill>
            <a:prstDash val="sysDot"/>
            <a:round/>
            <a:headEnd type="oval"/>
            <a:tailEnd type="none"/>
          </a:ln>
          <a:effectLst/>
        </p:spPr>
      </p:cxnSp>
      <p:grpSp>
        <p:nvGrpSpPr>
          <p:cNvPr id="163" name="Group 162">
            <a:extLst>
              <a:ext uri="{FF2B5EF4-FFF2-40B4-BE49-F238E27FC236}">
                <a16:creationId xmlns:a16="http://schemas.microsoft.com/office/drawing/2014/main" xmlns="" id="{37F66A69-FF72-4CB5-960F-A0BED67D06EA}"/>
              </a:ext>
            </a:extLst>
          </p:cNvPr>
          <p:cNvGrpSpPr/>
          <p:nvPr/>
        </p:nvGrpSpPr>
        <p:grpSpPr>
          <a:xfrm>
            <a:off x="7949417" y="5649137"/>
            <a:ext cx="1309940" cy="466708"/>
            <a:chOff x="4535960" y="3039948"/>
            <a:chExt cx="3669483" cy="606402"/>
          </a:xfrm>
        </p:grpSpPr>
        <p:sp>
          <p:nvSpPr>
            <p:cNvPr id="164" name="TextBox 163">
              <a:extLst>
                <a:ext uri="{FF2B5EF4-FFF2-40B4-BE49-F238E27FC236}">
                  <a16:creationId xmlns:a16="http://schemas.microsoft.com/office/drawing/2014/main" xmlns="" id="{0977CC58-3713-4C52-809D-C4F1F3B0AF17}"/>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D15420"/>
                  </a:solidFill>
                  <a:latin typeface="Open Sans" panose="020B0606030504020204" pitchFamily="34" charset="0"/>
                  <a:ea typeface="Open Sans" panose="020B0606030504020204" pitchFamily="34" charset="0"/>
                  <a:cs typeface="Open Sans" panose="020B0606030504020204" pitchFamily="34" charset="0"/>
                </a:rPr>
                <a:t>58%</a:t>
              </a:r>
              <a:endParaRPr lang="en-US" sz="1400" kern="0" dirty="0">
                <a:solidFill>
                  <a:srgbClr val="D154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TextBox l198">
              <a:extLst>
                <a:ext uri="{FF2B5EF4-FFF2-40B4-BE49-F238E27FC236}">
                  <a16:creationId xmlns:a16="http://schemas.microsoft.com/office/drawing/2014/main" xmlns="" id="{3C61EE08-8D62-4BE8-8B7B-4859FEC8D58B}"/>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D15420"/>
                  </a:solidFill>
                  <a:latin typeface="Open Sans Semibold" panose="020B0706030804020204" pitchFamily="34" charset="0"/>
                  <a:ea typeface="Open Sans Semibold" panose="020B0706030804020204" pitchFamily="34" charset="0"/>
                  <a:cs typeface="Open Sans Semibold" panose="020B0706030804020204" pitchFamily="34" charset="0"/>
                </a:rPr>
                <a:t>Latinx</a:t>
              </a:r>
            </a:p>
          </p:txBody>
        </p:sp>
      </p:grpSp>
      <p:grpSp>
        <p:nvGrpSpPr>
          <p:cNvPr id="172" name="Group 171">
            <a:extLst>
              <a:ext uri="{FF2B5EF4-FFF2-40B4-BE49-F238E27FC236}">
                <a16:creationId xmlns:a16="http://schemas.microsoft.com/office/drawing/2014/main" xmlns="" id="{F1F2EADA-35F7-4370-B3B7-48D11BEDDE8A}"/>
              </a:ext>
            </a:extLst>
          </p:cNvPr>
          <p:cNvGrpSpPr/>
          <p:nvPr/>
        </p:nvGrpSpPr>
        <p:grpSpPr>
          <a:xfrm>
            <a:off x="4818629" y="4976071"/>
            <a:ext cx="1309940" cy="466708"/>
            <a:chOff x="4535960" y="3039948"/>
            <a:chExt cx="3669483" cy="606402"/>
          </a:xfrm>
        </p:grpSpPr>
        <p:sp>
          <p:nvSpPr>
            <p:cNvPr id="173" name="TextBox 172">
              <a:extLst>
                <a:ext uri="{FF2B5EF4-FFF2-40B4-BE49-F238E27FC236}">
                  <a16:creationId xmlns:a16="http://schemas.microsoft.com/office/drawing/2014/main" xmlns="" id="{C59352C6-5704-447D-BC45-7FD320769F4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BF9000"/>
                  </a:solidFill>
                  <a:latin typeface="Open Sans" panose="020B0606030504020204" pitchFamily="34" charset="0"/>
                  <a:ea typeface="Open Sans" panose="020B0606030504020204" pitchFamily="34" charset="0"/>
                  <a:cs typeface="Open Sans" panose="020B0606030504020204" pitchFamily="34" charset="0"/>
                </a:rPr>
                <a:t>2%</a:t>
              </a:r>
              <a:endParaRPr lang="en-US" sz="1400" kern="0" dirty="0">
                <a:solidFill>
                  <a:srgbClr val="BF9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TextBox l198">
              <a:extLst>
                <a:ext uri="{FF2B5EF4-FFF2-40B4-BE49-F238E27FC236}">
                  <a16:creationId xmlns:a16="http://schemas.microsoft.com/office/drawing/2014/main" xmlns="" id="{024C50F1-B044-487C-80FA-030EE0E85629}"/>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BF9000"/>
                  </a:solidFill>
                  <a:latin typeface="Open Sans Semibold" panose="020B0706030804020204" pitchFamily="34" charset="0"/>
                  <a:ea typeface="Open Sans Semibold" panose="020B0706030804020204" pitchFamily="34" charset="0"/>
                  <a:cs typeface="Open Sans Semibold" panose="020B0706030804020204" pitchFamily="34" charset="0"/>
                </a:rPr>
                <a:t>Other</a:t>
              </a:r>
            </a:p>
          </p:txBody>
        </p:sp>
      </p:grpSp>
      <p:grpSp>
        <p:nvGrpSpPr>
          <p:cNvPr id="156" name="Group 155">
            <a:extLst>
              <a:ext uri="{FF2B5EF4-FFF2-40B4-BE49-F238E27FC236}">
                <a16:creationId xmlns:a16="http://schemas.microsoft.com/office/drawing/2014/main" xmlns="" id="{F0A1A253-8CD6-45EC-BC58-8347F296F529}"/>
              </a:ext>
            </a:extLst>
          </p:cNvPr>
          <p:cNvGrpSpPr/>
          <p:nvPr/>
        </p:nvGrpSpPr>
        <p:grpSpPr>
          <a:xfrm>
            <a:off x="4868383" y="3526626"/>
            <a:ext cx="1223638" cy="479265"/>
            <a:chOff x="4423152" y="3834739"/>
            <a:chExt cx="1143000" cy="447681"/>
          </a:xfrm>
        </p:grpSpPr>
        <p:sp>
          <p:nvSpPr>
            <p:cNvPr id="157" name="TextBox 156">
              <a:extLst>
                <a:ext uri="{FF2B5EF4-FFF2-40B4-BE49-F238E27FC236}">
                  <a16:creationId xmlns:a16="http://schemas.microsoft.com/office/drawing/2014/main" xmlns="" id="{21837BA0-753D-4AE1-ACA9-B229AC79B599}"/>
                </a:ext>
              </a:extLst>
            </p:cNvPr>
            <p:cNvSpPr txBox="1"/>
            <p:nvPr/>
          </p:nvSpPr>
          <p:spPr>
            <a:xfrm>
              <a:off x="4651752" y="3834739"/>
              <a:ext cx="685800" cy="287494"/>
            </a:xfrm>
            <a:prstGeom prst="rect">
              <a:avLst/>
            </a:prstGeom>
            <a:noFill/>
          </p:spPr>
          <p:txBody>
            <a:bodyPr wrap="square" rtlCol="0">
              <a:spAutoFit/>
            </a:bodyPr>
            <a:lstStyle/>
            <a:p>
              <a:pPr algn="ctr"/>
              <a:r>
                <a:rPr lang="en-US" sz="1400" b="1" dirty="0">
                  <a:solidFill>
                    <a:srgbClr val="56AEA8"/>
                  </a:solidFill>
                  <a:latin typeface="Open Sans" panose="020B0606030504020204" pitchFamily="34" charset="0"/>
                  <a:ea typeface="Open Sans" panose="020B0606030504020204" pitchFamily="34" charset="0"/>
                  <a:cs typeface="Open Sans" panose="020B0606030504020204" pitchFamily="34" charset="0"/>
                </a:rPr>
                <a:t>23%</a:t>
              </a:r>
              <a:endParaRPr lang="en-US" sz="1400" dirty="0">
                <a:solidFill>
                  <a:srgbClr val="56AEA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TextBox 157">
              <a:extLst>
                <a:ext uri="{FF2B5EF4-FFF2-40B4-BE49-F238E27FC236}">
                  <a16:creationId xmlns:a16="http://schemas.microsoft.com/office/drawing/2014/main" xmlns="" id="{AB12992A-C4F3-4DBA-8559-E4E8E0C37E4F}"/>
                </a:ext>
              </a:extLst>
            </p:cNvPr>
            <p:cNvSpPr txBox="1"/>
            <p:nvPr/>
          </p:nvSpPr>
          <p:spPr>
            <a:xfrm>
              <a:off x="4423152" y="4045237"/>
              <a:ext cx="1143000" cy="237183"/>
            </a:xfrm>
            <a:prstGeom prst="rect">
              <a:avLst/>
            </a:prstGeom>
            <a:noFill/>
          </p:spPr>
          <p:txBody>
            <a:bodyPr wrap="square" rtlCol="0">
              <a:spAutoFit/>
            </a:bodyPr>
            <a:lstStyle/>
            <a:p>
              <a:pPr algn="ctr"/>
              <a:r>
                <a:rPr lang="en-US" sz="1050" dirty="0">
                  <a:solidFill>
                    <a:srgbClr val="56AEA8"/>
                  </a:solidFill>
                  <a:latin typeface="Open Sans Semibold" panose="020B0706030804020204" pitchFamily="34" charset="0"/>
                  <a:ea typeface="Open Sans Semibold" panose="020B0706030804020204" pitchFamily="34" charset="0"/>
                  <a:cs typeface="Open Sans Semibold" panose="020B0706030804020204" pitchFamily="34" charset="0"/>
                </a:rPr>
                <a:t>White</a:t>
              </a:r>
            </a:p>
          </p:txBody>
        </p:sp>
      </p:grpSp>
      <p:cxnSp>
        <p:nvCxnSpPr>
          <p:cNvPr id="185" name="Elbow Connector 218">
            <a:extLst>
              <a:ext uri="{FF2B5EF4-FFF2-40B4-BE49-F238E27FC236}">
                <a16:creationId xmlns:a16="http://schemas.microsoft.com/office/drawing/2014/main" xmlns="" id="{EA2F205A-DD91-428A-8D6C-46973301D565}"/>
              </a:ext>
            </a:extLst>
          </p:cNvPr>
          <p:cNvCxnSpPr>
            <a:cxnSpLocks/>
          </p:cNvCxnSpPr>
          <p:nvPr/>
        </p:nvCxnSpPr>
        <p:spPr>
          <a:xfrm rot="10800000" flipH="1" flipV="1">
            <a:off x="5821489" y="3783695"/>
            <a:ext cx="254980" cy="451587"/>
          </a:xfrm>
          <a:prstGeom prst="bentConnector2">
            <a:avLst/>
          </a:prstGeom>
          <a:noFill/>
          <a:ln w="12700" cap="rnd" cmpd="sng" algn="ctr">
            <a:solidFill>
              <a:srgbClr val="56AEA8"/>
            </a:solidFill>
            <a:prstDash val="sysDot"/>
            <a:round/>
            <a:headEnd type="oval"/>
            <a:tailEnd type="none"/>
          </a:ln>
          <a:effectLst/>
        </p:spPr>
      </p:cxnSp>
      <p:graphicFrame>
        <p:nvGraphicFramePr>
          <p:cNvPr id="89" name="Chart 88">
            <a:extLst>
              <a:ext uri="{FF2B5EF4-FFF2-40B4-BE49-F238E27FC236}">
                <a16:creationId xmlns:a16="http://schemas.microsoft.com/office/drawing/2014/main" xmlns="" id="{21FCAFDD-598E-48B7-BB44-D10E7F76E2B9}"/>
              </a:ext>
            </a:extLst>
          </p:cNvPr>
          <p:cNvGraphicFramePr/>
          <p:nvPr>
            <p:extLst/>
          </p:nvPr>
        </p:nvGraphicFramePr>
        <p:xfrm>
          <a:off x="62453" y="3398118"/>
          <a:ext cx="3612178" cy="2535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7" name="Chart 166">
            <a:extLst>
              <a:ext uri="{FF2B5EF4-FFF2-40B4-BE49-F238E27FC236}">
                <a16:creationId xmlns:a16="http://schemas.microsoft.com/office/drawing/2014/main" xmlns="" id="{B7973C8E-05E3-411D-8E2F-35CD928B22FE}"/>
              </a:ext>
            </a:extLst>
          </p:cNvPr>
          <p:cNvGraphicFramePr/>
          <p:nvPr>
            <p:extLst/>
          </p:nvPr>
        </p:nvGraphicFramePr>
        <p:xfrm>
          <a:off x="5400423" y="3398118"/>
          <a:ext cx="3612178" cy="25353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440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heel(1)">
                                      <p:cBhvr>
                                        <p:cTn id="11" dur="1000"/>
                                        <p:tgtEl>
                                          <p:spTgt spid="8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500"/>
                                        <p:tgtEl>
                                          <p:spTgt spid="136"/>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5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childTnLst>
                          </p:cTn>
                        </p:par>
                        <p:par>
                          <p:cTn id="56" fill="hold">
                            <p:stCondLst>
                              <p:cond delay="1000"/>
                            </p:stCondLst>
                            <p:childTnLst>
                              <p:par>
                                <p:cTn id="57" presetID="21" presetClass="entr" presetSubtype="1" fill="hold" grpId="0" nodeType="afterEffect">
                                  <p:stCondLst>
                                    <p:cond delay="0"/>
                                  </p:stCondLst>
                                  <p:childTnLst>
                                    <p:set>
                                      <p:cBhvr>
                                        <p:cTn id="58" dur="1" fill="hold">
                                          <p:stCondLst>
                                            <p:cond delay="0"/>
                                          </p:stCondLst>
                                        </p:cTn>
                                        <p:tgtEl>
                                          <p:spTgt spid="167"/>
                                        </p:tgtEl>
                                        <p:attrNameLst>
                                          <p:attrName>style.visibility</p:attrName>
                                        </p:attrNameLst>
                                      </p:cBhvr>
                                      <p:to>
                                        <p:strVal val="visible"/>
                                      </p:to>
                                    </p:set>
                                    <p:animEffect transition="in" filter="wheel(1)">
                                      <p:cBhvr>
                                        <p:cTn id="59" dur="1000"/>
                                        <p:tgtEl>
                                          <p:spTgt spid="167"/>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fade">
                                      <p:cBhvr>
                                        <p:cTn id="63" dur="500"/>
                                        <p:tgtEl>
                                          <p:spTgt spid="153"/>
                                        </p:tgtEl>
                                      </p:cBhvr>
                                    </p:animEffect>
                                  </p:childTnLst>
                                </p:cTn>
                              </p:par>
                              <p:par>
                                <p:cTn id="64" presetID="10" presetClass="entr" presetSubtype="0" fill="hold" nodeType="withEffect">
                                  <p:stCondLst>
                                    <p:cond delay="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500"/>
                                        <p:tgtEl>
                                          <p:spTgt spid="150"/>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149"/>
                                        </p:tgtEl>
                                        <p:attrNameLst>
                                          <p:attrName>style.visibility</p:attrName>
                                        </p:attrNameLst>
                                      </p:cBhvr>
                                      <p:to>
                                        <p:strVal val="visible"/>
                                      </p:to>
                                    </p:set>
                                    <p:animEffect transition="in" filter="fade">
                                      <p:cBhvr>
                                        <p:cTn id="70" dur="500"/>
                                        <p:tgtEl>
                                          <p:spTgt spid="149"/>
                                        </p:tgtEl>
                                      </p:cBhvr>
                                    </p:animEffect>
                                  </p:childTnLst>
                                </p:cTn>
                              </p:par>
                              <p:par>
                                <p:cTn id="71" presetID="10" presetClass="entr" presetSubtype="0" fill="hold" nodeType="withEffect">
                                  <p:stCondLst>
                                    <p:cond delay="0"/>
                                  </p:stCondLst>
                                  <p:childTnLst>
                                    <p:set>
                                      <p:cBhvr>
                                        <p:cTn id="72" dur="1" fill="hold">
                                          <p:stCondLst>
                                            <p:cond delay="0"/>
                                          </p:stCondLst>
                                        </p:cTn>
                                        <p:tgtEl>
                                          <p:spTgt spid="146"/>
                                        </p:tgtEl>
                                        <p:attrNameLst>
                                          <p:attrName>style.visibility</p:attrName>
                                        </p:attrNameLst>
                                      </p:cBhvr>
                                      <p:to>
                                        <p:strVal val="visible"/>
                                      </p:to>
                                    </p:set>
                                    <p:animEffect transition="in" filter="fade">
                                      <p:cBhvr>
                                        <p:cTn id="73" dur="500"/>
                                        <p:tgtEl>
                                          <p:spTgt spid="146"/>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par>
                                <p:cTn id="78" presetID="10" presetClass="entr" presetSubtype="0" fill="hold" nodeType="with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fade">
                                      <p:cBhvr>
                                        <p:cTn id="80" dur="500"/>
                                        <p:tgtEl>
                                          <p:spTgt spid="185"/>
                                        </p:tgtEl>
                                      </p:cBhvr>
                                    </p:animEffect>
                                  </p:childTnLst>
                                </p:cTn>
                              </p:par>
                            </p:childTnLst>
                          </p:cTn>
                        </p:par>
                        <p:par>
                          <p:cTn id="81" fill="hold">
                            <p:stCondLst>
                              <p:cond delay="3500"/>
                            </p:stCondLst>
                            <p:childTnLst>
                              <p:par>
                                <p:cTn id="82" presetID="10" presetClass="entr" presetSubtype="0" fill="hold" nodeType="afterEffect">
                                  <p:stCondLst>
                                    <p:cond delay="0"/>
                                  </p:stCondLst>
                                  <p:childTnLst>
                                    <p:set>
                                      <p:cBhvr>
                                        <p:cTn id="83" dur="1" fill="hold">
                                          <p:stCondLst>
                                            <p:cond delay="0"/>
                                          </p:stCondLst>
                                        </p:cTn>
                                        <p:tgtEl>
                                          <p:spTgt spid="189"/>
                                        </p:tgtEl>
                                        <p:attrNameLst>
                                          <p:attrName>style.visibility</p:attrName>
                                        </p:attrNameLst>
                                      </p:cBhvr>
                                      <p:to>
                                        <p:strVal val="visible"/>
                                      </p:to>
                                    </p:set>
                                    <p:animEffect transition="in" filter="fade">
                                      <p:cBhvr>
                                        <p:cTn id="84" dur="500"/>
                                        <p:tgtEl>
                                          <p:spTgt spid="189"/>
                                        </p:tgtEl>
                                      </p:cBhvr>
                                    </p:animEffect>
                                  </p:childTnLst>
                                </p:cTn>
                              </p:par>
                              <p:par>
                                <p:cTn id="85" presetID="10" presetClass="entr" presetSubtype="0" fill="hold" nodeType="withEffect">
                                  <p:stCondLst>
                                    <p:cond delay="0"/>
                                  </p:stCondLst>
                                  <p:childTnLst>
                                    <p:set>
                                      <p:cBhvr>
                                        <p:cTn id="86" dur="1" fill="hold">
                                          <p:stCondLst>
                                            <p:cond delay="0"/>
                                          </p:stCondLst>
                                        </p:cTn>
                                        <p:tgtEl>
                                          <p:spTgt spid="172"/>
                                        </p:tgtEl>
                                        <p:attrNameLst>
                                          <p:attrName>style.visibility</p:attrName>
                                        </p:attrNameLst>
                                      </p:cBhvr>
                                      <p:to>
                                        <p:strVal val="visible"/>
                                      </p:to>
                                    </p:set>
                                    <p:animEffect transition="in" filter="fade">
                                      <p:cBhvr>
                                        <p:cTn id="87" dur="500"/>
                                        <p:tgtEl>
                                          <p:spTgt spid="172"/>
                                        </p:tgtEl>
                                      </p:cBhvr>
                                    </p:animEffect>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fade">
                                      <p:cBhvr>
                                        <p:cTn id="91" dur="500"/>
                                        <p:tgtEl>
                                          <p:spTgt spid="159"/>
                                        </p:tgtEl>
                                      </p:cBhvr>
                                    </p:animEffect>
                                  </p:childTnLst>
                                </p:cTn>
                              </p:par>
                              <p:par>
                                <p:cTn id="92" presetID="10" presetClass="entr" presetSubtype="0" fill="hold" nodeType="withEffect">
                                  <p:stCondLst>
                                    <p:cond delay="0"/>
                                  </p:stCondLst>
                                  <p:childTnLst>
                                    <p:set>
                                      <p:cBhvr>
                                        <p:cTn id="93" dur="1" fill="hold">
                                          <p:stCondLst>
                                            <p:cond delay="0"/>
                                          </p:stCondLst>
                                        </p:cTn>
                                        <p:tgtEl>
                                          <p:spTgt spid="163"/>
                                        </p:tgtEl>
                                        <p:attrNameLst>
                                          <p:attrName>style.visibility</p:attrName>
                                        </p:attrNameLst>
                                      </p:cBhvr>
                                      <p:to>
                                        <p:strVal val="visible"/>
                                      </p:to>
                                    </p:set>
                                    <p:animEffect transition="in" filter="fade">
                                      <p:cBhvr>
                                        <p:cTn id="94"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9" grpId="0">
        <p:bldAsOne/>
      </p:bldGraphic>
      <p:bldGraphic spid="16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0" y="3606798"/>
            <a:ext cx="2490104" cy="3251199"/>
          </a:xfrm>
          <a:prstGeom prst="rect">
            <a:avLst/>
          </a:prstGeom>
        </p:spPr>
      </p:pic>
      <p:graphicFrame>
        <p:nvGraphicFramePr>
          <p:cNvPr id="8" name="Chart 7">
            <a:extLst>
              <a:ext uri="{FF2B5EF4-FFF2-40B4-BE49-F238E27FC236}">
                <a16:creationId xmlns:a16="http://schemas.microsoft.com/office/drawing/2014/main" xmlns="" id="{1AC6C246-1790-4681-A8F6-8706108DFF62}"/>
              </a:ext>
            </a:extLst>
          </p:cNvPr>
          <p:cNvGraphicFramePr/>
          <p:nvPr>
            <p:extLst/>
          </p:nvPr>
        </p:nvGraphicFramePr>
        <p:xfrm>
          <a:off x="303442" y="2594011"/>
          <a:ext cx="8535758" cy="389589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3" name="Group 2">
            <a:extLst>
              <a:ext uri="{FF2B5EF4-FFF2-40B4-BE49-F238E27FC236}">
                <a16:creationId xmlns:a16="http://schemas.microsoft.com/office/drawing/2014/main" xmlns="" id="{B7CF84CA-841D-4E18-ACBF-C35734E28CE7}"/>
              </a:ext>
            </a:extLst>
          </p:cNvPr>
          <p:cNvGrpSpPr/>
          <p:nvPr/>
        </p:nvGrpSpPr>
        <p:grpSpPr>
          <a:xfrm>
            <a:off x="225062" y="1857300"/>
            <a:ext cx="8290865" cy="307777"/>
            <a:chOff x="225062" y="1857300"/>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7300"/>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TENURED FACULTY RATIO</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7904A9E1-67D5-40AA-8B8B-1DA6733465D1}"/>
              </a:ext>
            </a:extLst>
          </p:cNvPr>
          <p:cNvGrpSpPr/>
          <p:nvPr/>
        </p:nvGrpSpPr>
        <p:grpSpPr>
          <a:xfrm>
            <a:off x="7109507" y="1874369"/>
            <a:ext cx="1855971" cy="226146"/>
            <a:chOff x="7109507" y="1874369"/>
            <a:chExt cx="1855971" cy="226146"/>
          </a:xfrm>
        </p:grpSpPr>
        <p:sp>
          <p:nvSpPr>
            <p:cNvPr id="72" name="Rectangle 71">
              <a:extLst>
                <a:ext uri="{FF2B5EF4-FFF2-40B4-BE49-F238E27FC236}">
                  <a16:creationId xmlns:a16="http://schemas.microsoft.com/office/drawing/2014/main" xmlns="" id="{47439BDE-F77F-43E5-A5FD-696DFA676301}"/>
                </a:ext>
              </a:extLst>
            </p:cNvPr>
            <p:cNvSpPr/>
            <p:nvPr/>
          </p:nvSpPr>
          <p:spPr>
            <a:xfrm>
              <a:off x="7109507" y="1949610"/>
              <a:ext cx="83127" cy="75665"/>
            </a:xfrm>
            <a:prstGeom prst="rect">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3" name="TextBox 2">
              <a:extLst>
                <a:ext uri="{FF2B5EF4-FFF2-40B4-BE49-F238E27FC236}">
                  <a16:creationId xmlns:a16="http://schemas.microsoft.com/office/drawing/2014/main" xmlns="" id="{A04915FC-97A7-40C9-8F27-F26C96C07C10}"/>
                </a:ext>
              </a:extLst>
            </p:cNvPr>
            <p:cNvSpPr txBox="1"/>
            <p:nvPr/>
          </p:nvSpPr>
          <p:spPr>
            <a:xfrm>
              <a:off x="7192634"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Female</a:t>
              </a:r>
            </a:p>
          </p:txBody>
        </p:sp>
        <p:sp>
          <p:nvSpPr>
            <p:cNvPr id="82" name="Rectangle 81">
              <a:extLst>
                <a:ext uri="{FF2B5EF4-FFF2-40B4-BE49-F238E27FC236}">
                  <a16:creationId xmlns:a16="http://schemas.microsoft.com/office/drawing/2014/main" xmlns="" id="{BE8E6C87-7607-45E9-AF6F-176E800257AB}"/>
                </a:ext>
              </a:extLst>
            </p:cNvPr>
            <p:cNvSpPr/>
            <p:nvPr/>
          </p:nvSpPr>
          <p:spPr>
            <a:xfrm>
              <a:off x="8014670" y="1949610"/>
              <a:ext cx="83127" cy="75665"/>
            </a:xfrm>
            <a:prstGeom prst="rect">
              <a:avLst/>
            </a:prstGeom>
            <a:solidFill>
              <a:srgbClr val="1096B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5" name="TextBox 2">
              <a:extLst>
                <a:ext uri="{FF2B5EF4-FFF2-40B4-BE49-F238E27FC236}">
                  <a16:creationId xmlns:a16="http://schemas.microsoft.com/office/drawing/2014/main" xmlns="" id="{440BDE3E-AF80-401C-A5DA-26107492BFC0}"/>
                </a:ext>
              </a:extLst>
            </p:cNvPr>
            <p:cNvSpPr txBox="1"/>
            <p:nvPr/>
          </p:nvSpPr>
          <p:spPr>
            <a:xfrm>
              <a:off x="8097797"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Male</a:t>
              </a:r>
            </a:p>
          </p:txBody>
        </p:sp>
      </p:grpSp>
    </p:spTree>
    <p:extLst>
      <p:ext uri="{BB962C8B-B14F-4D97-AF65-F5344CB8AC3E}">
        <p14:creationId xmlns:p14="http://schemas.microsoft.com/office/powerpoint/2010/main" val="106099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8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300"/>
                                        <p:tgtEl>
                                          <p:spTgt spid="8">
                                            <p:graphicEl>
                                              <a:chart seriesIdx="0" categoryIdx="0" bldStep="ptInCategory"/>
                                            </p:graphicEl>
                                          </p:spTgt>
                                        </p:tgtEl>
                                      </p:cBhvr>
                                    </p:animEffect>
                                  </p:childTnLst>
                                </p:cTn>
                              </p:par>
                            </p:childTnLst>
                          </p:cTn>
                        </p:par>
                        <p:par>
                          <p:cTn id="16" fill="hold">
                            <p:stCondLst>
                              <p:cond delay="11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300"/>
                                        <p:tgtEl>
                                          <p:spTgt spid="8">
                                            <p:graphicEl>
                                              <a:chart seriesIdx="1" categoryIdx="0" bldStep="ptInCategory"/>
                                            </p:graphicEl>
                                          </p:spTgt>
                                        </p:tgtEl>
                                      </p:cBhvr>
                                    </p:animEffect>
                                  </p:childTnLst>
                                </p:cTn>
                              </p:par>
                            </p:childTnLst>
                          </p:cTn>
                        </p:par>
                        <p:par>
                          <p:cTn id="20" fill="hold">
                            <p:stCondLst>
                              <p:cond delay="14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3" dur="300"/>
                                        <p:tgtEl>
                                          <p:spTgt spid="8">
                                            <p:graphicEl>
                                              <a:chart seriesIdx="0" categoryIdx="1" bldStep="ptInCategory"/>
                                            </p:graphicEl>
                                          </p:spTgt>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27" dur="300"/>
                                        <p:tgtEl>
                                          <p:spTgt spid="8">
                                            <p:graphicEl>
                                              <a:chart seriesIdx="1" categoryIdx="1" bldStep="ptInCategory"/>
                                            </p:graphic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31" dur="400"/>
                                        <p:tgtEl>
                                          <p:spTgt spid="8">
                                            <p:graphicEl>
                                              <a:chart seriesIdx="0" categoryIdx="2" bldStep="ptInCategory"/>
                                            </p:graphicEl>
                                          </p:spTgt>
                                        </p:tgtEl>
                                      </p:cBhvr>
                                    </p:animEffect>
                                  </p:childTnLst>
                                </p:cTn>
                              </p:par>
                            </p:childTnLst>
                          </p:cTn>
                        </p:par>
                        <p:par>
                          <p:cTn id="32" fill="hold">
                            <p:stCondLst>
                              <p:cond delay="240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35" dur="400"/>
                                        <p:tgtEl>
                                          <p:spTgt spid="8">
                                            <p:graphicEl>
                                              <a:chart seriesIdx="1" categoryIdx="2" bldStep="ptInCategory"/>
                                            </p:graphicEl>
                                          </p:spTgt>
                                        </p:tgtEl>
                                      </p:cBhvr>
                                    </p:animEffect>
                                  </p:childTnLst>
                                </p:cTn>
                              </p:par>
                            </p:childTnLst>
                          </p:cTn>
                        </p:par>
                        <p:par>
                          <p:cTn id="36" fill="hold">
                            <p:stCondLst>
                              <p:cond delay="28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ipe(down)">
                                      <p:cBhvr>
                                        <p:cTn id="39" dur="300"/>
                                        <p:tgtEl>
                                          <p:spTgt spid="8">
                                            <p:graphicEl>
                                              <a:chart seriesIdx="0" categoryIdx="3" bldStep="ptInCategory"/>
                                            </p:graphicEl>
                                          </p:spTgt>
                                        </p:tgtEl>
                                      </p:cBhvr>
                                    </p:animEffect>
                                  </p:childTnLst>
                                </p:cTn>
                              </p:par>
                            </p:childTnLst>
                          </p:cTn>
                        </p:par>
                        <p:par>
                          <p:cTn id="40" fill="hold">
                            <p:stCondLst>
                              <p:cond delay="31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1" categoryIdx="3" bldStep="ptInCategory"/>
                                            </p:graphicEl>
                                          </p:spTgt>
                                        </p:tgtEl>
                                        <p:attrNameLst>
                                          <p:attrName>style.visibility</p:attrName>
                                        </p:attrNameLst>
                                      </p:cBhvr>
                                      <p:to>
                                        <p:strVal val="visible"/>
                                      </p:to>
                                    </p:set>
                                    <p:animEffect transition="in" filter="wipe(down)">
                                      <p:cBhvr>
                                        <p:cTn id="43" dur="300"/>
                                        <p:tgtEl>
                                          <p:spTgt spid="8">
                                            <p:graphicEl>
                                              <a:chart seriesIdx="1" categoryIdx="3" bldStep="ptInCategory"/>
                                            </p:graphicEl>
                                          </p:spTgt>
                                        </p:tgtEl>
                                      </p:cBhvr>
                                    </p:animEffect>
                                  </p:childTnLst>
                                </p:cTn>
                              </p:par>
                            </p:childTnLst>
                          </p:cTn>
                        </p:par>
                        <p:par>
                          <p:cTn id="44" fill="hold">
                            <p:stCondLst>
                              <p:cond delay="3400"/>
                            </p:stCondLst>
                            <p:childTnLst>
                              <p:par>
                                <p:cTn id="45" presetID="22" presetClass="entr" presetSubtype="4" fill="hold" grpId="0" nodeType="afterEffect">
                                  <p:stCondLst>
                                    <p:cond delay="0"/>
                                  </p:stCondLst>
                                  <p:childTnLst>
                                    <p:set>
                                      <p:cBhvr>
                                        <p:cTn id="46"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wipe(down)">
                                      <p:cBhvr>
                                        <p:cTn id="47" dur="300"/>
                                        <p:tgtEl>
                                          <p:spTgt spid="8">
                                            <p:graphicEl>
                                              <a:chart seriesIdx="0" categoryIdx="4" bldStep="ptInCategory"/>
                                            </p:graphicEl>
                                          </p:spTgt>
                                        </p:tgtEl>
                                      </p:cBhvr>
                                    </p:animEffect>
                                  </p:childTnLst>
                                </p:cTn>
                              </p:par>
                            </p:childTnLst>
                          </p:cTn>
                        </p:par>
                        <p:par>
                          <p:cTn id="48" fill="hold">
                            <p:stCondLst>
                              <p:cond delay="3700"/>
                            </p:stCondLst>
                            <p:childTnLst>
                              <p:par>
                                <p:cTn id="49" presetID="22" presetClass="entr" presetSubtype="4" fill="hold" grpId="0" nodeType="afterEffect">
                                  <p:stCondLst>
                                    <p:cond delay="0"/>
                                  </p:stCondLst>
                                  <p:childTnLst>
                                    <p:set>
                                      <p:cBhvr>
                                        <p:cTn id="50" dur="1" fill="hold">
                                          <p:stCondLst>
                                            <p:cond delay="0"/>
                                          </p:stCondLst>
                                        </p:cTn>
                                        <p:tgtEl>
                                          <p:spTgt spid="8">
                                            <p:graphicEl>
                                              <a:chart seriesIdx="1" categoryIdx="4" bldStep="ptInCategory"/>
                                            </p:graphicEl>
                                          </p:spTgt>
                                        </p:tgtEl>
                                        <p:attrNameLst>
                                          <p:attrName>style.visibility</p:attrName>
                                        </p:attrNameLst>
                                      </p:cBhvr>
                                      <p:to>
                                        <p:strVal val="visible"/>
                                      </p:to>
                                    </p:set>
                                    <p:animEffect transition="in" filter="wipe(down)">
                                      <p:cBhvr>
                                        <p:cTn id="51" dur="300"/>
                                        <p:tgtEl>
                                          <p:spTgt spid="8">
                                            <p:graphicEl>
                                              <a:chart seriesIdx="1" categoryIdx="4" bldStep="ptInCategory"/>
                                            </p:graphicEl>
                                          </p:spTgt>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8">
                                            <p:graphicEl>
                                              <a:chart seriesIdx="0" categoryIdx="5" bldStep="ptInCategory"/>
                                            </p:graphicEl>
                                          </p:spTgt>
                                        </p:tgtEl>
                                        <p:attrNameLst>
                                          <p:attrName>style.visibility</p:attrName>
                                        </p:attrNameLst>
                                      </p:cBhvr>
                                      <p:to>
                                        <p:strVal val="visible"/>
                                      </p:to>
                                    </p:set>
                                    <p:animEffect transition="in" filter="wipe(down)">
                                      <p:cBhvr>
                                        <p:cTn id="55" dur="450"/>
                                        <p:tgtEl>
                                          <p:spTgt spid="8">
                                            <p:graphicEl>
                                              <a:chart seriesIdx="0" categoryIdx="5" bldStep="ptInCategory"/>
                                            </p:graphicEl>
                                          </p:spTgt>
                                        </p:tgtEl>
                                      </p:cBhvr>
                                    </p:animEffect>
                                  </p:childTnLst>
                                </p:cTn>
                              </p:par>
                            </p:childTnLst>
                          </p:cTn>
                        </p:par>
                        <p:par>
                          <p:cTn id="56" fill="hold">
                            <p:stCondLst>
                              <p:cond delay="4450"/>
                            </p:stCondLst>
                            <p:childTnLst>
                              <p:par>
                                <p:cTn id="57" presetID="22" presetClass="entr" presetSubtype="4" fill="hold" grpId="0" nodeType="afterEffect">
                                  <p:stCondLst>
                                    <p:cond delay="0"/>
                                  </p:stCondLst>
                                  <p:childTnLst>
                                    <p:set>
                                      <p:cBhvr>
                                        <p:cTn id="58" dur="1" fill="hold">
                                          <p:stCondLst>
                                            <p:cond delay="0"/>
                                          </p:stCondLst>
                                        </p:cTn>
                                        <p:tgtEl>
                                          <p:spTgt spid="8">
                                            <p:graphicEl>
                                              <a:chart seriesIdx="1" categoryIdx="5" bldStep="ptInCategory"/>
                                            </p:graphicEl>
                                          </p:spTgt>
                                        </p:tgtEl>
                                        <p:attrNameLst>
                                          <p:attrName>style.visibility</p:attrName>
                                        </p:attrNameLst>
                                      </p:cBhvr>
                                      <p:to>
                                        <p:strVal val="visible"/>
                                      </p:to>
                                    </p:set>
                                    <p:animEffect transition="in" filter="wipe(down)">
                                      <p:cBhvr>
                                        <p:cTn id="59" dur="450"/>
                                        <p:tgtEl>
                                          <p:spTgt spid="8">
                                            <p:graphicEl>
                                              <a:chart seriesIdx="1"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graphicFrame>
        <p:nvGraphicFramePr>
          <p:cNvPr id="8" name="Chart 7">
            <a:extLst>
              <a:ext uri="{FF2B5EF4-FFF2-40B4-BE49-F238E27FC236}">
                <a16:creationId xmlns:a16="http://schemas.microsoft.com/office/drawing/2014/main" xmlns="" id="{1AC6C246-1790-4681-A8F6-8706108DFF62}"/>
              </a:ext>
            </a:extLst>
          </p:cNvPr>
          <p:cNvGraphicFramePr/>
          <p:nvPr>
            <p:extLst/>
          </p:nvPr>
        </p:nvGraphicFramePr>
        <p:xfrm>
          <a:off x="303442" y="2594011"/>
          <a:ext cx="8535758" cy="389589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2" name="Group 1">
            <a:extLst>
              <a:ext uri="{FF2B5EF4-FFF2-40B4-BE49-F238E27FC236}">
                <a16:creationId xmlns:a16="http://schemas.microsoft.com/office/drawing/2014/main" xmlns="" id="{312EFC1A-A8AF-4E10-A55D-5F553C3767B9}"/>
              </a:ext>
            </a:extLst>
          </p:cNvPr>
          <p:cNvGrpSpPr/>
          <p:nvPr/>
        </p:nvGrpSpPr>
        <p:grpSpPr>
          <a:xfrm>
            <a:off x="225062" y="1856356"/>
            <a:ext cx="8290865" cy="307777"/>
            <a:chOff x="225062" y="1856356"/>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STUDENT RATIO</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7904A9E1-67D5-40AA-8B8B-1DA6733465D1}"/>
              </a:ext>
            </a:extLst>
          </p:cNvPr>
          <p:cNvGrpSpPr/>
          <p:nvPr/>
        </p:nvGrpSpPr>
        <p:grpSpPr>
          <a:xfrm>
            <a:off x="7109507" y="1874369"/>
            <a:ext cx="1855971" cy="226146"/>
            <a:chOff x="7109507" y="1874369"/>
            <a:chExt cx="1855971" cy="226146"/>
          </a:xfrm>
        </p:grpSpPr>
        <p:sp>
          <p:nvSpPr>
            <p:cNvPr id="72" name="Rectangle 71">
              <a:extLst>
                <a:ext uri="{FF2B5EF4-FFF2-40B4-BE49-F238E27FC236}">
                  <a16:creationId xmlns:a16="http://schemas.microsoft.com/office/drawing/2014/main" xmlns="" id="{47439BDE-F77F-43E5-A5FD-696DFA676301}"/>
                </a:ext>
              </a:extLst>
            </p:cNvPr>
            <p:cNvSpPr/>
            <p:nvPr/>
          </p:nvSpPr>
          <p:spPr>
            <a:xfrm>
              <a:off x="7109507" y="1949610"/>
              <a:ext cx="83127" cy="75665"/>
            </a:xfrm>
            <a:prstGeom prst="rect">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3" name="TextBox 2">
              <a:extLst>
                <a:ext uri="{FF2B5EF4-FFF2-40B4-BE49-F238E27FC236}">
                  <a16:creationId xmlns:a16="http://schemas.microsoft.com/office/drawing/2014/main" xmlns="" id="{A04915FC-97A7-40C9-8F27-F26C96C07C10}"/>
                </a:ext>
              </a:extLst>
            </p:cNvPr>
            <p:cNvSpPr txBox="1"/>
            <p:nvPr/>
          </p:nvSpPr>
          <p:spPr>
            <a:xfrm>
              <a:off x="7192634"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Female</a:t>
              </a:r>
            </a:p>
          </p:txBody>
        </p:sp>
        <p:sp>
          <p:nvSpPr>
            <p:cNvPr id="82" name="Rectangle 81">
              <a:extLst>
                <a:ext uri="{FF2B5EF4-FFF2-40B4-BE49-F238E27FC236}">
                  <a16:creationId xmlns:a16="http://schemas.microsoft.com/office/drawing/2014/main" xmlns="" id="{BE8E6C87-7607-45E9-AF6F-176E800257AB}"/>
                </a:ext>
              </a:extLst>
            </p:cNvPr>
            <p:cNvSpPr/>
            <p:nvPr/>
          </p:nvSpPr>
          <p:spPr>
            <a:xfrm>
              <a:off x="8014670" y="1949610"/>
              <a:ext cx="83127" cy="75665"/>
            </a:xfrm>
            <a:prstGeom prst="rect">
              <a:avLst/>
            </a:prstGeom>
            <a:solidFill>
              <a:srgbClr val="1096B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5" name="TextBox 2">
              <a:extLst>
                <a:ext uri="{FF2B5EF4-FFF2-40B4-BE49-F238E27FC236}">
                  <a16:creationId xmlns:a16="http://schemas.microsoft.com/office/drawing/2014/main" xmlns="" id="{440BDE3E-AF80-401C-A5DA-26107492BFC0}"/>
                </a:ext>
              </a:extLst>
            </p:cNvPr>
            <p:cNvSpPr txBox="1"/>
            <p:nvPr/>
          </p:nvSpPr>
          <p:spPr>
            <a:xfrm>
              <a:off x="8097797"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Male</a:t>
              </a:r>
            </a:p>
          </p:txBody>
        </p:sp>
      </p:grpSp>
    </p:spTree>
    <p:extLst>
      <p:ext uri="{BB962C8B-B14F-4D97-AF65-F5344CB8AC3E}">
        <p14:creationId xmlns:p14="http://schemas.microsoft.com/office/powerpoint/2010/main" val="38849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8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300"/>
                                        <p:tgtEl>
                                          <p:spTgt spid="8">
                                            <p:graphicEl>
                                              <a:chart seriesIdx="0" categoryIdx="0" bldStep="ptInCategory"/>
                                            </p:graphicEl>
                                          </p:spTgt>
                                        </p:tgtEl>
                                      </p:cBhvr>
                                    </p:animEffect>
                                  </p:childTnLst>
                                </p:cTn>
                              </p:par>
                            </p:childTnLst>
                          </p:cTn>
                        </p:par>
                        <p:par>
                          <p:cTn id="16" fill="hold">
                            <p:stCondLst>
                              <p:cond delay="11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300"/>
                                        <p:tgtEl>
                                          <p:spTgt spid="8">
                                            <p:graphicEl>
                                              <a:chart seriesIdx="1" categoryIdx="0" bldStep="ptInCategory"/>
                                            </p:graphicEl>
                                          </p:spTgt>
                                        </p:tgtEl>
                                      </p:cBhvr>
                                    </p:animEffect>
                                  </p:childTnLst>
                                </p:cTn>
                              </p:par>
                            </p:childTnLst>
                          </p:cTn>
                        </p:par>
                        <p:par>
                          <p:cTn id="20" fill="hold">
                            <p:stCondLst>
                              <p:cond delay="14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3" dur="300"/>
                                        <p:tgtEl>
                                          <p:spTgt spid="8">
                                            <p:graphicEl>
                                              <a:chart seriesIdx="0" categoryIdx="1" bldStep="ptInCategory"/>
                                            </p:graphicEl>
                                          </p:spTgt>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27" dur="300"/>
                                        <p:tgtEl>
                                          <p:spTgt spid="8">
                                            <p:graphicEl>
                                              <a:chart seriesIdx="1" categoryIdx="1" bldStep="ptInCategory"/>
                                            </p:graphic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31" dur="450"/>
                                        <p:tgtEl>
                                          <p:spTgt spid="8">
                                            <p:graphicEl>
                                              <a:chart seriesIdx="0" categoryIdx="2" bldStep="ptInCategory"/>
                                            </p:graphicEl>
                                          </p:spTgt>
                                        </p:tgtEl>
                                      </p:cBhvr>
                                    </p:animEffect>
                                  </p:childTnLst>
                                </p:cTn>
                              </p:par>
                            </p:childTnLst>
                          </p:cTn>
                        </p:par>
                        <p:par>
                          <p:cTn id="32" fill="hold">
                            <p:stCondLst>
                              <p:cond delay="245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35" dur="450"/>
                                        <p:tgtEl>
                                          <p:spTgt spid="8">
                                            <p:graphicEl>
                                              <a:chart seriesIdx="1" categoryIdx="2" bldStep="ptInCategory"/>
                                            </p:graphicEl>
                                          </p:spTgt>
                                        </p:tgtEl>
                                      </p:cBhvr>
                                    </p:animEffect>
                                  </p:childTnLst>
                                </p:cTn>
                              </p:par>
                            </p:childTnLst>
                          </p:cTn>
                        </p:par>
                        <p:par>
                          <p:cTn id="36" fill="hold">
                            <p:stCondLst>
                              <p:cond delay="29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ipe(down)">
                                      <p:cBhvr>
                                        <p:cTn id="39" dur="300"/>
                                        <p:tgtEl>
                                          <p:spTgt spid="8">
                                            <p:graphicEl>
                                              <a:chart seriesIdx="0" categoryIdx="3" bldStep="ptInCategory"/>
                                            </p:graphicEl>
                                          </p:spTgt>
                                        </p:tgtEl>
                                      </p:cBhvr>
                                    </p:animEffect>
                                  </p:childTnLst>
                                </p:cTn>
                              </p:par>
                            </p:childTnLst>
                          </p:cTn>
                        </p:par>
                        <p:par>
                          <p:cTn id="40" fill="hold">
                            <p:stCondLst>
                              <p:cond delay="32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1" categoryIdx="3" bldStep="ptInCategory"/>
                                            </p:graphicEl>
                                          </p:spTgt>
                                        </p:tgtEl>
                                        <p:attrNameLst>
                                          <p:attrName>style.visibility</p:attrName>
                                        </p:attrNameLst>
                                      </p:cBhvr>
                                      <p:to>
                                        <p:strVal val="visible"/>
                                      </p:to>
                                    </p:set>
                                    <p:animEffect transition="in" filter="wipe(down)">
                                      <p:cBhvr>
                                        <p:cTn id="43" dur="300"/>
                                        <p:tgtEl>
                                          <p:spTgt spid="8">
                                            <p:graphicEl>
                                              <a:chart seriesIdx="1" categoryIdx="3" bldStep="ptInCategory"/>
                                            </p:graphicEl>
                                          </p:spTgt>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wipe(down)">
                                      <p:cBhvr>
                                        <p:cTn id="47" dur="300"/>
                                        <p:tgtEl>
                                          <p:spTgt spid="8">
                                            <p:graphicEl>
                                              <a:chart seriesIdx="0" categoryIdx="4" bldStep="ptInCategory"/>
                                            </p:graphicEl>
                                          </p:spTgt>
                                        </p:tgtEl>
                                      </p:cBhvr>
                                    </p:animEffect>
                                  </p:childTnLst>
                                </p:cTn>
                              </p:par>
                            </p:childTnLst>
                          </p:cTn>
                        </p:par>
                        <p:par>
                          <p:cTn id="48" fill="hold">
                            <p:stCondLst>
                              <p:cond delay="3800"/>
                            </p:stCondLst>
                            <p:childTnLst>
                              <p:par>
                                <p:cTn id="49" presetID="22" presetClass="entr" presetSubtype="4" fill="hold" grpId="0" nodeType="afterEffect">
                                  <p:stCondLst>
                                    <p:cond delay="0"/>
                                  </p:stCondLst>
                                  <p:childTnLst>
                                    <p:set>
                                      <p:cBhvr>
                                        <p:cTn id="50" dur="1" fill="hold">
                                          <p:stCondLst>
                                            <p:cond delay="0"/>
                                          </p:stCondLst>
                                        </p:cTn>
                                        <p:tgtEl>
                                          <p:spTgt spid="8">
                                            <p:graphicEl>
                                              <a:chart seriesIdx="1" categoryIdx="4" bldStep="ptInCategory"/>
                                            </p:graphicEl>
                                          </p:spTgt>
                                        </p:tgtEl>
                                        <p:attrNameLst>
                                          <p:attrName>style.visibility</p:attrName>
                                        </p:attrNameLst>
                                      </p:cBhvr>
                                      <p:to>
                                        <p:strVal val="visible"/>
                                      </p:to>
                                    </p:set>
                                    <p:animEffect transition="in" filter="wipe(down)">
                                      <p:cBhvr>
                                        <p:cTn id="51" dur="300"/>
                                        <p:tgtEl>
                                          <p:spTgt spid="8">
                                            <p:graphicEl>
                                              <a:chart seriesIdx="1" categoryIdx="4" bldStep="ptInCategory"/>
                                            </p:graphicEl>
                                          </p:spTgt>
                                        </p:tgtEl>
                                      </p:cBhvr>
                                    </p:animEffect>
                                  </p:childTnLst>
                                </p:cTn>
                              </p:par>
                            </p:childTnLst>
                          </p:cTn>
                        </p:par>
                        <p:par>
                          <p:cTn id="52" fill="hold">
                            <p:stCondLst>
                              <p:cond delay="4100"/>
                            </p:stCondLst>
                            <p:childTnLst>
                              <p:par>
                                <p:cTn id="53" presetID="22" presetClass="entr" presetSubtype="4" fill="hold" grpId="0" nodeType="afterEffect">
                                  <p:stCondLst>
                                    <p:cond delay="0"/>
                                  </p:stCondLst>
                                  <p:childTnLst>
                                    <p:set>
                                      <p:cBhvr>
                                        <p:cTn id="54" dur="1" fill="hold">
                                          <p:stCondLst>
                                            <p:cond delay="0"/>
                                          </p:stCondLst>
                                        </p:cTn>
                                        <p:tgtEl>
                                          <p:spTgt spid="8">
                                            <p:graphicEl>
                                              <a:chart seriesIdx="0" categoryIdx="5" bldStep="ptInCategory"/>
                                            </p:graphicEl>
                                          </p:spTgt>
                                        </p:tgtEl>
                                        <p:attrNameLst>
                                          <p:attrName>style.visibility</p:attrName>
                                        </p:attrNameLst>
                                      </p:cBhvr>
                                      <p:to>
                                        <p:strVal val="visible"/>
                                      </p:to>
                                    </p:set>
                                    <p:animEffect transition="in" filter="wipe(down)">
                                      <p:cBhvr>
                                        <p:cTn id="55" dur="400"/>
                                        <p:tgtEl>
                                          <p:spTgt spid="8">
                                            <p:graphicEl>
                                              <a:chart seriesIdx="0" categoryIdx="5" bldStep="ptInCategory"/>
                                            </p:graphicEl>
                                          </p:spTgt>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8">
                                            <p:graphicEl>
                                              <a:chart seriesIdx="1" categoryIdx="5" bldStep="ptInCategory"/>
                                            </p:graphicEl>
                                          </p:spTgt>
                                        </p:tgtEl>
                                        <p:attrNameLst>
                                          <p:attrName>style.visibility</p:attrName>
                                        </p:attrNameLst>
                                      </p:cBhvr>
                                      <p:to>
                                        <p:strVal val="visible"/>
                                      </p:to>
                                    </p:set>
                                    <p:animEffect transition="in" filter="wipe(down)">
                                      <p:cBhvr>
                                        <p:cTn id="59" dur="400"/>
                                        <p:tgtEl>
                                          <p:spTgt spid="8">
                                            <p:graphicEl>
                                              <a:chart seriesIdx="1"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3" name="Group 2">
            <a:extLst>
              <a:ext uri="{FF2B5EF4-FFF2-40B4-BE49-F238E27FC236}">
                <a16:creationId xmlns:a16="http://schemas.microsoft.com/office/drawing/2014/main" xmlns="" id="{B2216675-DDD8-468B-8893-A7F6CC3F48A4}"/>
              </a:ext>
            </a:extLst>
          </p:cNvPr>
          <p:cNvGrpSpPr/>
          <p:nvPr/>
        </p:nvGrpSpPr>
        <p:grpSpPr>
          <a:xfrm>
            <a:off x="225062" y="1856356"/>
            <a:ext cx="8290865" cy="307777"/>
            <a:chOff x="225062" y="1856356"/>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TENURED FACULTY COUNT</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aphicFrame>
        <p:nvGraphicFramePr>
          <p:cNvPr id="15" name="Content Placeholder 10">
            <a:extLst>
              <a:ext uri="{FF2B5EF4-FFF2-40B4-BE49-F238E27FC236}">
                <a16:creationId xmlns:a16="http://schemas.microsoft.com/office/drawing/2014/main" xmlns="" id="{DCDC46DF-03FD-4B4F-8288-58A864A5DD38}"/>
              </a:ext>
            </a:extLst>
          </p:cNvPr>
          <p:cNvGraphicFramePr>
            <a:graphicFrameLocks noGrp="1"/>
          </p:cNvGraphicFramePr>
          <p:nvPr>
            <p:ph idx="1"/>
            <p:extLst/>
          </p:nvPr>
        </p:nvGraphicFramePr>
        <p:xfrm>
          <a:off x="303441" y="2270237"/>
          <a:ext cx="8212485" cy="3468409"/>
        </p:xfrm>
        <a:graphic>
          <a:graphicData uri="http://schemas.openxmlformats.org/drawingml/2006/table">
            <a:tbl>
              <a:tblPr firstRow="1" bandRow="1">
                <a:tableStyleId>{5FD0F851-EC5A-4D38-B0AD-8093EC10F338}</a:tableStyleId>
              </a:tblPr>
              <a:tblGrid>
                <a:gridCol w="3268434">
                  <a:extLst>
                    <a:ext uri="{9D8B030D-6E8A-4147-A177-3AD203B41FA5}">
                      <a16:colId xmlns:a16="http://schemas.microsoft.com/office/drawing/2014/main" xmlns="" val="1515845716"/>
                    </a:ext>
                  </a:extLst>
                </a:gridCol>
                <a:gridCol w="1648017">
                  <a:extLst>
                    <a:ext uri="{9D8B030D-6E8A-4147-A177-3AD203B41FA5}">
                      <a16:colId xmlns:a16="http://schemas.microsoft.com/office/drawing/2014/main" xmlns="" val="850906564"/>
                    </a:ext>
                  </a:extLst>
                </a:gridCol>
                <a:gridCol w="1648017">
                  <a:extLst>
                    <a:ext uri="{9D8B030D-6E8A-4147-A177-3AD203B41FA5}">
                      <a16:colId xmlns:a16="http://schemas.microsoft.com/office/drawing/2014/main" xmlns="" val="2661702920"/>
                    </a:ext>
                  </a:extLst>
                </a:gridCol>
                <a:gridCol w="1648017">
                  <a:extLst>
                    <a:ext uri="{9D8B030D-6E8A-4147-A177-3AD203B41FA5}">
                      <a16:colId xmlns:a16="http://schemas.microsoft.com/office/drawing/2014/main" xmlns="" val="3875341647"/>
                    </a:ext>
                  </a:extLst>
                </a:gridCol>
              </a:tblGrid>
              <a:tr h="495487">
                <a:tc>
                  <a:txBody>
                    <a:bodyPr/>
                    <a:lstStyle/>
                    <a:p>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ETHNICITY</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FEMALE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TOTAL</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269722774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AANHPI</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3</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1</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a:t>
                      </a:r>
                    </a:p>
                  </a:txBody>
                  <a:tcPr anchor="ctr">
                    <a:lnT w="12700" cap="flat" cmpd="sng" algn="ctr">
                      <a:solidFill>
                        <a:srgbClr val="C5D3D9"/>
                      </a:solidFill>
                      <a:prstDash val="solid"/>
                      <a:round/>
                      <a:headEnd type="none" w="med" len="med"/>
                      <a:tailEnd type="none" w="med" len="med"/>
                    </a:lnT>
                    <a:solidFill>
                      <a:srgbClr val="C5D3D9">
                        <a:alpha val="20000"/>
                      </a:srgbClr>
                    </a:solidFill>
                  </a:tcPr>
                </a:tc>
                <a:extLst>
                  <a:ext uri="{0D108BD9-81ED-4DB2-BD59-A6C34878D82A}">
                    <a16:rowId xmlns:a16="http://schemas.microsoft.com/office/drawing/2014/main" xmlns="" val="4209612533"/>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AFRICAN AMERICAN</a:t>
                      </a:r>
                    </a:p>
                  </a:txBody>
                  <a:tcPr anchor="ct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0</a:t>
                      </a:r>
                    </a:p>
                  </a:txBody>
                  <a:tcPr anchor="ct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3</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a:t>
                      </a:r>
                    </a:p>
                  </a:txBody>
                  <a:tcPr anchor="ctr"/>
                </a:tc>
                <a:extLst>
                  <a:ext uri="{0D108BD9-81ED-4DB2-BD59-A6C34878D82A}">
                    <a16:rowId xmlns:a16="http://schemas.microsoft.com/office/drawing/2014/main" xmlns="" val="22380597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LATINX</a:t>
                      </a:r>
                    </a:p>
                  </a:txBody>
                  <a:tcPr anchor="ctr">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7</a:t>
                      </a:r>
                    </a:p>
                  </a:txBody>
                  <a:tcPr anchor="ctr">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5</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12</a:t>
                      </a:r>
                    </a:p>
                  </a:txBody>
                  <a:tcPr anchor="ctr">
                    <a:solidFill>
                      <a:srgbClr val="C5D3D9">
                        <a:alpha val="20000"/>
                      </a:srgbClr>
                    </a:solidFill>
                  </a:tcPr>
                </a:tc>
                <a:extLst>
                  <a:ext uri="{0D108BD9-81ED-4DB2-BD59-A6C34878D82A}">
                    <a16:rowId xmlns:a16="http://schemas.microsoft.com/office/drawing/2014/main" xmlns="" val="282822821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OTHER*</a:t>
                      </a:r>
                    </a:p>
                  </a:txBody>
                  <a:tcPr anchor="ct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1</a:t>
                      </a:r>
                    </a:p>
                  </a:txBody>
                  <a:tcPr anchor="ct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1</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a:t>
                      </a:r>
                    </a:p>
                  </a:txBody>
                  <a:tcPr anchor="ctr"/>
                </a:tc>
                <a:extLst>
                  <a:ext uri="{0D108BD9-81ED-4DB2-BD59-A6C34878D82A}">
                    <a16:rowId xmlns:a16="http://schemas.microsoft.com/office/drawing/2014/main" xmlns="" val="3466812039"/>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UNKNOWN</a:t>
                      </a:r>
                    </a:p>
                  </a:txBody>
                  <a:tcPr anchor="ctr">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0</a:t>
                      </a:r>
                    </a:p>
                  </a:txBody>
                  <a:tcPr anchor="ctr">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0</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0</a:t>
                      </a:r>
                    </a:p>
                  </a:txBody>
                  <a:tcPr anchor="ctr">
                    <a:solidFill>
                      <a:srgbClr val="C5D3D9">
                        <a:alpha val="20000"/>
                      </a:srgbClr>
                    </a:solidFill>
                  </a:tcPr>
                </a:tc>
                <a:extLst>
                  <a:ext uri="{0D108BD9-81ED-4DB2-BD59-A6C34878D82A}">
                    <a16:rowId xmlns:a16="http://schemas.microsoft.com/office/drawing/2014/main" xmlns="" val="4622040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WHITE</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24</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26</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50</a:t>
                      </a:r>
                    </a:p>
                  </a:txBody>
                  <a:tcPr anchor="ctr">
                    <a:lnB w="1905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3704491065"/>
                  </a:ext>
                </a:extLst>
              </a:tr>
            </a:tbl>
          </a:graphicData>
        </a:graphic>
      </p:graphicFrame>
      <p:sp>
        <p:nvSpPr>
          <p:cNvPr id="2" name="TextBox 1">
            <a:extLst>
              <a:ext uri="{FF2B5EF4-FFF2-40B4-BE49-F238E27FC236}">
                <a16:creationId xmlns:a16="http://schemas.microsoft.com/office/drawing/2014/main" xmlns="" id="{EC5FE9CE-5EF1-46F2-A66E-CD7A1F85AE8A}"/>
              </a:ext>
            </a:extLst>
          </p:cNvPr>
          <p:cNvSpPr txBox="1"/>
          <p:nvPr/>
        </p:nvSpPr>
        <p:spPr>
          <a:xfrm>
            <a:off x="225062" y="5749238"/>
            <a:ext cx="4229100" cy="230832"/>
          </a:xfrm>
          <a:prstGeom prst="rect">
            <a:avLst/>
          </a:prstGeom>
          <a:noFill/>
        </p:spPr>
        <p:txBody>
          <a:bodyPr wrap="square" rtlCol="0">
            <a:spAutoFit/>
          </a:bodyPr>
          <a:lstStyle/>
          <a:p>
            <a:r>
              <a:rPr lang="en-US" sz="900" i="1" dirty="0">
                <a:solidFill>
                  <a:srgbClr val="989EBE"/>
                </a:solidFill>
                <a:latin typeface="Open Sans" panose="020B0606030504020204" pitchFamily="34" charset="0"/>
                <a:ea typeface="Open Sans" panose="020B0606030504020204" pitchFamily="34" charset="0"/>
                <a:cs typeface="Open Sans" panose="020B0606030504020204" pitchFamily="34" charset="0"/>
              </a:rPr>
              <a:t>* Includes American Indian/Alaska Native and two or more races/ethnicities</a:t>
            </a:r>
          </a:p>
        </p:txBody>
      </p:sp>
    </p:spTree>
    <p:extLst>
      <p:ext uri="{BB962C8B-B14F-4D97-AF65-F5344CB8AC3E}">
        <p14:creationId xmlns:p14="http://schemas.microsoft.com/office/powerpoint/2010/main" val="6567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STUDENT COUNT</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0">
            <a:extLst>
              <a:ext uri="{FF2B5EF4-FFF2-40B4-BE49-F238E27FC236}">
                <a16:creationId xmlns:a16="http://schemas.microsoft.com/office/drawing/2014/main" xmlns="" id="{DCDC46DF-03FD-4B4F-8288-58A864A5DD38}"/>
              </a:ext>
            </a:extLst>
          </p:cNvPr>
          <p:cNvGraphicFramePr>
            <a:graphicFrameLocks noGrp="1"/>
          </p:cNvGraphicFramePr>
          <p:nvPr>
            <p:ph idx="1"/>
            <p:extLst/>
          </p:nvPr>
        </p:nvGraphicFramePr>
        <p:xfrm>
          <a:off x="303441" y="2270237"/>
          <a:ext cx="8212485" cy="3468409"/>
        </p:xfrm>
        <a:graphic>
          <a:graphicData uri="http://schemas.openxmlformats.org/drawingml/2006/table">
            <a:tbl>
              <a:tblPr firstRow="1" bandRow="1">
                <a:tableStyleId>{5FD0F851-EC5A-4D38-B0AD-8093EC10F338}</a:tableStyleId>
              </a:tblPr>
              <a:tblGrid>
                <a:gridCol w="3268434">
                  <a:extLst>
                    <a:ext uri="{9D8B030D-6E8A-4147-A177-3AD203B41FA5}">
                      <a16:colId xmlns:a16="http://schemas.microsoft.com/office/drawing/2014/main" xmlns="" val="1515845716"/>
                    </a:ext>
                  </a:extLst>
                </a:gridCol>
                <a:gridCol w="1648017">
                  <a:extLst>
                    <a:ext uri="{9D8B030D-6E8A-4147-A177-3AD203B41FA5}">
                      <a16:colId xmlns:a16="http://schemas.microsoft.com/office/drawing/2014/main" xmlns="" val="850906564"/>
                    </a:ext>
                  </a:extLst>
                </a:gridCol>
                <a:gridCol w="1648017">
                  <a:extLst>
                    <a:ext uri="{9D8B030D-6E8A-4147-A177-3AD203B41FA5}">
                      <a16:colId xmlns:a16="http://schemas.microsoft.com/office/drawing/2014/main" xmlns="" val="2661702920"/>
                    </a:ext>
                  </a:extLst>
                </a:gridCol>
                <a:gridCol w="1648017">
                  <a:extLst>
                    <a:ext uri="{9D8B030D-6E8A-4147-A177-3AD203B41FA5}">
                      <a16:colId xmlns:a16="http://schemas.microsoft.com/office/drawing/2014/main" xmlns="" val="3875341647"/>
                    </a:ext>
                  </a:extLst>
                </a:gridCol>
              </a:tblGrid>
              <a:tr h="495487">
                <a:tc>
                  <a:txBody>
                    <a:bodyPr/>
                    <a:lstStyle/>
                    <a:p>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ETHNICITY</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FEMALE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TOTAL</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269722774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AANHPI</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670</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607</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1,277</a:t>
                      </a:r>
                    </a:p>
                  </a:txBody>
                  <a:tcPr anchor="ctr">
                    <a:lnT w="12700" cap="flat" cmpd="sng" algn="ctr">
                      <a:solidFill>
                        <a:srgbClr val="C5D3D9"/>
                      </a:solidFill>
                      <a:prstDash val="solid"/>
                      <a:round/>
                      <a:headEnd type="none" w="med" len="med"/>
                      <a:tailEnd type="none" w="med" len="med"/>
                    </a:lnT>
                    <a:solidFill>
                      <a:srgbClr val="C5D3D9">
                        <a:alpha val="20000"/>
                      </a:srgbClr>
                    </a:solidFill>
                  </a:tcPr>
                </a:tc>
                <a:extLst>
                  <a:ext uri="{0D108BD9-81ED-4DB2-BD59-A6C34878D82A}">
                    <a16:rowId xmlns:a16="http://schemas.microsoft.com/office/drawing/2014/main" xmlns="" val="4209612533"/>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AFRICAN AMERICAN</a:t>
                      </a:r>
                    </a:p>
                  </a:txBody>
                  <a:tcPr anchor="ct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332</a:t>
                      </a:r>
                    </a:p>
                  </a:txBody>
                  <a:tcPr anchor="ct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479</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811</a:t>
                      </a:r>
                    </a:p>
                  </a:txBody>
                  <a:tcPr anchor="ctr"/>
                </a:tc>
                <a:extLst>
                  <a:ext uri="{0D108BD9-81ED-4DB2-BD59-A6C34878D82A}">
                    <a16:rowId xmlns:a16="http://schemas.microsoft.com/office/drawing/2014/main" xmlns="" val="22380597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LATINX</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3,571</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4,493</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8,064</a:t>
                      </a:r>
                    </a:p>
                  </a:txBody>
                  <a:tcPr anchor="ctr">
                    <a:solidFill>
                      <a:srgbClr val="C5D3D9">
                        <a:alpha val="20000"/>
                      </a:srgbClr>
                    </a:solidFill>
                  </a:tcPr>
                </a:tc>
                <a:extLst>
                  <a:ext uri="{0D108BD9-81ED-4DB2-BD59-A6C34878D82A}">
                    <a16:rowId xmlns:a16="http://schemas.microsoft.com/office/drawing/2014/main" xmlns="" val="282822821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OTHER*</a:t>
                      </a:r>
                    </a:p>
                  </a:txBody>
                  <a:tcPr anchor="ct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168</a:t>
                      </a:r>
                    </a:p>
                  </a:txBody>
                  <a:tcPr anchor="ct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200</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368</a:t>
                      </a:r>
                    </a:p>
                  </a:txBody>
                  <a:tcPr anchor="ctr"/>
                </a:tc>
                <a:extLst>
                  <a:ext uri="{0D108BD9-81ED-4DB2-BD59-A6C34878D82A}">
                    <a16:rowId xmlns:a16="http://schemas.microsoft.com/office/drawing/2014/main" xmlns="" val="3466812039"/>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UNKNOWN</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24</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24</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48</a:t>
                      </a:r>
                    </a:p>
                  </a:txBody>
                  <a:tcPr anchor="ctr">
                    <a:solidFill>
                      <a:srgbClr val="C5D3D9">
                        <a:alpha val="20000"/>
                      </a:srgbClr>
                    </a:solidFill>
                  </a:tcPr>
                </a:tc>
                <a:extLst>
                  <a:ext uri="{0D108BD9-81ED-4DB2-BD59-A6C34878D82A}">
                    <a16:rowId xmlns:a16="http://schemas.microsoft.com/office/drawing/2014/main" xmlns="" val="4622040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WHITE</a:t>
                      </a:r>
                    </a:p>
                  </a:txBody>
                  <a:tcPr anchor="ctr">
                    <a:lnB w="19050" cap="flat" cmpd="sng" algn="ctr">
                      <a:solidFill>
                        <a:srgbClr val="C5D3D9"/>
                      </a:solidFill>
                      <a:prstDash val="solid"/>
                      <a:round/>
                      <a:headEnd type="none" w="med" len="med"/>
                      <a:tailEnd type="none" w="med" len="med"/>
                    </a:lnB>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1,522</a:t>
                      </a:r>
                    </a:p>
                  </a:txBody>
                  <a:tcPr anchor="ctr">
                    <a:lnB w="19050" cap="flat" cmpd="sng" algn="ctr">
                      <a:solidFill>
                        <a:srgbClr val="C5D3D9"/>
                      </a:solidFill>
                      <a:prstDash val="solid"/>
                      <a:round/>
                      <a:headEnd type="none" w="med" len="med"/>
                      <a:tailEnd type="none" w="med" len="med"/>
                    </a:lnB>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1,743</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3,265</a:t>
                      </a:r>
                    </a:p>
                  </a:txBody>
                  <a:tcPr anchor="ctr">
                    <a:lnB w="1905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3704491065"/>
                  </a:ext>
                </a:extLst>
              </a:tr>
            </a:tbl>
          </a:graphicData>
        </a:graphic>
      </p:graphicFrame>
      <p:sp>
        <p:nvSpPr>
          <p:cNvPr id="2" name="TextBox 1">
            <a:extLst>
              <a:ext uri="{FF2B5EF4-FFF2-40B4-BE49-F238E27FC236}">
                <a16:creationId xmlns:a16="http://schemas.microsoft.com/office/drawing/2014/main" xmlns="" id="{EC5FE9CE-5EF1-46F2-A66E-CD7A1F85AE8A}"/>
              </a:ext>
            </a:extLst>
          </p:cNvPr>
          <p:cNvSpPr txBox="1"/>
          <p:nvPr/>
        </p:nvSpPr>
        <p:spPr>
          <a:xfrm>
            <a:off x="225062" y="5749238"/>
            <a:ext cx="4229100" cy="230832"/>
          </a:xfrm>
          <a:prstGeom prst="rect">
            <a:avLst/>
          </a:prstGeom>
          <a:noFill/>
        </p:spPr>
        <p:txBody>
          <a:bodyPr wrap="square" rtlCol="0">
            <a:spAutoFit/>
          </a:bodyPr>
          <a:lstStyle/>
          <a:p>
            <a:r>
              <a:rPr lang="en-US" sz="900" i="1" dirty="0">
                <a:solidFill>
                  <a:srgbClr val="989EBE"/>
                </a:solidFill>
                <a:latin typeface="Open Sans" panose="020B0606030504020204" pitchFamily="34" charset="0"/>
                <a:ea typeface="Open Sans" panose="020B0606030504020204" pitchFamily="34" charset="0"/>
                <a:cs typeface="Open Sans" panose="020B0606030504020204" pitchFamily="34" charset="0"/>
              </a:rPr>
              <a:t>* Includes American Indian/Alaska Native and two or more races/ethnicities</a:t>
            </a:r>
          </a:p>
        </p:txBody>
      </p:sp>
    </p:spTree>
    <p:extLst>
      <p:ext uri="{BB962C8B-B14F-4D97-AF65-F5344CB8AC3E}">
        <p14:creationId xmlns:p14="http://schemas.microsoft.com/office/powerpoint/2010/main" val="18551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Implicit Bias?</a:t>
            </a:r>
          </a:p>
        </p:txBody>
      </p:sp>
      <p:sp>
        <p:nvSpPr>
          <p:cNvPr id="3" name="Content Placeholder 2"/>
          <p:cNvSpPr>
            <a:spLocks noGrp="1"/>
          </p:cNvSpPr>
          <p:nvPr>
            <p:ph idx="1"/>
          </p:nvPr>
        </p:nvSpPr>
        <p:spPr/>
        <p:txBody>
          <a:bodyPr/>
          <a:lstStyle/>
          <a:p>
            <a:pPr marL="0" indent="0" algn="ctr">
              <a:spcBef>
                <a:spcPts val="0"/>
              </a:spcBef>
              <a:buClrTx/>
              <a:buSzTx/>
              <a:buNone/>
            </a:pPr>
            <a:r>
              <a:rPr lang="en-US" sz="4400" dirty="0"/>
              <a:t>The attitudes or stereotypes that affect our understanding, actions, and decisions in an unconscious manner.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18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490</TotalTime>
  <Words>1014</Words>
  <Application>Microsoft Macintosh PowerPoint</Application>
  <PresentationFormat>On-screen Show (4:3)</PresentationFormat>
  <Paragraphs>200</Paragraphs>
  <Slides>22</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ChunkFive Roman</vt:lpstr>
      <vt:lpstr>Open Sans</vt:lpstr>
      <vt:lpstr>Open Sans Semibold</vt:lpstr>
      <vt:lpstr>Times New Roman</vt:lpstr>
      <vt:lpstr>Arial</vt:lpstr>
      <vt:lpstr>Clarity</vt:lpstr>
      <vt:lpstr>Implicit Bias in Faculty Diversification </vt:lpstr>
      <vt:lpstr>Session Outcomes:</vt:lpstr>
      <vt:lpstr>A Funny Lesson on Implicit Bias</vt:lpstr>
      <vt:lpstr>PowerPoint Presentation</vt:lpstr>
      <vt:lpstr>PowerPoint Presentation</vt:lpstr>
      <vt:lpstr>PowerPoint Presentation</vt:lpstr>
      <vt:lpstr>PowerPoint Presentation</vt:lpstr>
      <vt:lpstr>PowerPoint Presentation</vt:lpstr>
      <vt:lpstr>What is Implicit Bias?</vt:lpstr>
      <vt:lpstr>Explicit Bias Refers to:</vt:lpstr>
      <vt:lpstr>PowerPoint Presentation</vt:lpstr>
      <vt:lpstr>PowerPoint Presentation</vt:lpstr>
      <vt:lpstr>Key Characteristics of Implicit Biases: </vt:lpstr>
      <vt:lpstr>7 steps to identify and address implicit bias:</vt:lpstr>
      <vt:lpstr>Equity Mindedness Competencies (Center for Urban Education)</vt:lpstr>
      <vt:lpstr>Hiring Bias - Diversity &amp; Inclusion Dramas </vt:lpstr>
      <vt:lpstr> Identifying and Mitigating Bias: </vt:lpstr>
      <vt:lpstr> Activity:  </vt:lpstr>
      <vt:lpstr>Takeaways    </vt:lpstr>
      <vt:lpstr>For more information contact:</vt:lpstr>
      <vt:lpstr>Resources</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Mayra Cruz</cp:lastModifiedBy>
  <cp:revision>92</cp:revision>
  <dcterms:created xsi:type="dcterms:W3CDTF">2015-10-21T19:14:41Z</dcterms:created>
  <dcterms:modified xsi:type="dcterms:W3CDTF">2019-02-26T23:25:56Z</dcterms:modified>
</cp:coreProperties>
</file>