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6" r:id="rId1"/>
  </p:sldMasterIdLst>
  <p:sldIdLst>
    <p:sldId id="256" r:id="rId2"/>
    <p:sldId id="272" r:id="rId3"/>
    <p:sldId id="257" r:id="rId4"/>
    <p:sldId id="259" r:id="rId5"/>
    <p:sldId id="260" r:id="rId6"/>
    <p:sldId id="263" r:id="rId7"/>
    <p:sldId id="262" r:id="rId8"/>
    <p:sldId id="266" r:id="rId9"/>
    <p:sldId id="258" r:id="rId10"/>
    <p:sldId id="268" r:id="rId11"/>
    <p:sldId id="267" r:id="rId12"/>
    <p:sldId id="27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0" autoAdjust="0"/>
    <p:restoredTop sz="94660"/>
  </p:normalViewPr>
  <p:slideViewPr>
    <p:cSldViewPr snapToGrid="0">
      <p:cViewPr>
        <p:scale>
          <a:sx n="87" d="100"/>
          <a:sy n="87" d="100"/>
        </p:scale>
        <p:origin x="976" y="4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07019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4/11/18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46658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4/11/18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450359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4/11/18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373067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4/11/18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691715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4/11/18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340567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4/11/18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27476852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80965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t>4/11/18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232153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4/11/18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1033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t>4/11/18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196307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4/11/18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71146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4/11/18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30646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4/11/18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72929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4/11/18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885903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4/11/18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70697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4/11/18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01266692"/>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eartha.johnson@vvc.edu" TargetMode="External"/><Relationship Id="rId2" Type="http://schemas.openxmlformats.org/officeDocument/2006/relationships/hyperlink" Target="mailto:davisondolores@foothill.edu" TargetMode="External"/><Relationship Id="rId1" Type="http://schemas.openxmlformats.org/officeDocument/2006/relationships/slideLayout" Target="../slideLayouts/slideLayout2.xml"/><Relationship Id="rId5" Type="http://schemas.openxmlformats.org/officeDocument/2006/relationships/hyperlink" Target="http://extranet.cccco.edu/Divisions/AcademicAffairs/InmateEducationPilotProgram.aspx" TargetMode="External"/><Relationship Id="rId4" Type="http://schemas.openxmlformats.org/officeDocument/2006/relationships/hyperlink" Target="mailto:Michael.Wyly@solano.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Working with Incarcerated Students – An Update to the Field </a:t>
            </a:r>
          </a:p>
        </p:txBody>
      </p:sp>
      <p:sp>
        <p:nvSpPr>
          <p:cNvPr id="3" name="Subtitle 2"/>
          <p:cNvSpPr>
            <a:spLocks noGrp="1"/>
          </p:cNvSpPr>
          <p:nvPr>
            <p:ph type="subTitle" idx="1"/>
          </p:nvPr>
        </p:nvSpPr>
        <p:spPr/>
        <p:txBody>
          <a:bodyPr>
            <a:noAutofit/>
          </a:bodyPr>
          <a:lstStyle/>
          <a:p>
            <a:r>
              <a:rPr lang="en-US" sz="1600" dirty="0"/>
              <a:t>Dolores Davison, ASCCC Secretary</a:t>
            </a:r>
          </a:p>
          <a:p>
            <a:r>
              <a:rPr lang="en-US" sz="1600" dirty="0"/>
              <a:t>Sam Foster, ASCCC At-Large Representative</a:t>
            </a:r>
          </a:p>
          <a:p>
            <a:r>
              <a:rPr lang="en-US" sz="1600" dirty="0"/>
              <a:t>Eartha Johnson, Victor Valley College  </a:t>
            </a:r>
          </a:p>
          <a:p>
            <a:r>
              <a:rPr lang="en-US" sz="1600" dirty="0"/>
              <a:t>Michael </a:t>
            </a:r>
            <a:r>
              <a:rPr lang="en-US" sz="1600" dirty="0" err="1"/>
              <a:t>Wyly</a:t>
            </a:r>
            <a:r>
              <a:rPr lang="en-US" sz="1600" dirty="0"/>
              <a:t>, Solano Community College </a:t>
            </a:r>
          </a:p>
        </p:txBody>
      </p:sp>
    </p:spTree>
    <p:extLst>
      <p:ext uri="{BB962C8B-B14F-4D97-AF65-F5344CB8AC3E}">
        <p14:creationId xmlns:p14="http://schemas.microsoft.com/office/powerpoint/2010/main" val="975794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Maintaining Control</a:t>
            </a:r>
          </a:p>
        </p:txBody>
      </p:sp>
      <p:sp>
        <p:nvSpPr>
          <p:cNvPr id="3" name="Content Placeholder 2"/>
          <p:cNvSpPr>
            <a:spLocks noGrp="1"/>
          </p:cNvSpPr>
          <p:nvPr>
            <p:ph idx="1"/>
          </p:nvPr>
        </p:nvSpPr>
        <p:spPr/>
        <p:txBody>
          <a:bodyPr>
            <a:normAutofit/>
          </a:bodyPr>
          <a:lstStyle/>
          <a:p>
            <a:r>
              <a:rPr lang="en-US" dirty="0"/>
              <a:t>What kind of training is available?</a:t>
            </a:r>
          </a:p>
          <a:p>
            <a:r>
              <a:rPr lang="en-US" dirty="0"/>
              <a:t>Are there legal ramifications for defending myself?</a:t>
            </a:r>
          </a:p>
          <a:p>
            <a:r>
              <a:rPr lang="en-US" dirty="0"/>
              <a:t>How am I protected?</a:t>
            </a:r>
          </a:p>
          <a:p>
            <a:r>
              <a:rPr lang="en-US" dirty="0"/>
              <a:t>Am I aware of all possible risks working in this environment?</a:t>
            </a:r>
          </a:p>
          <a:p>
            <a:r>
              <a:rPr lang="en-US" dirty="0"/>
              <a:t>Being Firm, Fair, and Consistent</a:t>
            </a:r>
          </a:p>
          <a:p>
            <a:r>
              <a:rPr lang="en-US" dirty="0"/>
              <a:t>Don’t become a victim to the inmate games</a:t>
            </a:r>
          </a:p>
          <a:p>
            <a:r>
              <a:rPr lang="en-US" dirty="0"/>
              <a:t>Enforcing classroom/ personal boundaries</a:t>
            </a:r>
          </a:p>
          <a:p>
            <a:r>
              <a:rPr lang="en-US" dirty="0"/>
              <a:t>Reporting unsafe or inappropriate behaviors of staff or inmates.</a:t>
            </a:r>
          </a:p>
        </p:txBody>
      </p:sp>
    </p:spTree>
    <p:extLst>
      <p:ext uri="{BB962C8B-B14F-4D97-AF65-F5344CB8AC3E}">
        <p14:creationId xmlns:p14="http://schemas.microsoft.com/office/powerpoint/2010/main" val="816611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left?</a:t>
            </a:r>
          </a:p>
        </p:txBody>
      </p:sp>
      <p:sp>
        <p:nvSpPr>
          <p:cNvPr id="3" name="Content Placeholder 2"/>
          <p:cNvSpPr>
            <a:spLocks noGrp="1"/>
          </p:cNvSpPr>
          <p:nvPr>
            <p:ph idx="1"/>
          </p:nvPr>
        </p:nvSpPr>
        <p:spPr/>
        <p:txBody>
          <a:bodyPr/>
          <a:lstStyle/>
          <a:p>
            <a:r>
              <a:rPr lang="en-US" dirty="0"/>
              <a:t>Working inside a prison can be stressful and at times emotionally, mentally, and physically debilitating…however…</a:t>
            </a:r>
          </a:p>
          <a:p>
            <a:r>
              <a:rPr lang="en-US" dirty="0"/>
              <a:t>Many faculty report that this is the most rewarding experience and appreciative student body that they have worked with.</a:t>
            </a:r>
          </a:p>
          <a:p>
            <a:r>
              <a:rPr lang="en-US" dirty="0"/>
              <a:t>One of the most important parts of this structure is having a boots on the ground administrator who can deal with the logistics and roadblocks so faculty can focus on teaching and students.</a:t>
            </a:r>
          </a:p>
          <a:p>
            <a:r>
              <a:rPr lang="en-US" dirty="0"/>
              <a:t>Best practice is that your teaching faculty are communicating with each other.  Don’t hold any concerns in as it could be detrimental to your mental health.</a:t>
            </a:r>
          </a:p>
        </p:txBody>
      </p:sp>
    </p:spTree>
    <p:extLst>
      <p:ext uri="{BB962C8B-B14F-4D97-AF65-F5344CB8AC3E}">
        <p14:creationId xmlns:p14="http://schemas.microsoft.com/office/powerpoint/2010/main" val="18431135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Thank you!</a:t>
            </a:r>
          </a:p>
        </p:txBody>
      </p:sp>
      <p:sp>
        <p:nvSpPr>
          <p:cNvPr id="3" name="Content Placeholder 2"/>
          <p:cNvSpPr>
            <a:spLocks noGrp="1"/>
          </p:cNvSpPr>
          <p:nvPr>
            <p:ph idx="1"/>
          </p:nvPr>
        </p:nvSpPr>
        <p:spPr/>
        <p:txBody>
          <a:bodyPr/>
          <a:lstStyle/>
          <a:p>
            <a:r>
              <a:rPr lang="en-US" dirty="0"/>
              <a:t>Dolores Davison (</a:t>
            </a:r>
            <a:r>
              <a:rPr lang="en-US" dirty="0">
                <a:hlinkClick r:id="rId2"/>
              </a:rPr>
              <a:t>davisondolores@foothill.edu</a:t>
            </a:r>
            <a:r>
              <a:rPr lang="en-US" dirty="0"/>
              <a:t>)</a:t>
            </a:r>
          </a:p>
          <a:p>
            <a:r>
              <a:rPr lang="en-US" dirty="0"/>
              <a:t>Sam Foster (</a:t>
            </a:r>
            <a:r>
              <a:rPr lang="en-US" dirty="0" err="1"/>
              <a:t>SFoster@fullcoll.edu</a:t>
            </a:r>
            <a:r>
              <a:rPr lang="en-US" dirty="0"/>
              <a:t>)</a:t>
            </a:r>
          </a:p>
          <a:p>
            <a:r>
              <a:rPr lang="en-US" dirty="0"/>
              <a:t>Eartha Johnson (</a:t>
            </a:r>
            <a:r>
              <a:rPr lang="en-US" dirty="0">
                <a:hlinkClick r:id="rId3"/>
              </a:rPr>
              <a:t>eartha.johnson@vvc.edu</a:t>
            </a:r>
            <a:r>
              <a:rPr lang="en-US" dirty="0"/>
              <a:t>)</a:t>
            </a:r>
          </a:p>
          <a:p>
            <a:r>
              <a:rPr lang="en-US" dirty="0"/>
              <a:t>Michael </a:t>
            </a:r>
            <a:r>
              <a:rPr lang="en-US" dirty="0" err="1"/>
              <a:t>Wyly</a:t>
            </a:r>
            <a:r>
              <a:rPr lang="en-US" dirty="0"/>
              <a:t> (</a:t>
            </a:r>
            <a:r>
              <a:rPr lang="en-US" dirty="0">
                <a:hlinkClick r:id="rId4"/>
              </a:rPr>
              <a:t>Michael.Wyly@solano.edu</a:t>
            </a:r>
            <a:r>
              <a:rPr lang="en-US" dirty="0"/>
              <a:t>)</a:t>
            </a:r>
          </a:p>
          <a:p>
            <a:endParaRPr lang="en-US" dirty="0"/>
          </a:p>
          <a:p>
            <a:r>
              <a:rPr lang="en-US" dirty="0"/>
              <a:t>Chancellor’s Office Website:  </a:t>
            </a:r>
            <a:r>
              <a:rPr lang="en-US" dirty="0">
                <a:hlinkClick r:id="rId5"/>
              </a:rPr>
              <a:t>http://extranet.cccco.edu/Divisions/AcademicAffairs/InmateEducationPilotProgram.aspx</a:t>
            </a:r>
            <a:r>
              <a:rPr lang="en-US" dirty="0"/>
              <a:t> </a:t>
            </a:r>
          </a:p>
        </p:txBody>
      </p:sp>
    </p:spTree>
    <p:extLst>
      <p:ext uri="{BB962C8B-B14F-4D97-AF65-F5344CB8AC3E}">
        <p14:creationId xmlns:p14="http://schemas.microsoft.com/office/powerpoint/2010/main" val="2400021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1905-C2BB-BC47-B268-EE48113E1E49}"/>
              </a:ext>
            </a:extLst>
          </p:cNvPr>
          <p:cNvSpPr>
            <a:spLocks noGrp="1"/>
          </p:cNvSpPr>
          <p:nvPr>
            <p:ph type="title"/>
          </p:nvPr>
        </p:nvSpPr>
        <p:spPr/>
        <p:txBody>
          <a:bodyPr/>
          <a:lstStyle/>
          <a:p>
            <a:r>
              <a:rPr lang="en-US" dirty="0"/>
              <a:t>Incarcerated Students in California Community Colleges </a:t>
            </a:r>
          </a:p>
        </p:txBody>
      </p:sp>
      <p:sp>
        <p:nvSpPr>
          <p:cNvPr id="3" name="Content Placeholder 2">
            <a:extLst>
              <a:ext uri="{FF2B5EF4-FFF2-40B4-BE49-F238E27FC236}">
                <a16:creationId xmlns:a16="http://schemas.microsoft.com/office/drawing/2014/main" id="{2A46F809-EBB1-284A-AD40-234996E5A145}"/>
              </a:ext>
            </a:extLst>
          </p:cNvPr>
          <p:cNvSpPr>
            <a:spLocks noGrp="1"/>
          </p:cNvSpPr>
          <p:nvPr>
            <p:ph idx="1"/>
          </p:nvPr>
        </p:nvSpPr>
        <p:spPr/>
        <p:txBody>
          <a:bodyPr>
            <a:normAutofit lnSpcReduction="10000"/>
          </a:bodyPr>
          <a:lstStyle/>
          <a:p>
            <a:r>
              <a:rPr lang="en-US" dirty="0"/>
              <a:t>Currently more than 7,000 CCC students in 35 prisons around the state</a:t>
            </a:r>
          </a:p>
          <a:p>
            <a:r>
              <a:rPr lang="en-US" dirty="0"/>
              <a:t>Courses are taught inside the prisons or by correspondence</a:t>
            </a:r>
          </a:p>
          <a:p>
            <a:r>
              <a:rPr lang="en-US" dirty="0"/>
              <a:t>SB 1391 (Hancock, 2014) introduced an opportunity for community colleges and state prisons to coordinate the offering of face-to-face instruction in programs that lead toward degrees or certificates that result in enhanced workforce skills.</a:t>
            </a:r>
          </a:p>
          <a:p>
            <a:pPr lvl="1"/>
            <a:r>
              <a:rPr lang="en-US" dirty="0"/>
              <a:t>Pursuant to Senate Bill 1391 (Hancock), the Department of Corrections and Rehabilitation (CDCR) and the California Community Colleges Chancellor’s Office (CCCCO) have entered into an Interagency Agreement for inmate education to expand access to community college courses that lead to degrees or certificates with an emphasis in Career Technical Education (CTE) skills or transfer to a four-year university.</a:t>
            </a:r>
          </a:p>
          <a:p>
            <a:pPr lvl="1"/>
            <a:r>
              <a:rPr lang="en-US" dirty="0"/>
              <a:t>Four pilot programs were selected: Antelope Valley, Chaffey, Folsom Lake, and Lassen. </a:t>
            </a:r>
          </a:p>
        </p:txBody>
      </p:sp>
    </p:spTree>
    <p:extLst>
      <p:ext uri="{BB962C8B-B14F-4D97-AF65-F5344CB8AC3E}">
        <p14:creationId xmlns:p14="http://schemas.microsoft.com/office/powerpoint/2010/main" val="3732008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Bridging the Academic/ Equity gaps for Incarcerated Students</a:t>
            </a:r>
          </a:p>
        </p:txBody>
      </p:sp>
      <p:sp>
        <p:nvSpPr>
          <p:cNvPr id="3" name="Content Placeholder 2"/>
          <p:cNvSpPr>
            <a:spLocks noGrp="1"/>
          </p:cNvSpPr>
          <p:nvPr>
            <p:ph idx="1"/>
          </p:nvPr>
        </p:nvSpPr>
        <p:spPr/>
        <p:txBody>
          <a:bodyPr/>
          <a:lstStyle/>
          <a:p>
            <a:r>
              <a:rPr lang="en-US" dirty="0"/>
              <a:t>How do we make it work?</a:t>
            </a:r>
          </a:p>
          <a:p>
            <a:r>
              <a:rPr lang="en-US" dirty="0"/>
              <a:t>What are the logistics and how do they impact instruction?</a:t>
            </a:r>
          </a:p>
          <a:p>
            <a:r>
              <a:rPr lang="en-US" dirty="0"/>
              <a:t>What challenges do faculty face?</a:t>
            </a:r>
          </a:p>
          <a:p>
            <a:r>
              <a:rPr lang="en-US" dirty="0"/>
              <a:t>What programs apply to incarcerated students?</a:t>
            </a:r>
          </a:p>
          <a:p>
            <a:r>
              <a:rPr lang="en-US" dirty="0"/>
              <a:t>DSPS, EOPS, other equitable services; how do we make those work inside?</a:t>
            </a:r>
          </a:p>
          <a:p>
            <a:r>
              <a:rPr lang="en-US" dirty="0"/>
              <a:t>Guided Pathways?</a:t>
            </a:r>
          </a:p>
          <a:p>
            <a:endParaRPr lang="en-US" dirty="0"/>
          </a:p>
        </p:txBody>
      </p:sp>
    </p:spTree>
    <p:extLst>
      <p:ext uri="{BB962C8B-B14F-4D97-AF65-F5344CB8AC3E}">
        <p14:creationId xmlns:p14="http://schemas.microsoft.com/office/powerpoint/2010/main" val="296664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Breaking the Barriers: What Barriers Currently Exist For Incarcerated Students?</a:t>
            </a:r>
          </a:p>
        </p:txBody>
      </p:sp>
      <p:sp>
        <p:nvSpPr>
          <p:cNvPr id="3" name="Content Placeholder 2"/>
          <p:cNvSpPr>
            <a:spLocks noGrp="1"/>
          </p:cNvSpPr>
          <p:nvPr>
            <p:ph sz="half" idx="1"/>
          </p:nvPr>
        </p:nvSpPr>
        <p:spPr/>
        <p:txBody>
          <a:bodyPr/>
          <a:lstStyle/>
          <a:p>
            <a:r>
              <a:rPr lang="en-US" dirty="0"/>
              <a:t>Educational	</a:t>
            </a:r>
          </a:p>
          <a:p>
            <a:pPr marL="0" indent="0">
              <a:buNone/>
            </a:pPr>
            <a:r>
              <a:rPr lang="en-US" dirty="0"/>
              <a:t>E-Readers, Books, and Other Materials</a:t>
            </a:r>
          </a:p>
          <a:p>
            <a:pPr marL="0" indent="0">
              <a:buNone/>
            </a:pPr>
            <a:r>
              <a:rPr lang="en-US" dirty="0"/>
              <a:t>Meeting course hours</a:t>
            </a:r>
          </a:p>
          <a:p>
            <a:pPr marL="0" indent="0">
              <a:buNone/>
            </a:pPr>
            <a:r>
              <a:rPr lang="en-US" dirty="0"/>
              <a:t>DSPS, who provides testing?</a:t>
            </a:r>
          </a:p>
          <a:p>
            <a:pPr marL="0" indent="0">
              <a:buNone/>
            </a:pPr>
            <a:r>
              <a:rPr lang="en-US" dirty="0"/>
              <a:t>Programs and courses </a:t>
            </a:r>
          </a:p>
          <a:p>
            <a:pPr marL="0" indent="0">
              <a:buNone/>
            </a:pPr>
            <a:r>
              <a:rPr lang="en-US" dirty="0"/>
              <a:t>Instructor Office hours</a:t>
            </a:r>
          </a:p>
          <a:p>
            <a:pPr marL="0" indent="0">
              <a:buNone/>
            </a:pPr>
            <a:r>
              <a:rPr lang="en-US" dirty="0"/>
              <a:t>Internet and Classrooms</a:t>
            </a:r>
          </a:p>
        </p:txBody>
      </p:sp>
      <p:sp>
        <p:nvSpPr>
          <p:cNvPr id="4" name="Content Placeholder 3"/>
          <p:cNvSpPr>
            <a:spLocks noGrp="1"/>
          </p:cNvSpPr>
          <p:nvPr>
            <p:ph sz="half" idx="2"/>
          </p:nvPr>
        </p:nvSpPr>
        <p:spPr/>
        <p:txBody>
          <a:bodyPr/>
          <a:lstStyle/>
          <a:p>
            <a:r>
              <a:rPr lang="en-US" dirty="0"/>
              <a:t>Correctional</a:t>
            </a:r>
          </a:p>
          <a:p>
            <a:pPr marL="0" indent="0">
              <a:buNone/>
            </a:pPr>
            <a:r>
              <a:rPr lang="en-US" dirty="0"/>
              <a:t>Classrooms</a:t>
            </a:r>
          </a:p>
          <a:p>
            <a:pPr marL="0" indent="0">
              <a:buNone/>
            </a:pPr>
            <a:r>
              <a:rPr lang="en-US" dirty="0"/>
              <a:t>Lockdowns</a:t>
            </a:r>
          </a:p>
          <a:p>
            <a:pPr marL="0" indent="0">
              <a:buNone/>
            </a:pPr>
            <a:r>
              <a:rPr lang="en-US" dirty="0"/>
              <a:t>Course hours</a:t>
            </a:r>
          </a:p>
          <a:p>
            <a:pPr marL="0" indent="0">
              <a:buNone/>
            </a:pPr>
            <a:r>
              <a:rPr lang="en-US" dirty="0"/>
              <a:t>Staff conflicts</a:t>
            </a:r>
          </a:p>
          <a:p>
            <a:pPr marL="0" indent="0">
              <a:buNone/>
            </a:pPr>
            <a:r>
              <a:rPr lang="en-US" dirty="0"/>
              <a:t>Is there a way for the incarcerated students to be housed on a separate unit? </a:t>
            </a:r>
          </a:p>
          <a:p>
            <a:pPr marL="0" indent="0">
              <a:buNone/>
            </a:pPr>
            <a:r>
              <a:rPr lang="en-US" dirty="0"/>
              <a:t>Can the students be on a different meal time or schedule to support classroom hours?</a:t>
            </a:r>
          </a:p>
        </p:txBody>
      </p:sp>
    </p:spTree>
    <p:extLst>
      <p:ext uri="{BB962C8B-B14F-4D97-AF65-F5344CB8AC3E}">
        <p14:creationId xmlns:p14="http://schemas.microsoft.com/office/powerpoint/2010/main" val="2011557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DSPS, EOPS, other Equitable services</a:t>
            </a:r>
            <a:br>
              <a:rPr lang="en-US" dirty="0"/>
            </a:br>
            <a:endParaRPr lang="en-US" dirty="0"/>
          </a:p>
        </p:txBody>
      </p:sp>
      <p:sp>
        <p:nvSpPr>
          <p:cNvPr id="4" name="Text Placeholder 3"/>
          <p:cNvSpPr>
            <a:spLocks noGrp="1"/>
          </p:cNvSpPr>
          <p:nvPr>
            <p:ph idx="1"/>
          </p:nvPr>
        </p:nvSpPr>
        <p:spPr/>
        <p:txBody>
          <a:bodyPr/>
          <a:lstStyle/>
          <a:p>
            <a:r>
              <a:rPr lang="en-US" dirty="0"/>
              <a:t>My students need more services than I anticipated.</a:t>
            </a:r>
          </a:p>
          <a:p>
            <a:r>
              <a:rPr lang="en-US" dirty="0"/>
              <a:t>Substandard skills:  I need DSPS</a:t>
            </a:r>
          </a:p>
          <a:p>
            <a:r>
              <a:rPr lang="en-US" dirty="0"/>
              <a:t>Basic skills remain as an essential foundational tool.</a:t>
            </a:r>
          </a:p>
          <a:p>
            <a:r>
              <a:rPr lang="en-US" dirty="0"/>
              <a:t>Don’t exempt me because of my imprisonment; I’m entitled to services.</a:t>
            </a:r>
          </a:p>
          <a:p>
            <a:r>
              <a:rPr lang="en-US" dirty="0"/>
              <a:t>Are we duplicating services, if so, is that really a bad thing?</a:t>
            </a:r>
          </a:p>
          <a:p>
            <a:r>
              <a:rPr lang="en-US" dirty="0"/>
              <a:t>Polishing our current practices?</a:t>
            </a:r>
          </a:p>
          <a:p>
            <a:endParaRPr lang="en-US" dirty="0"/>
          </a:p>
        </p:txBody>
      </p:sp>
    </p:spTree>
    <p:extLst>
      <p:ext uri="{BB962C8B-B14F-4D97-AF65-F5344CB8AC3E}">
        <p14:creationId xmlns:p14="http://schemas.microsoft.com/office/powerpoint/2010/main" val="3296331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Courses:  Basic skills, Involuntary drops, challenges</a:t>
            </a:r>
          </a:p>
        </p:txBody>
      </p:sp>
      <p:sp>
        <p:nvSpPr>
          <p:cNvPr id="3" name="Content Placeholder 2"/>
          <p:cNvSpPr>
            <a:spLocks noGrp="1"/>
          </p:cNvSpPr>
          <p:nvPr>
            <p:ph idx="1"/>
          </p:nvPr>
        </p:nvSpPr>
        <p:spPr/>
        <p:txBody>
          <a:bodyPr/>
          <a:lstStyle/>
          <a:p>
            <a:r>
              <a:rPr lang="en-US" dirty="0"/>
              <a:t>Will the student be allowed unlimited attempts to complete basis skill courses?</a:t>
            </a:r>
          </a:p>
          <a:p>
            <a:r>
              <a:rPr lang="en-US" dirty="0"/>
              <a:t>Who provides student tutors and support; the prison or college?</a:t>
            </a:r>
          </a:p>
          <a:p>
            <a:r>
              <a:rPr lang="en-US" dirty="0"/>
              <a:t>Can I challenge a course? Why or why not?</a:t>
            </a:r>
          </a:p>
          <a:p>
            <a:r>
              <a:rPr lang="en-US" dirty="0"/>
              <a:t>What happens for a student who has to drop or can’t remain in a course?</a:t>
            </a:r>
          </a:p>
          <a:p>
            <a:pPr lvl="1"/>
            <a:r>
              <a:rPr lang="en-US" dirty="0"/>
              <a:t>EW Grade and Implications</a:t>
            </a:r>
          </a:p>
          <a:p>
            <a:endParaRPr lang="en-US" dirty="0"/>
          </a:p>
          <a:p>
            <a:endParaRPr lang="en-US" dirty="0"/>
          </a:p>
        </p:txBody>
      </p:sp>
    </p:spTree>
    <p:extLst>
      <p:ext uri="{BB962C8B-B14F-4D97-AF65-F5344CB8AC3E}">
        <p14:creationId xmlns:p14="http://schemas.microsoft.com/office/powerpoint/2010/main" val="15618549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Guided Pathways, what’s that?</a:t>
            </a:r>
          </a:p>
        </p:txBody>
      </p:sp>
      <p:sp>
        <p:nvSpPr>
          <p:cNvPr id="3" name="Content Placeholder 2"/>
          <p:cNvSpPr>
            <a:spLocks noGrp="1"/>
          </p:cNvSpPr>
          <p:nvPr>
            <p:ph idx="1"/>
          </p:nvPr>
        </p:nvSpPr>
        <p:spPr/>
        <p:txBody>
          <a:bodyPr/>
          <a:lstStyle/>
          <a:p>
            <a:r>
              <a:rPr lang="en-US" dirty="0"/>
              <a:t>My skills are so low, I will never finish.</a:t>
            </a:r>
          </a:p>
          <a:p>
            <a:r>
              <a:rPr lang="en-US" dirty="0"/>
              <a:t>This is too hard and requires too much work.</a:t>
            </a:r>
          </a:p>
          <a:p>
            <a:r>
              <a:rPr lang="en-US" dirty="0"/>
              <a:t>I’m only taking courses for milestones anyway.</a:t>
            </a:r>
          </a:p>
          <a:p>
            <a:r>
              <a:rPr lang="en-US" dirty="0"/>
              <a:t>This isn’t the program I really want.</a:t>
            </a:r>
          </a:p>
          <a:p>
            <a:r>
              <a:rPr lang="en-US" dirty="0"/>
              <a:t>Without a pathway, this is just some courses.</a:t>
            </a:r>
          </a:p>
          <a:p>
            <a:endParaRPr lang="en-US" dirty="0"/>
          </a:p>
        </p:txBody>
      </p:sp>
    </p:spTree>
    <p:extLst>
      <p:ext uri="{BB962C8B-B14F-4D97-AF65-F5344CB8AC3E}">
        <p14:creationId xmlns:p14="http://schemas.microsoft.com/office/powerpoint/2010/main" val="4203083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about the correctional staff?</a:t>
            </a:r>
          </a:p>
        </p:txBody>
      </p:sp>
      <p:sp>
        <p:nvSpPr>
          <p:cNvPr id="3" name="Content Placeholder 2"/>
          <p:cNvSpPr>
            <a:spLocks noGrp="1"/>
          </p:cNvSpPr>
          <p:nvPr>
            <p:ph idx="1"/>
          </p:nvPr>
        </p:nvSpPr>
        <p:spPr/>
        <p:txBody>
          <a:bodyPr/>
          <a:lstStyle/>
          <a:p>
            <a:r>
              <a:rPr lang="en-US" dirty="0"/>
              <a:t>We seem to be putting a lot of effort into our incarcerated program but what education do we currently offer to the correctional staff?  </a:t>
            </a:r>
          </a:p>
          <a:p>
            <a:r>
              <a:rPr lang="en-US" dirty="0"/>
              <a:t>Is this a disparity creating academic hardship between corrections and academia?</a:t>
            </a:r>
          </a:p>
          <a:p>
            <a:r>
              <a:rPr lang="en-US" dirty="0"/>
              <a:t>Does this support an unhealthy relationship among the correctional and educational staff?  </a:t>
            </a:r>
          </a:p>
          <a:p>
            <a:endParaRPr lang="en-US" dirty="0"/>
          </a:p>
          <a:p>
            <a:endParaRPr lang="en-US" dirty="0"/>
          </a:p>
        </p:txBody>
      </p:sp>
    </p:spTree>
    <p:extLst>
      <p:ext uri="{BB962C8B-B14F-4D97-AF65-F5344CB8AC3E}">
        <p14:creationId xmlns:p14="http://schemas.microsoft.com/office/powerpoint/2010/main" val="2800049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Classroom Logistics:  hours, lockdowns, incidents, and remedies.</a:t>
            </a:r>
          </a:p>
        </p:txBody>
      </p:sp>
      <p:sp>
        <p:nvSpPr>
          <p:cNvPr id="3" name="Content Placeholder 2"/>
          <p:cNvSpPr>
            <a:spLocks noGrp="1"/>
          </p:cNvSpPr>
          <p:nvPr>
            <p:ph idx="1"/>
          </p:nvPr>
        </p:nvSpPr>
        <p:spPr/>
        <p:txBody>
          <a:bodyPr/>
          <a:lstStyle/>
          <a:p>
            <a:pPr marL="0" indent="0">
              <a:buNone/>
            </a:pPr>
            <a:r>
              <a:rPr lang="en-US" dirty="0"/>
              <a:t>Wait a Minute!  I didn’t sign up to be an officer.  I am a Teacher!</a:t>
            </a:r>
          </a:p>
          <a:p>
            <a:pPr marL="0" indent="0">
              <a:buNone/>
            </a:pPr>
            <a:r>
              <a:rPr lang="en-US" dirty="0"/>
              <a:t>This disrupts my entire lesson plan!  How do I get the lecture information out there?</a:t>
            </a:r>
          </a:p>
          <a:p>
            <a:pPr marL="0" indent="0">
              <a:buNone/>
            </a:pPr>
            <a:r>
              <a:rPr lang="en-US" dirty="0"/>
              <a:t>Have I witnessed an incident and now suffer from PTSD?  Do I need mental health services?</a:t>
            </a:r>
          </a:p>
          <a:p>
            <a:pPr marL="0" indent="0">
              <a:buNone/>
            </a:pPr>
            <a:r>
              <a:rPr lang="en-US" dirty="0"/>
              <a:t>Am I mentally, emotionally, and/ or physically prepared for a possible riot?</a:t>
            </a:r>
          </a:p>
          <a:p>
            <a:pPr marL="0" indent="0">
              <a:buNone/>
            </a:pPr>
            <a:r>
              <a:rPr lang="en-US" dirty="0"/>
              <a:t>Do I have options?  How can the employee assistance program help?</a:t>
            </a:r>
          </a:p>
        </p:txBody>
      </p:sp>
    </p:spTree>
    <p:extLst>
      <p:ext uri="{BB962C8B-B14F-4D97-AF65-F5344CB8AC3E}">
        <p14:creationId xmlns:p14="http://schemas.microsoft.com/office/powerpoint/2010/main" val="625508143"/>
      </p:ext>
    </p:extLst>
  </p:cSld>
  <p:clrMapOvr>
    <a:masterClrMapping/>
  </p:clrMapOvr>
</p:sld>
</file>

<file path=ppt/theme/theme1.xml><?xml version="1.0" encoding="utf-8"?>
<a:theme xmlns:a="http://schemas.openxmlformats.org/drawingml/2006/main" name="Facet">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{5C44CF49-9162-E646-852E-2FCA425F8277}tf10001060</Template>
  <TotalTime>1003</TotalTime>
  <Words>856</Words>
  <Application>Microsoft Macintosh PowerPoint</Application>
  <PresentationFormat>Widescreen</PresentationFormat>
  <Paragraphs>83</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Trebuchet MS</vt:lpstr>
      <vt:lpstr>Wingdings 3</vt:lpstr>
      <vt:lpstr>Facet</vt:lpstr>
      <vt:lpstr>Working with Incarcerated Students – An Update to the Field </vt:lpstr>
      <vt:lpstr>Incarcerated Students in California Community Colleges </vt:lpstr>
      <vt:lpstr>Bridging the Academic/ Equity gaps for Incarcerated Students</vt:lpstr>
      <vt:lpstr>Breaking the Barriers: What Barriers Currently Exist For Incarcerated Students?</vt:lpstr>
      <vt:lpstr>DSPS, EOPS, other Equitable services </vt:lpstr>
      <vt:lpstr>Courses:  Basic skills, Involuntary drops, challenges</vt:lpstr>
      <vt:lpstr>Guided Pathways, what’s that?</vt:lpstr>
      <vt:lpstr>What about the correctional staff?</vt:lpstr>
      <vt:lpstr>Classroom Logistics:  hours, lockdowns, incidents, and remedies.</vt:lpstr>
      <vt:lpstr>Maintaining Control</vt:lpstr>
      <vt:lpstr>What’s left?</vt:lpstr>
      <vt:lpstr>Thank you!</vt:lpstr>
    </vt:vector>
  </TitlesOfParts>
  <Company>Lassen Community College</Company>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Incarcerated Students</dc:title>
  <dc:creator>Orlando L Shannon</dc:creator>
  <cp:lastModifiedBy>Dolores Davison</cp:lastModifiedBy>
  <cp:revision>26</cp:revision>
  <dcterms:created xsi:type="dcterms:W3CDTF">2018-03-27T20:29:12Z</dcterms:created>
  <dcterms:modified xsi:type="dcterms:W3CDTF">2018-04-11T19:38:19Z</dcterms:modified>
</cp:coreProperties>
</file>