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7" r:id="rId3"/>
    <p:sldId id="288" r:id="rId4"/>
    <p:sldId id="301" r:id="rId5"/>
    <p:sldId id="285" r:id="rId6"/>
    <p:sldId id="286" r:id="rId7"/>
    <p:sldId id="289" r:id="rId8"/>
    <p:sldId id="290" r:id="rId9"/>
    <p:sldId id="291" r:id="rId10"/>
    <p:sldId id="292" r:id="rId11"/>
    <p:sldId id="302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93112"/>
  </p:normalViewPr>
  <p:slideViewPr>
    <p:cSldViewPr snapToGrid="0" snapToObjects="1">
      <p:cViewPr varScale="1">
        <p:scale>
          <a:sx n="60" d="100"/>
          <a:sy n="60" d="100"/>
        </p:scale>
        <p:origin x="96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EEF8B-91E9-0749-B492-F34B6BDCA863}" type="datetimeFigureOut">
              <a:rPr lang="en-US" smtClean="0"/>
              <a:t>4/8/18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FF73C-4577-AD4B-AA6E-68D3659E6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52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DEE34-904F-9D48-B7EF-06CE9041C8E2}" type="datetimeFigureOut">
              <a:rPr lang="en-US" smtClean="0"/>
              <a:t>4/8/18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E4839-E2F7-204E-84C1-7F2013B8A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993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works better for student learning?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975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AB504, AB637, AB445, AB847, SB677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97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97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97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97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97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975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975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975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AB21, SB15,</a:t>
            </a:r>
            <a:r>
              <a:rPr lang="en-US" baseline="0" dirty="0"/>
              <a:t> SB25, SB68, SB164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97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4/8/18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19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923925"/>
            <a:ext cx="1971675" cy="52530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923925"/>
            <a:ext cx="5800725" cy="52530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3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7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39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95350"/>
            <a:ext cx="7886700" cy="7953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3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09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19379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87426"/>
            <a:ext cx="4629150" cy="5005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81225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0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99427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9243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2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04875"/>
            <a:ext cx="78867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4/8/18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815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1" kern="1200">
          <a:solidFill>
            <a:srgbClr val="2613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i="1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freitaje@lacitycollege.edu" TargetMode="External"/><Relationship Id="rId2" Type="http://schemas.openxmlformats.org/officeDocument/2006/relationships/hyperlink" Target="mailto:jstanskas@valleycollege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mailto:latonya.parker@mvc.edu" TargetMode="External"/><Relationship Id="rId4" Type="http://schemas.openxmlformats.org/officeDocument/2006/relationships/hyperlink" Target="mailto:wendy.brill@canyons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524618"/>
            <a:ext cx="9019400" cy="1068138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/>
                <a:cs typeface="Arial"/>
              </a:rPr>
              <a:t>Legislative Update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5084" y="4261283"/>
            <a:ext cx="8794316" cy="2596718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Arial"/>
                <a:cs typeface="Arial"/>
              </a:rPr>
              <a:t>John </a:t>
            </a:r>
            <a:r>
              <a:rPr lang="en-US" dirty="0" err="1">
                <a:latin typeface="Arial"/>
                <a:cs typeface="Arial"/>
              </a:rPr>
              <a:t>Stanskas</a:t>
            </a:r>
            <a:r>
              <a:rPr lang="en-US" dirty="0">
                <a:latin typeface="Arial"/>
                <a:cs typeface="Arial"/>
              </a:rPr>
              <a:t>, ASCCC Vice President</a:t>
            </a:r>
          </a:p>
          <a:p>
            <a:r>
              <a:rPr lang="en-US" dirty="0">
                <a:latin typeface="Arial"/>
                <a:cs typeface="Arial"/>
              </a:rPr>
              <a:t>Wendy Brill-</a:t>
            </a:r>
            <a:r>
              <a:rPr lang="en-US" dirty="0" err="1">
                <a:latin typeface="Arial"/>
                <a:cs typeface="Arial"/>
              </a:rPr>
              <a:t>Wynkoop</a:t>
            </a:r>
            <a:r>
              <a:rPr lang="en-US" dirty="0">
                <a:latin typeface="Arial"/>
                <a:cs typeface="Arial"/>
              </a:rPr>
              <a:t>, College of the Canyons</a:t>
            </a:r>
          </a:p>
          <a:p>
            <a:r>
              <a:rPr lang="en-US" dirty="0">
                <a:latin typeface="Arial"/>
                <a:cs typeface="Arial"/>
              </a:rPr>
              <a:t>John Freitas, ASCCC Treasurer</a:t>
            </a:r>
          </a:p>
          <a:p>
            <a:r>
              <a:rPr lang="en-US" dirty="0">
                <a:latin typeface="Arial"/>
                <a:cs typeface="Arial"/>
              </a:rPr>
              <a:t>LaTonya Parker, ASCCC Executive Committee</a:t>
            </a: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Academic Senate for California Community Colleges</a:t>
            </a:r>
          </a:p>
          <a:p>
            <a:r>
              <a:rPr lang="en-US" dirty="0">
                <a:latin typeface="Arial"/>
                <a:cs typeface="Arial"/>
              </a:rPr>
              <a:t>Spring 2018 Plenary Session</a:t>
            </a:r>
          </a:p>
        </p:txBody>
      </p:sp>
      <p:pic>
        <p:nvPicPr>
          <p:cNvPr id="5" name="Picture 4" descr="Unknown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250" y="2191826"/>
            <a:ext cx="4508500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55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Legislation about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SB968 (Pan) Mental Health Counselors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AB1952 (Mayes) Food Security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SB972 (</a:t>
            </a:r>
            <a:r>
              <a:rPr lang="en-US" sz="3200" b="0" dirty="0" err="1">
                <a:solidFill>
                  <a:srgbClr val="000000"/>
                </a:solidFill>
                <a:latin typeface="Arial"/>
                <a:cs typeface="Arial"/>
              </a:rPr>
              <a:t>Portantino</a:t>
            </a:r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) Suicide Prevention</a:t>
            </a:r>
          </a:p>
        </p:txBody>
      </p:sp>
      <p:pic>
        <p:nvPicPr>
          <p:cNvPr id="4" name="Picture 3" descr="images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800" y="3708400"/>
            <a:ext cx="2235200" cy="31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611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Legislation about Everything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AB2166 (Caballero) Agricultural Technology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AB2621 (Medina) Exclusively Online College Feasibility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AB2767 (Medina) Funding </a:t>
            </a:r>
          </a:p>
          <a:p>
            <a:pPr marL="0" indent="0">
              <a:buNone/>
            </a:pPr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   Formula Study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SB1354 (</a:t>
            </a:r>
            <a:r>
              <a:rPr lang="en-US" sz="3200" b="0" dirty="0" err="1">
                <a:solidFill>
                  <a:srgbClr val="000000"/>
                </a:solidFill>
                <a:latin typeface="Arial"/>
                <a:cs typeface="Arial"/>
              </a:rPr>
              <a:t>Galgiani</a:t>
            </a:r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) California </a:t>
            </a:r>
          </a:p>
          <a:p>
            <a:pPr marL="0" indent="0">
              <a:buNone/>
            </a:pPr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   Apprenticeship Initiative</a:t>
            </a:r>
          </a:p>
          <a:p>
            <a:pPr marL="0" indent="0">
              <a:buNone/>
            </a:pPr>
            <a:endParaRPr lang="en-US" sz="32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4" name="Picture 3" descr="images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800" y="3708400"/>
            <a:ext cx="2235200" cy="31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206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Questions and 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John </a:t>
            </a:r>
            <a:r>
              <a:rPr lang="en-US" dirty="0" err="1">
                <a:solidFill>
                  <a:srgbClr val="000000"/>
                </a:solidFill>
                <a:latin typeface="Arial"/>
                <a:cs typeface="Arial"/>
              </a:rPr>
              <a:t>Stanskas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:        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  <a:hlinkClick r:id="rId2"/>
              </a:rPr>
              <a:t>jstanskas@valleycollege.edu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John Freitas: 	  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  <a:hlinkClick r:id="rId3"/>
              </a:rPr>
              <a:t>freitaje@lacitycollege.edu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Wendy Brill-Wynkoop: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  <a:hlinkClick r:id="rId4"/>
              </a:rPr>
              <a:t>wendy.brill@canyons.edu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LaTonya Parker: 	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  <a:hlinkClick r:id="rId5"/>
              </a:rPr>
              <a:t>latonya.parker@mvc.edu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8650" y="4229100"/>
            <a:ext cx="30861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795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Overview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Budget Cycle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CCC Budget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Current Legislation Grouped by Category</a:t>
            </a:r>
          </a:p>
          <a:p>
            <a:endParaRPr lang="en-US" sz="32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5" name="Picture 4" descr="Unknown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677" y="86243"/>
            <a:ext cx="3041323" cy="3180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623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The Budget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Dept. of Finance</a:t>
            </a:r>
          </a:p>
          <a:p>
            <a:pPr lvl="1"/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Prop98 Money</a:t>
            </a:r>
            <a:endParaRPr lang="en-US" sz="3200" b="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Governor’s January Budget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Trailer Bill Language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Governor’s May Revisions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June 15 Deadline for Legislature</a:t>
            </a:r>
          </a:p>
          <a:p>
            <a:endParaRPr lang="en-US" sz="32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8975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Current Trailer Bill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17011"/>
            <a:ext cx="78867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$264M Deferred Maintenance and Instr. Eq.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$175M New Funding Formula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$161M COLA, 2.51%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$120M FOCC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$60M Enrollment Growth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$46M College Promise Programs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$32.9M Financial Aid Expansion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$2M CCCCO Staffing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Prop98 Split 10.93% </a:t>
            </a:r>
          </a:p>
          <a:p>
            <a:endParaRPr lang="en-US" sz="32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7942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The Legislative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484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i="0" dirty="0">
                <a:latin typeface="Arial"/>
                <a:cs typeface="Arial"/>
              </a:rPr>
              <a:t>January – February</a:t>
            </a:r>
          </a:p>
          <a:p>
            <a:r>
              <a:rPr lang="en-US" b="0" i="0" dirty="0">
                <a:latin typeface="Arial"/>
                <a:cs typeface="Arial"/>
              </a:rPr>
              <a:t>A bill is introduced by member of Senate (numbered as SB) or Assembly (numbered as AB). </a:t>
            </a:r>
          </a:p>
          <a:p>
            <a:pPr marL="0" indent="0">
              <a:buNone/>
            </a:pPr>
            <a:r>
              <a:rPr lang="en-US" i="0" dirty="0">
                <a:solidFill>
                  <a:srgbClr val="000000"/>
                </a:solidFill>
                <a:latin typeface="Arial"/>
                <a:cs typeface="Arial"/>
              </a:rPr>
              <a:t>March – May</a:t>
            </a:r>
          </a:p>
          <a:p>
            <a:r>
              <a:rPr lang="en-US" b="0" i="0" dirty="0">
                <a:solidFill>
                  <a:srgbClr val="000000"/>
                </a:solidFill>
                <a:latin typeface="Arial"/>
                <a:cs typeface="Arial"/>
              </a:rPr>
              <a:t>Amendments – revisions, improvements</a:t>
            </a:r>
          </a:p>
          <a:p>
            <a:r>
              <a:rPr lang="en-US" b="0" i="0" dirty="0">
                <a:solidFill>
                  <a:srgbClr val="000000"/>
                </a:solidFill>
                <a:latin typeface="Arial"/>
                <a:cs typeface="Arial"/>
              </a:rPr>
              <a:t>Committees hearings </a:t>
            </a:r>
          </a:p>
          <a:p>
            <a:r>
              <a:rPr lang="en-US" b="0" i="0" dirty="0">
                <a:solidFill>
                  <a:srgbClr val="000000"/>
                </a:solidFill>
                <a:latin typeface="Arial"/>
                <a:cs typeface="Arial"/>
              </a:rPr>
              <a:t>Education, Appropriations (fiscal) </a:t>
            </a:r>
          </a:p>
          <a:p>
            <a:pPr marL="0" indent="0">
              <a:buNone/>
            </a:pPr>
            <a:r>
              <a:rPr lang="en-US" i="0" dirty="0">
                <a:solidFill>
                  <a:srgbClr val="000000"/>
                </a:solidFill>
                <a:latin typeface="Arial"/>
                <a:cs typeface="Arial"/>
              </a:rPr>
              <a:t>Last week of May</a:t>
            </a:r>
          </a:p>
          <a:p>
            <a:r>
              <a:rPr lang="en-US" b="0" i="0" dirty="0">
                <a:solidFill>
                  <a:srgbClr val="000000"/>
                </a:solidFill>
                <a:latin typeface="Arial"/>
                <a:cs typeface="Arial"/>
              </a:rPr>
              <a:t>Bills that make it, go to the floor of the house for vote</a:t>
            </a:r>
          </a:p>
        </p:txBody>
      </p:sp>
    </p:spTree>
    <p:extLst>
      <p:ext uri="{BB962C8B-B14F-4D97-AF65-F5344CB8AC3E}">
        <p14:creationId xmlns:p14="http://schemas.microsoft.com/office/powerpoint/2010/main" val="63998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The Legislative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819276"/>
            <a:ext cx="8432800" cy="5232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100" i="0" dirty="0">
                <a:solidFill>
                  <a:srgbClr val="000000"/>
                </a:solidFill>
                <a:latin typeface="Arial"/>
                <a:cs typeface="Arial"/>
              </a:rPr>
              <a:t>June – August</a:t>
            </a:r>
          </a:p>
          <a:p>
            <a:r>
              <a:rPr lang="en-US" sz="3100" b="0" i="0" dirty="0">
                <a:solidFill>
                  <a:srgbClr val="000000"/>
                </a:solidFill>
                <a:latin typeface="Arial"/>
                <a:cs typeface="Arial"/>
              </a:rPr>
              <a:t>Same process is repeated in other house </a:t>
            </a:r>
          </a:p>
          <a:p>
            <a:pPr marL="0" indent="0">
              <a:buNone/>
            </a:pPr>
            <a:endParaRPr lang="en-US" sz="3100" b="0" i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100" i="0" dirty="0">
                <a:solidFill>
                  <a:srgbClr val="000000"/>
                </a:solidFill>
                <a:latin typeface="Arial"/>
                <a:cs typeface="Arial"/>
              </a:rPr>
              <a:t>September</a:t>
            </a:r>
          </a:p>
          <a:p>
            <a:r>
              <a:rPr lang="en-US" sz="3100" b="0" i="0" dirty="0">
                <a:solidFill>
                  <a:srgbClr val="000000"/>
                </a:solidFill>
                <a:latin typeface="Arial"/>
                <a:cs typeface="Arial"/>
              </a:rPr>
              <a:t>Concurrence </a:t>
            </a:r>
          </a:p>
          <a:p>
            <a:r>
              <a:rPr lang="en-US" sz="3100" b="0" i="0" dirty="0">
                <a:solidFill>
                  <a:srgbClr val="000000"/>
                </a:solidFill>
                <a:latin typeface="Arial"/>
                <a:cs typeface="Arial"/>
              </a:rPr>
              <a:t>If both houses pass the bill then it moves onto the Governor’s desk</a:t>
            </a:r>
          </a:p>
          <a:p>
            <a:endParaRPr lang="en-US" sz="3100" b="0" i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100" i="0" dirty="0">
                <a:solidFill>
                  <a:srgbClr val="000000"/>
                </a:solidFill>
                <a:latin typeface="Arial"/>
                <a:cs typeface="Arial"/>
              </a:rPr>
              <a:t>Governor’s Desk</a:t>
            </a:r>
          </a:p>
          <a:p>
            <a:r>
              <a:rPr lang="en-US" sz="3100" b="0" i="0" dirty="0">
                <a:solidFill>
                  <a:srgbClr val="000000"/>
                </a:solidFill>
                <a:latin typeface="Arial"/>
                <a:cs typeface="Arial"/>
              </a:rPr>
              <a:t>Veto – reject the bill</a:t>
            </a:r>
          </a:p>
          <a:p>
            <a:r>
              <a:rPr lang="en-US" sz="3100" b="0" i="0" dirty="0">
                <a:solidFill>
                  <a:srgbClr val="000000"/>
                </a:solidFill>
                <a:latin typeface="Arial"/>
                <a:cs typeface="Arial"/>
              </a:rPr>
              <a:t>Sign – make the bill into law</a:t>
            </a:r>
          </a:p>
          <a:p>
            <a:r>
              <a:rPr lang="en-US" sz="3100" b="0" i="0" dirty="0">
                <a:solidFill>
                  <a:srgbClr val="000000"/>
                </a:solidFill>
                <a:latin typeface="Arial"/>
                <a:cs typeface="Arial"/>
              </a:rPr>
              <a:t>House override – 2/3 vote of both houses </a:t>
            </a:r>
          </a:p>
          <a:p>
            <a:endParaRPr lang="en-US" sz="3100" b="0" i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100" i="0" dirty="0">
                <a:solidFill>
                  <a:srgbClr val="000000"/>
                </a:solidFill>
                <a:latin typeface="Arial"/>
                <a:cs typeface="Arial"/>
              </a:rPr>
              <a:t>State Proposition</a:t>
            </a:r>
          </a:p>
          <a:p>
            <a:r>
              <a:rPr lang="en-US" sz="3100" b="0" i="0" dirty="0">
                <a:solidFill>
                  <a:srgbClr val="000000"/>
                </a:solidFill>
                <a:latin typeface="Arial"/>
                <a:cs typeface="Arial"/>
              </a:rPr>
              <a:t>50% of electorate change law or veto law</a:t>
            </a:r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647" y="225081"/>
            <a:ext cx="2235200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439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Legislation to Fix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65" y="1825625"/>
            <a:ext cx="8330985" cy="4351338"/>
          </a:xfrm>
        </p:spPr>
        <p:txBody>
          <a:bodyPr>
            <a:normAutofit/>
          </a:bodyPr>
          <a:lstStyle/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AB1805 (Irwin) Community College Placement Policies – </a:t>
            </a:r>
            <a:r>
              <a:rPr lang="en-US" sz="3200" b="0" i="0" dirty="0">
                <a:solidFill>
                  <a:srgbClr val="000000"/>
                </a:solidFill>
                <a:latin typeface="Arial"/>
                <a:cs typeface="Arial"/>
              </a:rPr>
              <a:t>students’ right to transfer level courses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AB1935 (Irwin) and SB1009 (Wilk) Tutoring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AB3101 (Carrillo) </a:t>
            </a:r>
            <a:r>
              <a:rPr lang="en-US" sz="3200" b="0" dirty="0" err="1">
                <a:solidFill>
                  <a:srgbClr val="000000"/>
                </a:solidFill>
                <a:latin typeface="Arial"/>
                <a:cs typeface="Arial"/>
              </a:rPr>
              <a:t>CCCApply</a:t>
            </a:r>
            <a:endParaRPr lang="en-US" sz="3200" b="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SB1406 (Hill) Baccalaureate Degrees</a:t>
            </a:r>
          </a:p>
          <a:p>
            <a:pPr marL="0" indent="0">
              <a:buNone/>
            </a:pPr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5153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Legislation about Veterans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AB809 (Quirk-Silva) Veterans’ Priority Registration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AB1786 (Cervantes) Academic Credit for Military Experience – </a:t>
            </a:r>
            <a:r>
              <a:rPr lang="en-US" sz="3200" b="0" i="0" dirty="0">
                <a:solidFill>
                  <a:srgbClr val="000000"/>
                </a:solidFill>
                <a:latin typeface="Arial"/>
                <a:cs typeface="Arial"/>
              </a:rPr>
              <a:t>statewide articulation officer?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AB2894 (Gloria) Active Duty Military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SB1071 (Newman) Military Credit</a:t>
            </a:r>
          </a:p>
          <a:p>
            <a:endParaRPr lang="en-US" sz="32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4777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/>
                <a:cs typeface="Arial"/>
              </a:rPr>
              <a:t>Legislation about College Affordability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AB1037 (Limon) Financial Aid</a:t>
            </a:r>
          </a:p>
          <a:p>
            <a:pPr lvl="1"/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Work-Study Requirements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SB15 (Leyva) Cal Grant C</a:t>
            </a:r>
          </a:p>
          <a:p>
            <a:endParaRPr lang="en-US" sz="32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6370296"/>
      </p:ext>
    </p:extLst>
  </p:cSld>
  <p:clrMapOvr>
    <a:masterClrMapping/>
  </p:clrMapOvr>
</p:sld>
</file>

<file path=ppt/theme/theme1.xml><?xml version="1.0" encoding="utf-8"?>
<a:theme xmlns:a="http://schemas.openxmlformats.org/drawingml/2006/main" name="Senate Template Plain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2100"/>
      </a:accent1>
      <a:accent2>
        <a:srgbClr val="ED7D31"/>
      </a:accent2>
      <a:accent3>
        <a:srgbClr val="C28446"/>
      </a:accent3>
      <a:accent4>
        <a:srgbClr val="FFC000"/>
      </a:accent4>
      <a:accent5>
        <a:srgbClr val="9F9F9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08B9877-1A5F-4C8C-AE8B-A393F1B2205C}" vid="{6C1C3204-970A-4D19-960B-0C81057B61D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Senate Template Plain.thmx</Template>
  <TotalTime>1264</TotalTime>
  <Words>443</Words>
  <Application>Microsoft Macintosh PowerPoint</Application>
  <PresentationFormat>On-screen Show (4:3)</PresentationFormat>
  <Paragraphs>98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Georgia</vt:lpstr>
      <vt:lpstr>Senate Template Plain</vt:lpstr>
      <vt:lpstr>Legislative Update</vt:lpstr>
      <vt:lpstr>Overview </vt:lpstr>
      <vt:lpstr>The Budget Cycle</vt:lpstr>
      <vt:lpstr>Current Trailer Bill Language</vt:lpstr>
      <vt:lpstr>The Legislative Cycle</vt:lpstr>
      <vt:lpstr>The Legislative Cycle</vt:lpstr>
      <vt:lpstr>Legislation to Fix Us</vt:lpstr>
      <vt:lpstr>Legislation about Veterans</vt:lpstr>
      <vt:lpstr>Legislation about College Affordability</vt:lpstr>
      <vt:lpstr>Legislation about Students</vt:lpstr>
      <vt:lpstr>Legislation about Everything Else</vt:lpstr>
      <vt:lpstr>Questions and Thank You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Fostering Innovation:   Effective Practices for  Department Chairs  Supporting a Student-Centered Culture</dc:title>
  <dc:creator>SBVC SBCCD</dc:creator>
  <cp:lastModifiedBy>Stanskas, Peter-John</cp:lastModifiedBy>
  <cp:revision>78</cp:revision>
  <cp:lastPrinted>2016-10-31T00:20:21Z</cp:lastPrinted>
  <dcterms:created xsi:type="dcterms:W3CDTF">2016-01-18T19:07:46Z</dcterms:created>
  <dcterms:modified xsi:type="dcterms:W3CDTF">2018-04-09T04:17:00Z</dcterms:modified>
</cp:coreProperties>
</file>