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7" r:id="rId2"/>
    <p:sldId id="258" r:id="rId3"/>
    <p:sldId id="259" r:id="rId4"/>
    <p:sldId id="260" r:id="rId5"/>
    <p:sldId id="280" r:id="rId6"/>
    <p:sldId id="279" r:id="rId7"/>
    <p:sldId id="281" r:id="rId8"/>
    <p:sldId id="282" r:id="rId9"/>
    <p:sldId id="283" r:id="rId10"/>
    <p:sldId id="276" r:id="rId11"/>
    <p:sldId id="284" r:id="rId12"/>
    <p:sldId id="277" r:id="rId13"/>
    <p:sldId id="278" r:id="rId14"/>
    <p:sldId id="286" r:id="rId15"/>
    <p:sldId id="287" r:id="rId16"/>
    <p:sldId id="272" r:id="rId17"/>
    <p:sldId id="290" r:id="rId18"/>
    <p:sldId id="288" r:id="rId19"/>
    <p:sldId id="289" r:id="rId20"/>
    <p:sldId id="285" r:id="rId21"/>
    <p:sldId id="274" r:id="rId22"/>
    <p:sldId id="275" r:id="rId23"/>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6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345"/>
    <p:restoredTop sz="87575"/>
  </p:normalViewPr>
  <p:slideViewPr>
    <p:cSldViewPr snapToGrid="0" snapToObjects="1">
      <p:cViewPr varScale="1">
        <p:scale>
          <a:sx n="69" d="100"/>
          <a:sy n="69" d="100"/>
        </p:scale>
        <p:origin x="672" y="168"/>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about:blank"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r>
              <a:rPr lang="en-US" dirty="0"/>
              <a:t>Guided</a:t>
            </a:r>
            <a:r>
              <a:rPr lang="en-US" baseline="0" dirty="0"/>
              <a:t> Pathways Funding</a:t>
            </a:r>
          </a:p>
          <a:p>
            <a:pPr>
              <a:defRPr/>
            </a:pPr>
            <a:r>
              <a:rPr lang="en-US" sz="1000" baseline="0" dirty="0"/>
              <a:t>in millions of dollars</a:t>
            </a:r>
            <a:endParaRPr lang="en-US" sz="1000" dirty="0"/>
          </a:p>
        </c:rich>
      </c:tx>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Sheet1!$A$3:$A$7</c:f>
              <c:strCache>
                <c:ptCount val="5"/>
                <c:pt idx="0">
                  <c:v>Year 1</c:v>
                </c:pt>
                <c:pt idx="1">
                  <c:v>Year 2</c:v>
                </c:pt>
                <c:pt idx="2">
                  <c:v>Year 3</c:v>
                </c:pt>
                <c:pt idx="3">
                  <c:v>Year 4</c:v>
                </c:pt>
                <c:pt idx="4">
                  <c:v>Year 5</c:v>
                </c:pt>
              </c:strCache>
            </c:strRef>
          </c:cat>
          <c:val>
            <c:numRef>
              <c:f>Sheet1!$B$3:$B$7</c:f>
              <c:numCache>
                <c:formatCode>General</c:formatCode>
                <c:ptCount val="5"/>
                <c:pt idx="0">
                  <c:v>33.75</c:v>
                </c:pt>
                <c:pt idx="1">
                  <c:v>40.5</c:v>
                </c:pt>
                <c:pt idx="2">
                  <c:v>33.75</c:v>
                </c:pt>
                <c:pt idx="3">
                  <c:v>13.5</c:v>
                </c:pt>
                <c:pt idx="4">
                  <c:v>13.5</c:v>
                </c:pt>
              </c:numCache>
            </c:numRef>
          </c:val>
          <c:extLst>
            <c:ext xmlns:c16="http://schemas.microsoft.com/office/drawing/2014/chart" uri="{C3380CC4-5D6E-409C-BE32-E72D297353CC}">
              <c16:uniqueId val="{00000000-F3C0-DA46-B7E7-EC67F95A44E2}"/>
            </c:ext>
          </c:extLst>
        </c:ser>
        <c:dLbls>
          <c:dLblPos val="inEnd"/>
          <c:showLegendKey val="0"/>
          <c:showVal val="1"/>
          <c:showCatName val="0"/>
          <c:showSerName val="0"/>
          <c:showPercent val="0"/>
          <c:showBubbleSize val="0"/>
        </c:dLbls>
        <c:gapWidth val="41"/>
        <c:axId val="488479312"/>
        <c:axId val="441987864"/>
      </c:barChart>
      <c:catAx>
        <c:axId val="488479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effectLst/>
                <a:latin typeface="+mn-lt"/>
                <a:ea typeface="+mn-ea"/>
                <a:cs typeface="+mn-cs"/>
              </a:defRPr>
            </a:pPr>
            <a:endParaRPr lang="en-US"/>
          </a:p>
        </c:txPr>
        <c:crossAx val="441987864"/>
        <c:crosses val="autoZero"/>
        <c:auto val="1"/>
        <c:lblAlgn val="ctr"/>
        <c:lblOffset val="100"/>
        <c:noMultiLvlLbl val="0"/>
      </c:catAx>
      <c:valAx>
        <c:axId val="441987864"/>
        <c:scaling>
          <c:orientation val="minMax"/>
        </c:scaling>
        <c:delete val="1"/>
        <c:axPos val="l"/>
        <c:numFmt formatCode="General" sourceLinked="1"/>
        <c:majorTickMark val="none"/>
        <c:minorTickMark val="none"/>
        <c:tickLblPos val="nextTo"/>
        <c:crossAx val="48847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6CE65F-CFEF-4243-AECD-31BEA686892E}"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69C05C51-BF6E-E449-A301-0F4BB6542C38}">
      <dgm:prSet phldrT="[Text]"/>
      <dgm:spPr/>
      <dgm:t>
        <a:bodyPr/>
        <a:lstStyle/>
        <a:p>
          <a:r>
            <a:rPr lang="en-US" dirty="0"/>
            <a:t>Clear pathways and programs</a:t>
          </a:r>
        </a:p>
      </dgm:t>
    </dgm:pt>
    <dgm:pt modelId="{B59B4505-E813-064C-96D1-A6AC0B104DB6}" type="parTrans" cxnId="{E7F4DA84-81C9-BD4E-9808-3E5DA47444F4}">
      <dgm:prSet/>
      <dgm:spPr/>
      <dgm:t>
        <a:bodyPr/>
        <a:lstStyle/>
        <a:p>
          <a:endParaRPr lang="en-US"/>
        </a:p>
      </dgm:t>
    </dgm:pt>
    <dgm:pt modelId="{F79C4E78-F559-AA4E-BC2D-F78342EC830A}" type="sibTrans" cxnId="{E7F4DA84-81C9-BD4E-9808-3E5DA47444F4}">
      <dgm:prSet/>
      <dgm:spPr/>
      <dgm:t>
        <a:bodyPr/>
        <a:lstStyle/>
        <a:p>
          <a:endParaRPr lang="en-US"/>
        </a:p>
      </dgm:t>
    </dgm:pt>
    <dgm:pt modelId="{E2A28B8B-37A8-1B41-81C4-6AF1E4FEB0FA}">
      <dgm:prSet phldrT="[Text]" custT="1"/>
      <dgm:spPr/>
      <dgm:t>
        <a:bodyPr/>
        <a:lstStyle/>
        <a:p>
          <a:r>
            <a:rPr lang="en-US" sz="1400" b="0" dirty="0">
              <a:solidFill>
                <a:srgbClr val="17667E"/>
              </a:solidFill>
            </a:rPr>
            <a:t>Curriculum</a:t>
          </a:r>
        </a:p>
      </dgm:t>
    </dgm:pt>
    <dgm:pt modelId="{EB124BF8-A84A-B443-B957-3EBB1F38139B}" type="parTrans" cxnId="{D3D65AA7-F77C-2C46-AA24-2EE77F5982DF}">
      <dgm:prSet/>
      <dgm:spPr/>
      <dgm:t>
        <a:bodyPr/>
        <a:lstStyle/>
        <a:p>
          <a:endParaRPr lang="en-US"/>
        </a:p>
      </dgm:t>
    </dgm:pt>
    <dgm:pt modelId="{B7663A3B-9785-C641-B84E-E94611BB3D6E}" type="sibTrans" cxnId="{D3D65AA7-F77C-2C46-AA24-2EE77F5982DF}">
      <dgm:prSet/>
      <dgm:spPr/>
      <dgm:t>
        <a:bodyPr/>
        <a:lstStyle/>
        <a:p>
          <a:endParaRPr lang="en-US"/>
        </a:p>
      </dgm:t>
    </dgm:pt>
    <dgm:pt modelId="{05BFC133-399A-0D47-B69E-BB11F649CBED}">
      <dgm:prSet phldrT="[Text]"/>
      <dgm:spPr/>
      <dgm:t>
        <a:bodyPr/>
        <a:lstStyle/>
        <a:p>
          <a:r>
            <a:rPr lang="en-US" dirty="0"/>
            <a:t>Guided Exploration and Progress</a:t>
          </a:r>
        </a:p>
      </dgm:t>
    </dgm:pt>
    <dgm:pt modelId="{F0098D94-17DE-044C-BB6B-86E30E410F5D}" type="parTrans" cxnId="{A27ED0DE-9C96-9B44-87E8-F6E06CA7FDED}">
      <dgm:prSet/>
      <dgm:spPr/>
      <dgm:t>
        <a:bodyPr/>
        <a:lstStyle/>
        <a:p>
          <a:endParaRPr lang="en-US"/>
        </a:p>
      </dgm:t>
    </dgm:pt>
    <dgm:pt modelId="{612C8D6B-9495-514A-A5B4-4B9FD50AC390}" type="sibTrans" cxnId="{A27ED0DE-9C96-9B44-87E8-F6E06CA7FDED}">
      <dgm:prSet/>
      <dgm:spPr/>
      <dgm:t>
        <a:bodyPr/>
        <a:lstStyle/>
        <a:p>
          <a:endParaRPr lang="en-US"/>
        </a:p>
      </dgm:t>
    </dgm:pt>
    <dgm:pt modelId="{6AB71816-34A7-0C4E-81D5-9C8C133E3B25}">
      <dgm:prSet phldrT="[Text]" custT="1"/>
      <dgm:spPr/>
      <dgm:t>
        <a:bodyPr/>
        <a:lstStyle/>
        <a:p>
          <a:r>
            <a:rPr lang="en-US" sz="1400" b="0" dirty="0">
              <a:solidFill>
                <a:srgbClr val="17667E"/>
              </a:solidFill>
            </a:rPr>
            <a:t>Curriculum</a:t>
          </a:r>
        </a:p>
      </dgm:t>
    </dgm:pt>
    <dgm:pt modelId="{9D8695C3-8740-3A47-B58E-38DABDE33116}" type="parTrans" cxnId="{EB155BBF-3748-2941-A2DF-101B3A54AE25}">
      <dgm:prSet/>
      <dgm:spPr/>
      <dgm:t>
        <a:bodyPr/>
        <a:lstStyle/>
        <a:p>
          <a:endParaRPr lang="en-US"/>
        </a:p>
      </dgm:t>
    </dgm:pt>
    <dgm:pt modelId="{134F6593-05F0-C549-BB66-36DE7A48325F}" type="sibTrans" cxnId="{EB155BBF-3748-2941-A2DF-101B3A54AE25}">
      <dgm:prSet/>
      <dgm:spPr/>
      <dgm:t>
        <a:bodyPr/>
        <a:lstStyle/>
        <a:p>
          <a:endParaRPr lang="en-US"/>
        </a:p>
      </dgm:t>
    </dgm:pt>
    <dgm:pt modelId="{F3D98577-6CBC-5C48-B36D-2C537012475E}">
      <dgm:prSet phldrT="[Text]"/>
      <dgm:spPr/>
      <dgm:t>
        <a:bodyPr/>
        <a:lstStyle/>
        <a:p>
          <a:r>
            <a:rPr lang="en-US" dirty="0"/>
            <a:t>Academic and Student Support</a:t>
          </a:r>
        </a:p>
      </dgm:t>
    </dgm:pt>
    <dgm:pt modelId="{BC55AF75-F510-A04E-A4FE-C155AC9D1E02}" type="parTrans" cxnId="{E8664606-6759-6340-ADE2-6D87F1A17DDD}">
      <dgm:prSet/>
      <dgm:spPr/>
      <dgm:t>
        <a:bodyPr/>
        <a:lstStyle/>
        <a:p>
          <a:endParaRPr lang="en-US"/>
        </a:p>
      </dgm:t>
    </dgm:pt>
    <dgm:pt modelId="{FAAB0B14-4AA4-934C-8691-C550B1493C9E}" type="sibTrans" cxnId="{E8664606-6759-6340-ADE2-6D87F1A17DDD}">
      <dgm:prSet/>
      <dgm:spPr/>
      <dgm:t>
        <a:bodyPr/>
        <a:lstStyle/>
        <a:p>
          <a:endParaRPr lang="en-US"/>
        </a:p>
      </dgm:t>
    </dgm:pt>
    <dgm:pt modelId="{7A57615B-4E59-C045-8E9A-3B80201363C3}">
      <dgm:prSet phldrT="[Text]" custT="1"/>
      <dgm:spPr/>
      <dgm:t>
        <a:bodyPr/>
        <a:lstStyle/>
        <a:p>
          <a:r>
            <a:rPr lang="en-US" sz="1400" b="0" dirty="0">
              <a:solidFill>
                <a:srgbClr val="17667E"/>
              </a:solidFill>
            </a:rPr>
            <a:t>Curriculum</a:t>
          </a:r>
        </a:p>
      </dgm:t>
    </dgm:pt>
    <dgm:pt modelId="{CEB42F53-7123-884D-B719-FCE5E77627E7}" type="parTrans" cxnId="{EAF97366-A513-5949-A249-461055264157}">
      <dgm:prSet/>
      <dgm:spPr/>
      <dgm:t>
        <a:bodyPr/>
        <a:lstStyle/>
        <a:p>
          <a:endParaRPr lang="en-US"/>
        </a:p>
      </dgm:t>
    </dgm:pt>
    <dgm:pt modelId="{1342B31A-41C1-1143-A17E-055A878962CF}" type="sibTrans" cxnId="{EAF97366-A513-5949-A249-461055264157}">
      <dgm:prSet/>
      <dgm:spPr/>
      <dgm:t>
        <a:bodyPr/>
        <a:lstStyle/>
        <a:p>
          <a:endParaRPr lang="en-US"/>
        </a:p>
      </dgm:t>
    </dgm:pt>
    <dgm:pt modelId="{B74EDBB3-E128-DA45-82A4-8AD797CBA545}">
      <dgm:prSet phldrT="[Text]"/>
      <dgm:spPr/>
      <dgm:t>
        <a:bodyPr/>
        <a:lstStyle/>
        <a:p>
          <a:r>
            <a:rPr lang="en-US" dirty="0"/>
            <a:t>Teaching </a:t>
          </a:r>
          <a:r>
            <a:rPr lang="en-US"/>
            <a:t>and Learning</a:t>
          </a:r>
          <a:endParaRPr lang="en-US" dirty="0"/>
        </a:p>
      </dgm:t>
    </dgm:pt>
    <dgm:pt modelId="{F542A9E6-7610-0240-9132-B6EE5EC86A67}" type="parTrans" cxnId="{BDA0AC30-89F9-A148-A203-DFDA3DC5AD8C}">
      <dgm:prSet/>
      <dgm:spPr/>
      <dgm:t>
        <a:bodyPr/>
        <a:lstStyle/>
        <a:p>
          <a:endParaRPr lang="en-US"/>
        </a:p>
      </dgm:t>
    </dgm:pt>
    <dgm:pt modelId="{88653128-1052-C54F-8A42-656D6B88E59D}" type="sibTrans" cxnId="{BDA0AC30-89F9-A148-A203-DFDA3DC5AD8C}">
      <dgm:prSet/>
      <dgm:spPr/>
      <dgm:t>
        <a:bodyPr/>
        <a:lstStyle/>
        <a:p>
          <a:endParaRPr lang="en-US"/>
        </a:p>
      </dgm:t>
    </dgm:pt>
    <dgm:pt modelId="{5FE18A65-22AC-C34D-9A8A-CA54BCBF719A}">
      <dgm:prSet custT="1"/>
      <dgm:spPr/>
      <dgm:t>
        <a:bodyPr/>
        <a:lstStyle/>
        <a:p>
          <a:r>
            <a:rPr lang="en-US" sz="1400" b="0" dirty="0"/>
            <a:t>Educational Programs</a:t>
          </a:r>
        </a:p>
      </dgm:t>
    </dgm:pt>
    <dgm:pt modelId="{E596220B-6725-5C4F-AE16-8F20863DFA6D}" type="parTrans" cxnId="{3F5C15B1-41DD-4E42-B641-C25A705F13C8}">
      <dgm:prSet/>
      <dgm:spPr/>
      <dgm:t>
        <a:bodyPr/>
        <a:lstStyle/>
        <a:p>
          <a:endParaRPr lang="en-US"/>
        </a:p>
      </dgm:t>
    </dgm:pt>
    <dgm:pt modelId="{8B23CF91-D0EC-F74C-A1DD-75304A38BCB2}" type="sibTrans" cxnId="{3F5C15B1-41DD-4E42-B641-C25A705F13C8}">
      <dgm:prSet/>
      <dgm:spPr/>
      <dgm:t>
        <a:bodyPr/>
        <a:lstStyle/>
        <a:p>
          <a:endParaRPr lang="en-US"/>
        </a:p>
      </dgm:t>
    </dgm:pt>
    <dgm:pt modelId="{8E7EE51A-958B-E140-A533-CCA84DE97297}">
      <dgm:prSet custT="1"/>
      <dgm:spPr/>
      <dgm:t>
        <a:bodyPr/>
        <a:lstStyle/>
        <a:p>
          <a:r>
            <a:rPr lang="en-US" sz="1400" b="0" dirty="0"/>
            <a:t>Degree and Certificate Requirements</a:t>
          </a:r>
        </a:p>
      </dgm:t>
    </dgm:pt>
    <dgm:pt modelId="{04EDD710-F34B-8E42-AE7B-0F334232689A}" type="parTrans" cxnId="{8D4794AC-3D14-9749-A211-B71ED8E6E4A6}">
      <dgm:prSet/>
      <dgm:spPr/>
      <dgm:t>
        <a:bodyPr/>
        <a:lstStyle/>
        <a:p>
          <a:endParaRPr lang="en-US"/>
        </a:p>
      </dgm:t>
    </dgm:pt>
    <dgm:pt modelId="{2EC525CA-3C04-B249-8BCF-7359A4ED0190}" type="sibTrans" cxnId="{8D4794AC-3D14-9749-A211-B71ED8E6E4A6}">
      <dgm:prSet/>
      <dgm:spPr/>
      <dgm:t>
        <a:bodyPr/>
        <a:lstStyle/>
        <a:p>
          <a:endParaRPr lang="en-US"/>
        </a:p>
      </dgm:t>
    </dgm:pt>
    <dgm:pt modelId="{A723BB35-C22E-4F43-91CB-49A4135F9DD9}">
      <dgm:prSet custT="1"/>
      <dgm:spPr/>
      <dgm:t>
        <a:bodyPr/>
        <a:lstStyle/>
        <a:p>
          <a:r>
            <a:rPr lang="en-US" sz="1400" b="0" dirty="0"/>
            <a:t>Student Preparation and Success</a:t>
          </a:r>
        </a:p>
      </dgm:t>
    </dgm:pt>
    <dgm:pt modelId="{E81A21B1-55B4-3C4A-8157-FF48A443F2DE}" type="parTrans" cxnId="{1C443E70-C79B-744D-A3CB-5A3DE85C0FAF}">
      <dgm:prSet/>
      <dgm:spPr/>
      <dgm:t>
        <a:bodyPr/>
        <a:lstStyle/>
        <a:p>
          <a:endParaRPr lang="en-US"/>
        </a:p>
      </dgm:t>
    </dgm:pt>
    <dgm:pt modelId="{2FFF4DCD-91D8-8F4E-BBE4-025DC7834B13}" type="sibTrans" cxnId="{1C443E70-C79B-744D-A3CB-5A3DE85C0FAF}">
      <dgm:prSet/>
      <dgm:spPr/>
      <dgm:t>
        <a:bodyPr/>
        <a:lstStyle/>
        <a:p>
          <a:endParaRPr lang="en-US"/>
        </a:p>
      </dgm:t>
    </dgm:pt>
    <dgm:pt modelId="{89FCA79A-04EE-C145-9760-87FB4AA2CC55}">
      <dgm:prSet custT="1"/>
      <dgm:spPr/>
      <dgm:t>
        <a:bodyPr/>
        <a:lstStyle/>
        <a:p>
          <a:r>
            <a:rPr lang="en-US" sz="1400" b="0" dirty="0"/>
            <a:t>Student Preparation and Success</a:t>
          </a:r>
        </a:p>
      </dgm:t>
    </dgm:pt>
    <dgm:pt modelId="{1108BFF4-B7B0-9746-B186-8D5D88211915}" type="parTrans" cxnId="{DB04D22E-E0A6-AE48-B787-ED7B09509804}">
      <dgm:prSet/>
      <dgm:spPr/>
      <dgm:t>
        <a:bodyPr/>
        <a:lstStyle/>
        <a:p>
          <a:endParaRPr lang="en-US"/>
        </a:p>
      </dgm:t>
    </dgm:pt>
    <dgm:pt modelId="{F9FD58A1-2431-EE41-BC15-210014A5F074}" type="sibTrans" cxnId="{DB04D22E-E0A6-AE48-B787-ED7B09509804}">
      <dgm:prSet/>
      <dgm:spPr/>
      <dgm:t>
        <a:bodyPr/>
        <a:lstStyle/>
        <a:p>
          <a:endParaRPr lang="en-US"/>
        </a:p>
      </dgm:t>
    </dgm:pt>
    <dgm:pt modelId="{9B467866-3DBB-FB47-B63D-0EC0241590CE}">
      <dgm:prSet custT="1"/>
      <dgm:spPr/>
      <dgm:t>
        <a:bodyPr/>
        <a:lstStyle/>
        <a:p>
          <a:r>
            <a:rPr lang="en-US" sz="1400" b="0" dirty="0"/>
            <a:t>Educational Programs</a:t>
          </a:r>
        </a:p>
      </dgm:t>
    </dgm:pt>
    <dgm:pt modelId="{4B14A92E-24E2-5A4C-AAA6-943E102FA9F3}" type="parTrans" cxnId="{F75B854C-BA16-0F4A-9E57-DE094DC34452}">
      <dgm:prSet/>
      <dgm:spPr/>
      <dgm:t>
        <a:bodyPr/>
        <a:lstStyle/>
        <a:p>
          <a:endParaRPr lang="en-US"/>
        </a:p>
      </dgm:t>
    </dgm:pt>
    <dgm:pt modelId="{8043E63C-FC4E-B844-A260-C75D9102E79C}" type="sibTrans" cxnId="{F75B854C-BA16-0F4A-9E57-DE094DC34452}">
      <dgm:prSet/>
      <dgm:spPr/>
      <dgm:t>
        <a:bodyPr/>
        <a:lstStyle/>
        <a:p>
          <a:endParaRPr lang="en-US"/>
        </a:p>
      </dgm:t>
    </dgm:pt>
    <dgm:pt modelId="{69A22550-D11B-B74B-8D27-51778B522887}">
      <dgm:prSet custT="1"/>
      <dgm:spPr/>
      <dgm:t>
        <a:bodyPr anchor="t"/>
        <a:lstStyle/>
        <a:p>
          <a:r>
            <a:rPr lang="en-US" sz="1400" b="0" dirty="0"/>
            <a:t>Student Preparation and Success</a:t>
          </a:r>
        </a:p>
      </dgm:t>
    </dgm:pt>
    <dgm:pt modelId="{E58122E2-BB28-234A-8093-A7F96BF39281}" type="parTrans" cxnId="{F8443FC6-E6F2-5E4E-924A-3BFE22878FC9}">
      <dgm:prSet/>
      <dgm:spPr/>
      <dgm:t>
        <a:bodyPr/>
        <a:lstStyle/>
        <a:p>
          <a:endParaRPr lang="en-US"/>
        </a:p>
      </dgm:t>
    </dgm:pt>
    <dgm:pt modelId="{23BA0530-5A99-7B4D-A663-9239FF76890C}" type="sibTrans" cxnId="{F8443FC6-E6F2-5E4E-924A-3BFE22878FC9}">
      <dgm:prSet/>
      <dgm:spPr/>
      <dgm:t>
        <a:bodyPr/>
        <a:lstStyle/>
        <a:p>
          <a:endParaRPr lang="en-US"/>
        </a:p>
      </dgm:t>
    </dgm:pt>
    <dgm:pt modelId="{F31D0E80-E037-F34C-8EDF-51DD1F803E66}">
      <dgm:prSet custT="1"/>
      <dgm:spPr/>
      <dgm:t>
        <a:bodyPr anchor="t"/>
        <a:lstStyle/>
        <a:p>
          <a:r>
            <a:rPr lang="en-US" sz="1400" b="0" dirty="0"/>
            <a:t>Educational Programs</a:t>
          </a:r>
        </a:p>
      </dgm:t>
    </dgm:pt>
    <dgm:pt modelId="{518339E1-9C0E-0345-B1DA-83384FFDE631}" type="parTrans" cxnId="{2794FA26-CB2C-954E-A32A-7A3DCDAB0D5A}">
      <dgm:prSet/>
      <dgm:spPr/>
      <dgm:t>
        <a:bodyPr/>
        <a:lstStyle/>
        <a:p>
          <a:endParaRPr lang="en-US"/>
        </a:p>
      </dgm:t>
    </dgm:pt>
    <dgm:pt modelId="{16757FC7-FA0B-AB4C-856A-7677639605CF}" type="sibTrans" cxnId="{2794FA26-CB2C-954E-A32A-7A3DCDAB0D5A}">
      <dgm:prSet/>
      <dgm:spPr/>
      <dgm:t>
        <a:bodyPr/>
        <a:lstStyle/>
        <a:p>
          <a:endParaRPr lang="en-US"/>
        </a:p>
      </dgm:t>
    </dgm:pt>
    <dgm:pt modelId="{DE3B4323-BDC6-3D4F-842E-4C28B7C1DFEE}">
      <dgm:prSet custT="1"/>
      <dgm:spPr/>
      <dgm:t>
        <a:bodyPr/>
        <a:lstStyle/>
        <a:p>
          <a:r>
            <a:rPr lang="en-US" sz="1400" b="0" dirty="0"/>
            <a:t>Student Preparation and Success</a:t>
          </a:r>
        </a:p>
      </dgm:t>
    </dgm:pt>
    <dgm:pt modelId="{51C87886-AC85-F34C-A110-91F14836F0D8}" type="parTrans" cxnId="{322FBA0F-3487-D341-B225-27AA46DF8188}">
      <dgm:prSet/>
      <dgm:spPr/>
      <dgm:t>
        <a:bodyPr/>
        <a:lstStyle/>
        <a:p>
          <a:endParaRPr lang="en-US"/>
        </a:p>
      </dgm:t>
    </dgm:pt>
    <dgm:pt modelId="{B6D28B62-1D3B-944E-BC49-20029F574BA2}" type="sibTrans" cxnId="{322FBA0F-3487-D341-B225-27AA46DF8188}">
      <dgm:prSet/>
      <dgm:spPr/>
      <dgm:t>
        <a:bodyPr/>
        <a:lstStyle/>
        <a:p>
          <a:endParaRPr lang="en-US"/>
        </a:p>
      </dgm:t>
    </dgm:pt>
    <dgm:pt modelId="{8FE4CFC5-C33D-EB41-819E-8A9A5A051B66}">
      <dgm:prSet phldrT="[Text]" custT="1"/>
      <dgm:spPr/>
      <dgm:t>
        <a:bodyPr anchor="t"/>
        <a:lstStyle/>
        <a:p>
          <a:r>
            <a:rPr lang="en-US" sz="1400" b="0" dirty="0">
              <a:solidFill>
                <a:srgbClr val="17667E"/>
              </a:solidFill>
            </a:rPr>
            <a:t>Curriculum</a:t>
          </a:r>
        </a:p>
      </dgm:t>
    </dgm:pt>
    <dgm:pt modelId="{FD601784-877A-7F41-AD74-05FACECF6C31}" type="sibTrans" cxnId="{FC0A0E12-CC77-1641-A08A-713D8E9D8A91}">
      <dgm:prSet/>
      <dgm:spPr/>
      <dgm:t>
        <a:bodyPr/>
        <a:lstStyle/>
        <a:p>
          <a:endParaRPr lang="en-US"/>
        </a:p>
      </dgm:t>
    </dgm:pt>
    <dgm:pt modelId="{943EAEE8-9A91-CA46-AA3B-F2ABBEB9157D}" type="parTrans" cxnId="{FC0A0E12-CC77-1641-A08A-713D8E9D8A91}">
      <dgm:prSet/>
      <dgm:spPr/>
      <dgm:t>
        <a:bodyPr/>
        <a:lstStyle/>
        <a:p>
          <a:endParaRPr lang="en-US"/>
        </a:p>
      </dgm:t>
    </dgm:pt>
    <dgm:pt modelId="{BC5E8B4B-6FC0-F24A-89B6-4E5297864980}">
      <dgm:prSet custT="1"/>
      <dgm:spPr/>
      <dgm:t>
        <a:bodyPr/>
        <a:lstStyle/>
        <a:p>
          <a:r>
            <a:rPr lang="en-US" sz="1400" b="0" dirty="0"/>
            <a:t>Program Review/Accreditation</a:t>
          </a:r>
        </a:p>
      </dgm:t>
    </dgm:pt>
    <dgm:pt modelId="{8CEC1F96-F14E-8D43-A8CD-EFC5F68188AD}" type="parTrans" cxnId="{A5A3F2AD-FD25-1645-A305-F58EEA195C15}">
      <dgm:prSet/>
      <dgm:spPr/>
      <dgm:t>
        <a:bodyPr/>
        <a:lstStyle/>
        <a:p>
          <a:endParaRPr lang="en-US"/>
        </a:p>
      </dgm:t>
    </dgm:pt>
    <dgm:pt modelId="{DE0DE344-80B2-B047-A9EC-F181C7478420}" type="sibTrans" cxnId="{A5A3F2AD-FD25-1645-A305-F58EEA195C15}">
      <dgm:prSet/>
      <dgm:spPr/>
      <dgm:t>
        <a:bodyPr/>
        <a:lstStyle/>
        <a:p>
          <a:endParaRPr lang="en-US"/>
        </a:p>
      </dgm:t>
    </dgm:pt>
    <dgm:pt modelId="{4E9D9E3B-8B8F-A742-881F-52FF8F470F7E}">
      <dgm:prSet custT="1"/>
      <dgm:spPr/>
      <dgm:t>
        <a:bodyPr anchor="t"/>
        <a:lstStyle/>
        <a:p>
          <a:r>
            <a:rPr lang="en-US" sz="1400" b="0" dirty="0"/>
            <a:t>Professional Development</a:t>
          </a:r>
        </a:p>
      </dgm:t>
    </dgm:pt>
    <dgm:pt modelId="{0881E4C9-B708-7C4D-94AD-17B16C1CCEE8}" type="parTrans" cxnId="{8B4363F1-843F-264A-8B04-EC668E0A303A}">
      <dgm:prSet/>
      <dgm:spPr/>
      <dgm:t>
        <a:bodyPr/>
        <a:lstStyle/>
        <a:p>
          <a:endParaRPr lang="en-US"/>
        </a:p>
      </dgm:t>
    </dgm:pt>
    <dgm:pt modelId="{AA5D85D1-FD29-8F40-9CC0-4DC7355413F5}" type="sibTrans" cxnId="{8B4363F1-843F-264A-8B04-EC668E0A303A}">
      <dgm:prSet/>
      <dgm:spPr/>
      <dgm:t>
        <a:bodyPr/>
        <a:lstStyle/>
        <a:p>
          <a:endParaRPr lang="en-US"/>
        </a:p>
      </dgm:t>
    </dgm:pt>
    <dgm:pt modelId="{EF7BB8C6-4848-7B47-AFB3-C2F8AB1D0C26}" type="pres">
      <dgm:prSet presAssocID="{F36CE65F-CFEF-4243-AECD-31BEA686892E}" presName="cycleMatrixDiagram" presStyleCnt="0">
        <dgm:presLayoutVars>
          <dgm:chMax val="1"/>
          <dgm:dir/>
          <dgm:animLvl val="lvl"/>
          <dgm:resizeHandles val="exact"/>
        </dgm:presLayoutVars>
      </dgm:prSet>
      <dgm:spPr/>
    </dgm:pt>
    <dgm:pt modelId="{4C2AA272-EE5E-114B-8DC5-32863548BF21}" type="pres">
      <dgm:prSet presAssocID="{F36CE65F-CFEF-4243-AECD-31BEA686892E}" presName="children" presStyleCnt="0"/>
      <dgm:spPr/>
    </dgm:pt>
    <dgm:pt modelId="{641E83A4-312F-6E4D-A003-BF552635FBA9}" type="pres">
      <dgm:prSet presAssocID="{F36CE65F-CFEF-4243-AECD-31BEA686892E}" presName="child1group" presStyleCnt="0"/>
      <dgm:spPr/>
    </dgm:pt>
    <dgm:pt modelId="{80B42364-F2F9-E84A-948B-597900802512}" type="pres">
      <dgm:prSet presAssocID="{F36CE65F-CFEF-4243-AECD-31BEA686892E}" presName="child1" presStyleLbl="bgAcc1" presStyleIdx="0" presStyleCnt="4" custScaleX="153857" custScaleY="126032" custLinFactNeighborX="-12104"/>
      <dgm:spPr/>
    </dgm:pt>
    <dgm:pt modelId="{ACD041F1-0CBD-D74A-A4BF-B19A6A6E4ABE}" type="pres">
      <dgm:prSet presAssocID="{F36CE65F-CFEF-4243-AECD-31BEA686892E}" presName="child1Text" presStyleLbl="bgAcc1" presStyleIdx="0" presStyleCnt="4">
        <dgm:presLayoutVars>
          <dgm:bulletEnabled val="1"/>
        </dgm:presLayoutVars>
      </dgm:prSet>
      <dgm:spPr/>
    </dgm:pt>
    <dgm:pt modelId="{A8F0276F-1107-C643-AE88-C1ACCE8868EB}" type="pres">
      <dgm:prSet presAssocID="{F36CE65F-CFEF-4243-AECD-31BEA686892E}" presName="child2group" presStyleCnt="0"/>
      <dgm:spPr/>
    </dgm:pt>
    <dgm:pt modelId="{33AF96FA-FFE6-C34E-BBBC-A7FE1809A2C0}" type="pres">
      <dgm:prSet presAssocID="{F36CE65F-CFEF-4243-AECD-31BEA686892E}" presName="child2" presStyleLbl="bgAcc1" presStyleIdx="1" presStyleCnt="4" custScaleX="159056" custScaleY="118496" custLinFactNeighborX="11164" custLinFactNeighborY="-4499"/>
      <dgm:spPr/>
    </dgm:pt>
    <dgm:pt modelId="{0355A7F7-B51B-E644-81B7-C9960A7361B4}" type="pres">
      <dgm:prSet presAssocID="{F36CE65F-CFEF-4243-AECD-31BEA686892E}" presName="child2Text" presStyleLbl="bgAcc1" presStyleIdx="1" presStyleCnt="4">
        <dgm:presLayoutVars>
          <dgm:bulletEnabled val="1"/>
        </dgm:presLayoutVars>
      </dgm:prSet>
      <dgm:spPr/>
    </dgm:pt>
    <dgm:pt modelId="{B6C76DAE-05F6-664A-84F6-77D74AE67CA5}" type="pres">
      <dgm:prSet presAssocID="{F36CE65F-CFEF-4243-AECD-31BEA686892E}" presName="child3group" presStyleCnt="0"/>
      <dgm:spPr/>
    </dgm:pt>
    <dgm:pt modelId="{D18DD8A1-DA29-B74E-8631-277C99C11976}" type="pres">
      <dgm:prSet presAssocID="{F36CE65F-CFEF-4243-AECD-31BEA686892E}" presName="child3" presStyleLbl="bgAcc1" presStyleIdx="2" presStyleCnt="4" custScaleX="156826" custScaleY="112498" custLinFactNeighborX="19137" custLinFactNeighborY="-347"/>
      <dgm:spPr/>
    </dgm:pt>
    <dgm:pt modelId="{F302BA81-37F4-8F4D-B8A9-70EEEBC69C36}" type="pres">
      <dgm:prSet presAssocID="{F36CE65F-CFEF-4243-AECD-31BEA686892E}" presName="child3Text" presStyleLbl="bgAcc1" presStyleIdx="2" presStyleCnt="4">
        <dgm:presLayoutVars>
          <dgm:bulletEnabled val="1"/>
        </dgm:presLayoutVars>
      </dgm:prSet>
      <dgm:spPr/>
    </dgm:pt>
    <dgm:pt modelId="{91B1C03C-4451-CA4C-AC1B-F9ED1699E964}" type="pres">
      <dgm:prSet presAssocID="{F36CE65F-CFEF-4243-AECD-31BEA686892E}" presName="child4group" presStyleCnt="0"/>
      <dgm:spPr/>
    </dgm:pt>
    <dgm:pt modelId="{1B275871-E10B-3149-9F47-BCBA3FB813E4}" type="pres">
      <dgm:prSet presAssocID="{F36CE65F-CFEF-4243-AECD-31BEA686892E}" presName="child4" presStyleLbl="bgAcc1" presStyleIdx="3" presStyleCnt="4" custScaleX="158448" custScaleY="109618" custLinFactNeighborX="-8460" custLinFactNeighborY="-1500"/>
      <dgm:spPr/>
    </dgm:pt>
    <dgm:pt modelId="{06B4635F-DBEB-3749-8013-582F3D87D356}" type="pres">
      <dgm:prSet presAssocID="{F36CE65F-CFEF-4243-AECD-31BEA686892E}" presName="child4Text" presStyleLbl="bgAcc1" presStyleIdx="3" presStyleCnt="4">
        <dgm:presLayoutVars>
          <dgm:bulletEnabled val="1"/>
        </dgm:presLayoutVars>
      </dgm:prSet>
      <dgm:spPr/>
    </dgm:pt>
    <dgm:pt modelId="{8D09CD47-FCDE-E74A-980C-31BEA5B0E9B5}" type="pres">
      <dgm:prSet presAssocID="{F36CE65F-CFEF-4243-AECD-31BEA686892E}" presName="childPlaceholder" presStyleCnt="0"/>
      <dgm:spPr/>
    </dgm:pt>
    <dgm:pt modelId="{ADE4AE70-A0D1-BF4B-81B6-028D8F9BFEE6}" type="pres">
      <dgm:prSet presAssocID="{F36CE65F-CFEF-4243-AECD-31BEA686892E}" presName="circle" presStyleCnt="0"/>
      <dgm:spPr/>
    </dgm:pt>
    <dgm:pt modelId="{9E6FBC5E-AFD8-224E-B38B-2688BF122A53}" type="pres">
      <dgm:prSet presAssocID="{F36CE65F-CFEF-4243-AECD-31BEA686892E}" presName="quadrant1" presStyleLbl="node1" presStyleIdx="0" presStyleCnt="4">
        <dgm:presLayoutVars>
          <dgm:chMax val="1"/>
          <dgm:bulletEnabled val="1"/>
        </dgm:presLayoutVars>
      </dgm:prSet>
      <dgm:spPr/>
    </dgm:pt>
    <dgm:pt modelId="{0079145D-538C-A44A-87FF-74C6D5CC5B54}" type="pres">
      <dgm:prSet presAssocID="{F36CE65F-CFEF-4243-AECD-31BEA686892E}" presName="quadrant2" presStyleLbl="node1" presStyleIdx="1" presStyleCnt="4">
        <dgm:presLayoutVars>
          <dgm:chMax val="1"/>
          <dgm:bulletEnabled val="1"/>
        </dgm:presLayoutVars>
      </dgm:prSet>
      <dgm:spPr/>
    </dgm:pt>
    <dgm:pt modelId="{2F583B56-7564-C449-AC6E-423BBCEF5717}" type="pres">
      <dgm:prSet presAssocID="{F36CE65F-CFEF-4243-AECD-31BEA686892E}" presName="quadrant3" presStyleLbl="node1" presStyleIdx="2" presStyleCnt="4">
        <dgm:presLayoutVars>
          <dgm:chMax val="1"/>
          <dgm:bulletEnabled val="1"/>
        </dgm:presLayoutVars>
      </dgm:prSet>
      <dgm:spPr/>
    </dgm:pt>
    <dgm:pt modelId="{E81C20FF-AA47-8340-803D-CF9568D13FD7}" type="pres">
      <dgm:prSet presAssocID="{F36CE65F-CFEF-4243-AECD-31BEA686892E}" presName="quadrant4" presStyleLbl="node1" presStyleIdx="3" presStyleCnt="4">
        <dgm:presLayoutVars>
          <dgm:chMax val="1"/>
          <dgm:bulletEnabled val="1"/>
        </dgm:presLayoutVars>
      </dgm:prSet>
      <dgm:spPr/>
    </dgm:pt>
    <dgm:pt modelId="{E467176C-6AE5-1A41-AF73-33AC281B25F1}" type="pres">
      <dgm:prSet presAssocID="{F36CE65F-CFEF-4243-AECD-31BEA686892E}" presName="quadrantPlaceholder" presStyleCnt="0"/>
      <dgm:spPr/>
    </dgm:pt>
    <dgm:pt modelId="{2F88C87E-C720-B44E-B2A9-1A1153783123}" type="pres">
      <dgm:prSet presAssocID="{F36CE65F-CFEF-4243-AECD-31BEA686892E}" presName="center1" presStyleLbl="fgShp" presStyleIdx="0" presStyleCnt="2"/>
      <dgm:spPr/>
    </dgm:pt>
    <dgm:pt modelId="{78BCF01A-CD1E-DF43-B23A-3259CC41584B}" type="pres">
      <dgm:prSet presAssocID="{F36CE65F-CFEF-4243-AECD-31BEA686892E}" presName="center2" presStyleLbl="fgShp" presStyleIdx="1" presStyleCnt="2"/>
      <dgm:spPr/>
    </dgm:pt>
  </dgm:ptLst>
  <dgm:cxnLst>
    <dgm:cxn modelId="{683D2001-D0DE-124D-AC96-EB466D58F1A2}" type="presOf" srcId="{89FCA79A-04EE-C145-9760-87FB4AA2CC55}" destId="{0355A7F7-B51B-E644-81B7-C9960A7361B4}" srcOrd="1" destOrd="1" presId="urn:microsoft.com/office/officeart/2005/8/layout/cycle4"/>
    <dgm:cxn modelId="{04E81406-3CFE-5F4E-A9D1-3F204E48BABB}" type="presOf" srcId="{69A22550-D11B-B74B-8D27-51778B522887}" destId="{06B4635F-DBEB-3749-8013-582F3D87D356}" srcOrd="1" destOrd="1" presId="urn:microsoft.com/office/officeart/2005/8/layout/cycle4"/>
    <dgm:cxn modelId="{E8664606-6759-6340-ADE2-6D87F1A17DDD}" srcId="{F36CE65F-CFEF-4243-AECD-31BEA686892E}" destId="{F3D98577-6CBC-5C48-B36D-2C537012475E}" srcOrd="2" destOrd="0" parTransId="{BC55AF75-F510-A04E-A4FE-C155AC9D1E02}" sibTransId="{FAAB0B14-4AA4-934C-8691-C550B1493C9E}"/>
    <dgm:cxn modelId="{322FBA0F-3487-D341-B225-27AA46DF8188}" srcId="{F3D98577-6CBC-5C48-B36D-2C537012475E}" destId="{DE3B4323-BDC6-3D4F-842E-4C28B7C1DFEE}" srcOrd="1" destOrd="0" parTransId="{51C87886-AC85-F34C-A110-91F14836F0D8}" sibTransId="{B6D28B62-1D3B-944E-BC49-20029F574BA2}"/>
    <dgm:cxn modelId="{FC0A0E12-CC77-1641-A08A-713D8E9D8A91}" srcId="{B74EDBB3-E128-DA45-82A4-8AD797CBA545}" destId="{8FE4CFC5-C33D-EB41-819E-8A9A5A051B66}" srcOrd="0" destOrd="0" parTransId="{943EAEE8-9A91-CA46-AA3B-F2ABBEB9157D}" sibTransId="{FD601784-877A-7F41-AD74-05FACECF6C31}"/>
    <dgm:cxn modelId="{2C8F1D14-86DE-C04F-8995-3B7B8A536157}" type="presOf" srcId="{7A57615B-4E59-C045-8E9A-3B80201363C3}" destId="{D18DD8A1-DA29-B74E-8631-277C99C11976}" srcOrd="0" destOrd="0" presId="urn:microsoft.com/office/officeart/2005/8/layout/cycle4"/>
    <dgm:cxn modelId="{24F3401F-009C-1345-9CAC-CD6A016C11AD}" type="presOf" srcId="{9B467866-3DBB-FB47-B63D-0EC0241590CE}" destId="{0355A7F7-B51B-E644-81B7-C9960A7361B4}" srcOrd="1" destOrd="2" presId="urn:microsoft.com/office/officeart/2005/8/layout/cycle4"/>
    <dgm:cxn modelId="{1279A720-1F69-F645-89A8-E93508E403B7}" type="presOf" srcId="{9B467866-3DBB-FB47-B63D-0EC0241590CE}" destId="{33AF96FA-FFE6-C34E-BBBC-A7FE1809A2C0}" srcOrd="0" destOrd="2" presId="urn:microsoft.com/office/officeart/2005/8/layout/cycle4"/>
    <dgm:cxn modelId="{D302FD20-363A-EE40-956B-AFEF4F906241}" type="presOf" srcId="{5FE18A65-22AC-C34D-9A8A-CA54BCBF719A}" destId="{ACD041F1-0CBD-D74A-A4BF-B19A6A6E4ABE}" srcOrd="1" destOrd="1" presId="urn:microsoft.com/office/officeart/2005/8/layout/cycle4"/>
    <dgm:cxn modelId="{AA073222-E957-A449-AA6F-FF0C15DE733B}" type="presOf" srcId="{E2A28B8B-37A8-1B41-81C4-6AF1E4FEB0FA}" destId="{80B42364-F2F9-E84A-948B-597900802512}" srcOrd="0" destOrd="0" presId="urn:microsoft.com/office/officeart/2005/8/layout/cycle4"/>
    <dgm:cxn modelId="{2794FA26-CB2C-954E-A32A-7A3DCDAB0D5A}" srcId="{B74EDBB3-E128-DA45-82A4-8AD797CBA545}" destId="{F31D0E80-E037-F34C-8EDF-51DD1F803E66}" srcOrd="2" destOrd="0" parTransId="{518339E1-9C0E-0345-B1DA-83384FFDE631}" sibTransId="{16757FC7-FA0B-AB4C-856A-7677639605CF}"/>
    <dgm:cxn modelId="{DDA43228-2BE2-C340-9059-E24F233A9982}" type="presOf" srcId="{6AB71816-34A7-0C4E-81D5-9C8C133E3B25}" destId="{0355A7F7-B51B-E644-81B7-C9960A7361B4}" srcOrd="1" destOrd="0" presId="urn:microsoft.com/office/officeart/2005/8/layout/cycle4"/>
    <dgm:cxn modelId="{DB04D22E-E0A6-AE48-B787-ED7B09509804}" srcId="{05BFC133-399A-0D47-B69E-BB11F649CBED}" destId="{89FCA79A-04EE-C145-9760-87FB4AA2CC55}" srcOrd="1" destOrd="0" parTransId="{1108BFF4-B7B0-9746-B186-8D5D88211915}" sibTransId="{F9FD58A1-2431-EE41-BC15-210014A5F074}"/>
    <dgm:cxn modelId="{BDA0AC30-89F9-A148-A203-DFDA3DC5AD8C}" srcId="{F36CE65F-CFEF-4243-AECD-31BEA686892E}" destId="{B74EDBB3-E128-DA45-82A4-8AD797CBA545}" srcOrd="3" destOrd="0" parTransId="{F542A9E6-7610-0240-9132-B6EE5EC86A67}" sibTransId="{88653128-1052-C54F-8A42-656D6B88E59D}"/>
    <dgm:cxn modelId="{FB3A8134-BB16-1344-97CB-1FA5ED9DDD63}" type="presOf" srcId="{BC5E8B4B-6FC0-F24A-89B6-4E5297864980}" destId="{ACD041F1-0CBD-D74A-A4BF-B19A6A6E4ABE}" srcOrd="1" destOrd="4" presId="urn:microsoft.com/office/officeart/2005/8/layout/cycle4"/>
    <dgm:cxn modelId="{C7804049-5BF4-B649-911A-9B5A7B0E7DF5}" type="presOf" srcId="{05BFC133-399A-0D47-B69E-BB11F649CBED}" destId="{0079145D-538C-A44A-87FF-74C6D5CC5B54}" srcOrd="0" destOrd="0" presId="urn:microsoft.com/office/officeart/2005/8/layout/cycle4"/>
    <dgm:cxn modelId="{F75B854C-BA16-0F4A-9E57-DE094DC34452}" srcId="{05BFC133-399A-0D47-B69E-BB11F649CBED}" destId="{9B467866-3DBB-FB47-B63D-0EC0241590CE}" srcOrd="2" destOrd="0" parTransId="{4B14A92E-24E2-5A4C-AAA6-943E102FA9F3}" sibTransId="{8043E63C-FC4E-B844-A260-C75D9102E79C}"/>
    <dgm:cxn modelId="{C2026859-6694-6A41-8C6D-3BD90FF419FA}" type="presOf" srcId="{7A57615B-4E59-C045-8E9A-3B80201363C3}" destId="{F302BA81-37F4-8F4D-B8A9-70EEEBC69C36}" srcOrd="1" destOrd="0" presId="urn:microsoft.com/office/officeart/2005/8/layout/cycle4"/>
    <dgm:cxn modelId="{BC18D160-5B0A-D241-83A7-BC26709D134F}" type="presOf" srcId="{B74EDBB3-E128-DA45-82A4-8AD797CBA545}" destId="{E81C20FF-AA47-8340-803D-CF9568D13FD7}" srcOrd="0" destOrd="0" presId="urn:microsoft.com/office/officeart/2005/8/layout/cycle4"/>
    <dgm:cxn modelId="{EAF97366-A513-5949-A249-461055264157}" srcId="{F3D98577-6CBC-5C48-B36D-2C537012475E}" destId="{7A57615B-4E59-C045-8E9A-3B80201363C3}" srcOrd="0" destOrd="0" parTransId="{CEB42F53-7123-884D-B719-FCE5E77627E7}" sibTransId="{1342B31A-41C1-1143-A17E-055A878962CF}"/>
    <dgm:cxn modelId="{C9585168-51A8-CC44-BBCA-003D3837A598}" type="presOf" srcId="{F36CE65F-CFEF-4243-AECD-31BEA686892E}" destId="{EF7BB8C6-4848-7B47-AFB3-C2F8AB1D0C26}" srcOrd="0" destOrd="0" presId="urn:microsoft.com/office/officeart/2005/8/layout/cycle4"/>
    <dgm:cxn modelId="{7EBCAD6E-29BA-0645-AC04-DCD6A5F4FA95}" type="presOf" srcId="{DE3B4323-BDC6-3D4F-842E-4C28B7C1DFEE}" destId="{D18DD8A1-DA29-B74E-8631-277C99C11976}" srcOrd="0" destOrd="1" presId="urn:microsoft.com/office/officeart/2005/8/layout/cycle4"/>
    <dgm:cxn modelId="{D371506F-AFB7-BB4B-8B67-2B13146494D2}" type="presOf" srcId="{8E7EE51A-958B-E140-A533-CCA84DE97297}" destId="{80B42364-F2F9-E84A-948B-597900802512}" srcOrd="0" destOrd="2" presId="urn:microsoft.com/office/officeart/2005/8/layout/cycle4"/>
    <dgm:cxn modelId="{A11EF16F-FF37-3142-A7C6-6308A10BB6AD}" type="presOf" srcId="{8E7EE51A-958B-E140-A533-CCA84DE97297}" destId="{ACD041F1-0CBD-D74A-A4BF-B19A6A6E4ABE}" srcOrd="1" destOrd="2" presId="urn:microsoft.com/office/officeart/2005/8/layout/cycle4"/>
    <dgm:cxn modelId="{1C443E70-C79B-744D-A3CB-5A3DE85C0FAF}" srcId="{69C05C51-BF6E-E449-A301-0F4BB6542C38}" destId="{A723BB35-C22E-4F43-91CB-49A4135F9DD9}" srcOrd="3" destOrd="0" parTransId="{E81A21B1-55B4-3C4A-8157-FF48A443F2DE}" sibTransId="{2FFF4DCD-91D8-8F4E-BBE4-025DC7834B13}"/>
    <dgm:cxn modelId="{A32F1378-57E2-744E-83F3-C94C82C11191}" type="presOf" srcId="{8FE4CFC5-C33D-EB41-819E-8A9A5A051B66}" destId="{1B275871-E10B-3149-9F47-BCBA3FB813E4}" srcOrd="0" destOrd="0" presId="urn:microsoft.com/office/officeart/2005/8/layout/cycle4"/>
    <dgm:cxn modelId="{8D604D7D-3E67-0740-B815-04AF04FAACC2}" type="presOf" srcId="{A723BB35-C22E-4F43-91CB-49A4135F9DD9}" destId="{ACD041F1-0CBD-D74A-A4BF-B19A6A6E4ABE}" srcOrd="1" destOrd="3" presId="urn:microsoft.com/office/officeart/2005/8/layout/cycle4"/>
    <dgm:cxn modelId="{AE530383-BEEF-3942-9921-F000B8726C08}" type="presOf" srcId="{DE3B4323-BDC6-3D4F-842E-4C28B7C1DFEE}" destId="{F302BA81-37F4-8F4D-B8A9-70EEEBC69C36}" srcOrd="1" destOrd="1" presId="urn:microsoft.com/office/officeart/2005/8/layout/cycle4"/>
    <dgm:cxn modelId="{E7F4DA84-81C9-BD4E-9808-3E5DA47444F4}" srcId="{F36CE65F-CFEF-4243-AECD-31BEA686892E}" destId="{69C05C51-BF6E-E449-A301-0F4BB6542C38}" srcOrd="0" destOrd="0" parTransId="{B59B4505-E813-064C-96D1-A6AC0B104DB6}" sibTransId="{F79C4E78-F559-AA4E-BC2D-F78342EC830A}"/>
    <dgm:cxn modelId="{7CEDBC8D-5EF5-C340-9418-454676F13668}" type="presOf" srcId="{89FCA79A-04EE-C145-9760-87FB4AA2CC55}" destId="{33AF96FA-FFE6-C34E-BBBC-A7FE1809A2C0}" srcOrd="0" destOrd="1" presId="urn:microsoft.com/office/officeart/2005/8/layout/cycle4"/>
    <dgm:cxn modelId="{DCDDBF9A-88CC-D84F-8BB2-689BE1606714}" type="presOf" srcId="{69C05C51-BF6E-E449-A301-0F4BB6542C38}" destId="{9E6FBC5E-AFD8-224E-B38B-2688BF122A53}" srcOrd="0" destOrd="0" presId="urn:microsoft.com/office/officeart/2005/8/layout/cycle4"/>
    <dgm:cxn modelId="{375DE29E-B0DB-B641-BCE8-D94B15D33EDE}" type="presOf" srcId="{A723BB35-C22E-4F43-91CB-49A4135F9DD9}" destId="{80B42364-F2F9-E84A-948B-597900802512}" srcOrd="0" destOrd="3" presId="urn:microsoft.com/office/officeart/2005/8/layout/cycle4"/>
    <dgm:cxn modelId="{4525A7A1-F6FD-D043-AC9B-CE5C5F410A85}" type="presOf" srcId="{8FE4CFC5-C33D-EB41-819E-8A9A5A051B66}" destId="{06B4635F-DBEB-3749-8013-582F3D87D356}" srcOrd="1" destOrd="0" presId="urn:microsoft.com/office/officeart/2005/8/layout/cycle4"/>
    <dgm:cxn modelId="{D3D65AA7-F77C-2C46-AA24-2EE77F5982DF}" srcId="{69C05C51-BF6E-E449-A301-0F4BB6542C38}" destId="{E2A28B8B-37A8-1B41-81C4-6AF1E4FEB0FA}" srcOrd="0" destOrd="0" parTransId="{EB124BF8-A84A-B443-B957-3EBB1F38139B}" sibTransId="{B7663A3B-9785-C641-B84E-E94611BB3D6E}"/>
    <dgm:cxn modelId="{5F20DBA9-82C4-F94B-82A2-A3A3106A159F}" type="presOf" srcId="{F3D98577-6CBC-5C48-B36D-2C537012475E}" destId="{2F583B56-7564-C449-AC6E-423BBCEF5717}" srcOrd="0" destOrd="0" presId="urn:microsoft.com/office/officeart/2005/8/layout/cycle4"/>
    <dgm:cxn modelId="{F45B76AB-37EE-F44B-8C2E-7AE16561C61C}" type="presOf" srcId="{E2A28B8B-37A8-1B41-81C4-6AF1E4FEB0FA}" destId="{ACD041F1-0CBD-D74A-A4BF-B19A6A6E4ABE}" srcOrd="1" destOrd="0" presId="urn:microsoft.com/office/officeart/2005/8/layout/cycle4"/>
    <dgm:cxn modelId="{8D4794AC-3D14-9749-A211-B71ED8E6E4A6}" srcId="{69C05C51-BF6E-E449-A301-0F4BB6542C38}" destId="{8E7EE51A-958B-E140-A533-CCA84DE97297}" srcOrd="2" destOrd="0" parTransId="{04EDD710-F34B-8E42-AE7B-0F334232689A}" sibTransId="{2EC525CA-3C04-B249-8BCF-7359A4ED0190}"/>
    <dgm:cxn modelId="{A5A3F2AD-FD25-1645-A305-F58EEA195C15}" srcId="{69C05C51-BF6E-E449-A301-0F4BB6542C38}" destId="{BC5E8B4B-6FC0-F24A-89B6-4E5297864980}" srcOrd="4" destOrd="0" parTransId="{8CEC1F96-F14E-8D43-A8CD-EFC5F68188AD}" sibTransId="{DE0DE344-80B2-B047-A9EC-F181C7478420}"/>
    <dgm:cxn modelId="{3F5C15B1-41DD-4E42-B641-C25A705F13C8}" srcId="{69C05C51-BF6E-E449-A301-0F4BB6542C38}" destId="{5FE18A65-22AC-C34D-9A8A-CA54BCBF719A}" srcOrd="1" destOrd="0" parTransId="{E596220B-6725-5C4F-AE16-8F20863DFA6D}" sibTransId="{8B23CF91-D0EC-F74C-A1DD-75304A38BCB2}"/>
    <dgm:cxn modelId="{F8C22DBC-9245-4645-B79E-711DDF480D8A}" type="presOf" srcId="{4E9D9E3B-8B8F-A742-881F-52FF8F470F7E}" destId="{1B275871-E10B-3149-9F47-BCBA3FB813E4}" srcOrd="0" destOrd="3" presId="urn:microsoft.com/office/officeart/2005/8/layout/cycle4"/>
    <dgm:cxn modelId="{ADE681BC-348A-F24E-AA36-0DD354B15157}" type="presOf" srcId="{5FE18A65-22AC-C34D-9A8A-CA54BCBF719A}" destId="{80B42364-F2F9-E84A-948B-597900802512}" srcOrd="0" destOrd="1" presId="urn:microsoft.com/office/officeart/2005/8/layout/cycle4"/>
    <dgm:cxn modelId="{EB155BBF-3748-2941-A2DF-101B3A54AE25}" srcId="{05BFC133-399A-0D47-B69E-BB11F649CBED}" destId="{6AB71816-34A7-0C4E-81D5-9C8C133E3B25}" srcOrd="0" destOrd="0" parTransId="{9D8695C3-8740-3A47-B58E-38DABDE33116}" sibTransId="{134F6593-05F0-C549-BB66-36DE7A48325F}"/>
    <dgm:cxn modelId="{F8443FC6-E6F2-5E4E-924A-3BFE22878FC9}" srcId="{B74EDBB3-E128-DA45-82A4-8AD797CBA545}" destId="{69A22550-D11B-B74B-8D27-51778B522887}" srcOrd="1" destOrd="0" parTransId="{E58122E2-BB28-234A-8093-A7F96BF39281}" sibTransId="{23BA0530-5A99-7B4D-A663-9239FF76890C}"/>
    <dgm:cxn modelId="{AC052CD1-2AF1-AD44-AE02-EA4788FBE2B4}" type="presOf" srcId="{4E9D9E3B-8B8F-A742-881F-52FF8F470F7E}" destId="{06B4635F-DBEB-3749-8013-582F3D87D356}" srcOrd="1" destOrd="3" presId="urn:microsoft.com/office/officeart/2005/8/layout/cycle4"/>
    <dgm:cxn modelId="{59412FD3-1FCF-0042-B8F8-8253B1DC0058}" type="presOf" srcId="{BC5E8B4B-6FC0-F24A-89B6-4E5297864980}" destId="{80B42364-F2F9-E84A-948B-597900802512}" srcOrd="0" destOrd="4" presId="urn:microsoft.com/office/officeart/2005/8/layout/cycle4"/>
    <dgm:cxn modelId="{A27ED0DE-9C96-9B44-87E8-F6E06CA7FDED}" srcId="{F36CE65F-CFEF-4243-AECD-31BEA686892E}" destId="{05BFC133-399A-0D47-B69E-BB11F649CBED}" srcOrd="1" destOrd="0" parTransId="{F0098D94-17DE-044C-BB6B-86E30E410F5D}" sibTransId="{612C8D6B-9495-514A-A5B4-4B9FD50AC390}"/>
    <dgm:cxn modelId="{438C9AE5-1B1C-9E42-B8DC-54A370E66458}" type="presOf" srcId="{6AB71816-34A7-0C4E-81D5-9C8C133E3B25}" destId="{33AF96FA-FFE6-C34E-BBBC-A7FE1809A2C0}" srcOrd="0" destOrd="0" presId="urn:microsoft.com/office/officeart/2005/8/layout/cycle4"/>
    <dgm:cxn modelId="{27B4C7E8-B05E-634D-8B7A-890378D6C766}" type="presOf" srcId="{69A22550-D11B-B74B-8D27-51778B522887}" destId="{1B275871-E10B-3149-9F47-BCBA3FB813E4}" srcOrd="0" destOrd="1" presId="urn:microsoft.com/office/officeart/2005/8/layout/cycle4"/>
    <dgm:cxn modelId="{5C29E9EE-2BE5-7A43-954A-DFD7013E0E21}" type="presOf" srcId="{F31D0E80-E037-F34C-8EDF-51DD1F803E66}" destId="{06B4635F-DBEB-3749-8013-582F3D87D356}" srcOrd="1" destOrd="2" presId="urn:microsoft.com/office/officeart/2005/8/layout/cycle4"/>
    <dgm:cxn modelId="{8B4363F1-843F-264A-8B04-EC668E0A303A}" srcId="{B74EDBB3-E128-DA45-82A4-8AD797CBA545}" destId="{4E9D9E3B-8B8F-A742-881F-52FF8F470F7E}" srcOrd="3" destOrd="0" parTransId="{0881E4C9-B708-7C4D-94AD-17B16C1CCEE8}" sibTransId="{AA5D85D1-FD29-8F40-9CC0-4DC7355413F5}"/>
    <dgm:cxn modelId="{826F2FFF-B3EA-664A-BC82-7649A610851B}" type="presOf" srcId="{F31D0E80-E037-F34C-8EDF-51DD1F803E66}" destId="{1B275871-E10B-3149-9F47-BCBA3FB813E4}" srcOrd="0" destOrd="2" presId="urn:microsoft.com/office/officeart/2005/8/layout/cycle4"/>
    <dgm:cxn modelId="{A08CFF83-DBB0-F047-87E9-D75AAA7FD28A}" type="presParOf" srcId="{EF7BB8C6-4848-7B47-AFB3-C2F8AB1D0C26}" destId="{4C2AA272-EE5E-114B-8DC5-32863548BF21}" srcOrd="0" destOrd="0" presId="urn:microsoft.com/office/officeart/2005/8/layout/cycle4"/>
    <dgm:cxn modelId="{9A6F866C-A521-2641-AA2A-BD46284CCCA1}" type="presParOf" srcId="{4C2AA272-EE5E-114B-8DC5-32863548BF21}" destId="{641E83A4-312F-6E4D-A003-BF552635FBA9}" srcOrd="0" destOrd="0" presId="urn:microsoft.com/office/officeart/2005/8/layout/cycle4"/>
    <dgm:cxn modelId="{3CCCCDB2-6B9D-094E-80F4-F5ED0E08EE15}" type="presParOf" srcId="{641E83A4-312F-6E4D-A003-BF552635FBA9}" destId="{80B42364-F2F9-E84A-948B-597900802512}" srcOrd="0" destOrd="0" presId="urn:microsoft.com/office/officeart/2005/8/layout/cycle4"/>
    <dgm:cxn modelId="{0C74A1FC-4813-474E-912C-BCC23B6EA8DD}" type="presParOf" srcId="{641E83A4-312F-6E4D-A003-BF552635FBA9}" destId="{ACD041F1-0CBD-D74A-A4BF-B19A6A6E4ABE}" srcOrd="1" destOrd="0" presId="urn:microsoft.com/office/officeart/2005/8/layout/cycle4"/>
    <dgm:cxn modelId="{C6CDD59F-3589-0241-966C-C421BD877532}" type="presParOf" srcId="{4C2AA272-EE5E-114B-8DC5-32863548BF21}" destId="{A8F0276F-1107-C643-AE88-C1ACCE8868EB}" srcOrd="1" destOrd="0" presId="urn:microsoft.com/office/officeart/2005/8/layout/cycle4"/>
    <dgm:cxn modelId="{CDAEB391-11C4-7E48-991D-3766139DE93B}" type="presParOf" srcId="{A8F0276F-1107-C643-AE88-C1ACCE8868EB}" destId="{33AF96FA-FFE6-C34E-BBBC-A7FE1809A2C0}" srcOrd="0" destOrd="0" presId="urn:microsoft.com/office/officeart/2005/8/layout/cycle4"/>
    <dgm:cxn modelId="{F74DA5CC-8955-4940-8549-70007541BF98}" type="presParOf" srcId="{A8F0276F-1107-C643-AE88-C1ACCE8868EB}" destId="{0355A7F7-B51B-E644-81B7-C9960A7361B4}" srcOrd="1" destOrd="0" presId="urn:microsoft.com/office/officeart/2005/8/layout/cycle4"/>
    <dgm:cxn modelId="{6166250C-5489-F44E-B946-87806C724936}" type="presParOf" srcId="{4C2AA272-EE5E-114B-8DC5-32863548BF21}" destId="{B6C76DAE-05F6-664A-84F6-77D74AE67CA5}" srcOrd="2" destOrd="0" presId="urn:microsoft.com/office/officeart/2005/8/layout/cycle4"/>
    <dgm:cxn modelId="{868669C7-2A27-7A42-9EA5-BA1EF4EFD3CF}" type="presParOf" srcId="{B6C76DAE-05F6-664A-84F6-77D74AE67CA5}" destId="{D18DD8A1-DA29-B74E-8631-277C99C11976}" srcOrd="0" destOrd="0" presId="urn:microsoft.com/office/officeart/2005/8/layout/cycle4"/>
    <dgm:cxn modelId="{A8041A8A-2878-644C-B7A5-37185E72C24C}" type="presParOf" srcId="{B6C76DAE-05F6-664A-84F6-77D74AE67CA5}" destId="{F302BA81-37F4-8F4D-B8A9-70EEEBC69C36}" srcOrd="1" destOrd="0" presId="urn:microsoft.com/office/officeart/2005/8/layout/cycle4"/>
    <dgm:cxn modelId="{6532ADA2-4482-E14A-B4ED-32F72A6EFB19}" type="presParOf" srcId="{4C2AA272-EE5E-114B-8DC5-32863548BF21}" destId="{91B1C03C-4451-CA4C-AC1B-F9ED1699E964}" srcOrd="3" destOrd="0" presId="urn:microsoft.com/office/officeart/2005/8/layout/cycle4"/>
    <dgm:cxn modelId="{DE750BFE-5595-564A-8F18-58D2E6DC5589}" type="presParOf" srcId="{91B1C03C-4451-CA4C-AC1B-F9ED1699E964}" destId="{1B275871-E10B-3149-9F47-BCBA3FB813E4}" srcOrd="0" destOrd="0" presId="urn:microsoft.com/office/officeart/2005/8/layout/cycle4"/>
    <dgm:cxn modelId="{D1B1EB17-BB24-2D45-B9D6-03FD527C7978}" type="presParOf" srcId="{91B1C03C-4451-CA4C-AC1B-F9ED1699E964}" destId="{06B4635F-DBEB-3749-8013-582F3D87D356}" srcOrd="1" destOrd="0" presId="urn:microsoft.com/office/officeart/2005/8/layout/cycle4"/>
    <dgm:cxn modelId="{56DE57BD-D94A-EC43-BF91-B292E64AB021}" type="presParOf" srcId="{4C2AA272-EE5E-114B-8DC5-32863548BF21}" destId="{8D09CD47-FCDE-E74A-980C-31BEA5B0E9B5}" srcOrd="4" destOrd="0" presId="urn:microsoft.com/office/officeart/2005/8/layout/cycle4"/>
    <dgm:cxn modelId="{2107C24B-180E-0D41-8650-1864236EA131}" type="presParOf" srcId="{EF7BB8C6-4848-7B47-AFB3-C2F8AB1D0C26}" destId="{ADE4AE70-A0D1-BF4B-81B6-028D8F9BFEE6}" srcOrd="1" destOrd="0" presId="urn:microsoft.com/office/officeart/2005/8/layout/cycle4"/>
    <dgm:cxn modelId="{04765399-11C8-A24A-A153-0E65EDB8FD59}" type="presParOf" srcId="{ADE4AE70-A0D1-BF4B-81B6-028D8F9BFEE6}" destId="{9E6FBC5E-AFD8-224E-B38B-2688BF122A53}" srcOrd="0" destOrd="0" presId="urn:microsoft.com/office/officeart/2005/8/layout/cycle4"/>
    <dgm:cxn modelId="{23A9240B-7D3A-484F-B1F6-7E0A9180EEBB}" type="presParOf" srcId="{ADE4AE70-A0D1-BF4B-81B6-028D8F9BFEE6}" destId="{0079145D-538C-A44A-87FF-74C6D5CC5B54}" srcOrd="1" destOrd="0" presId="urn:microsoft.com/office/officeart/2005/8/layout/cycle4"/>
    <dgm:cxn modelId="{AC993AAA-3C92-C64D-96A8-D93792E77A4E}" type="presParOf" srcId="{ADE4AE70-A0D1-BF4B-81B6-028D8F9BFEE6}" destId="{2F583B56-7564-C449-AC6E-423BBCEF5717}" srcOrd="2" destOrd="0" presId="urn:microsoft.com/office/officeart/2005/8/layout/cycle4"/>
    <dgm:cxn modelId="{BD4C0173-FC63-C34F-A3EF-953BD45BF881}" type="presParOf" srcId="{ADE4AE70-A0D1-BF4B-81B6-028D8F9BFEE6}" destId="{E81C20FF-AA47-8340-803D-CF9568D13FD7}" srcOrd="3" destOrd="0" presId="urn:microsoft.com/office/officeart/2005/8/layout/cycle4"/>
    <dgm:cxn modelId="{D31426B1-E933-4642-A7DC-F267808A3CC1}" type="presParOf" srcId="{ADE4AE70-A0D1-BF4B-81B6-028D8F9BFEE6}" destId="{E467176C-6AE5-1A41-AF73-33AC281B25F1}" srcOrd="4" destOrd="0" presId="urn:microsoft.com/office/officeart/2005/8/layout/cycle4"/>
    <dgm:cxn modelId="{B5ECAC57-49AD-764B-9D6A-FFBB10250B94}" type="presParOf" srcId="{EF7BB8C6-4848-7B47-AFB3-C2F8AB1D0C26}" destId="{2F88C87E-C720-B44E-B2A9-1A1153783123}" srcOrd="2" destOrd="0" presId="urn:microsoft.com/office/officeart/2005/8/layout/cycle4"/>
    <dgm:cxn modelId="{086982A9-57C2-8144-A44D-771BD3973FBD}" type="presParOf" srcId="{EF7BB8C6-4848-7B47-AFB3-C2F8AB1D0C26}" destId="{78BCF01A-CD1E-DF43-B23A-3259CC41584B}"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DD8A1-DA29-B74E-8631-277C99C11976}">
      <dsp:nvSpPr>
        <dsp:cNvPr id="0" name=""/>
        <dsp:cNvSpPr/>
      </dsp:nvSpPr>
      <dsp:spPr>
        <a:xfrm>
          <a:off x="5536333" y="3128020"/>
          <a:ext cx="3589425" cy="1667917"/>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solidFill>
                <a:srgbClr val="17667E"/>
              </a:solidFill>
            </a:rPr>
            <a:t>Curriculum</a:t>
          </a:r>
        </a:p>
        <a:p>
          <a:pPr marL="114300" lvl="1" indent="-114300" algn="l" defTabSz="622300">
            <a:lnSpc>
              <a:spcPct val="90000"/>
            </a:lnSpc>
            <a:spcBef>
              <a:spcPct val="0"/>
            </a:spcBef>
            <a:spcAft>
              <a:spcPct val="15000"/>
            </a:spcAft>
            <a:buChar char="•"/>
          </a:pPr>
          <a:r>
            <a:rPr lang="en-US" sz="1400" b="0" kern="1200" dirty="0"/>
            <a:t>Student Preparation and Success</a:t>
          </a:r>
        </a:p>
      </dsp:txBody>
      <dsp:txXfrm>
        <a:off x="6649800" y="3581639"/>
        <a:ext cx="2439319" cy="1177660"/>
      </dsp:txXfrm>
    </dsp:sp>
    <dsp:sp modelId="{1B275871-E10B-3149-9F47-BCBA3FB813E4}">
      <dsp:nvSpPr>
        <dsp:cNvPr id="0" name=""/>
        <dsp:cNvSpPr/>
      </dsp:nvSpPr>
      <dsp:spPr>
        <a:xfrm>
          <a:off x="1151783" y="3132275"/>
          <a:ext cx="3626549" cy="162521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solidFill>
                <a:srgbClr val="17667E"/>
              </a:solidFill>
            </a:rPr>
            <a:t>Curriculum</a:t>
          </a:r>
        </a:p>
        <a:p>
          <a:pPr marL="114300" lvl="1" indent="-114300" algn="l" defTabSz="622300">
            <a:lnSpc>
              <a:spcPct val="90000"/>
            </a:lnSpc>
            <a:spcBef>
              <a:spcPct val="0"/>
            </a:spcBef>
            <a:spcAft>
              <a:spcPct val="15000"/>
            </a:spcAft>
            <a:buChar char="•"/>
          </a:pPr>
          <a:r>
            <a:rPr lang="en-US" sz="1400" b="0" kern="1200" dirty="0"/>
            <a:t>Student Preparation and Success</a:t>
          </a:r>
        </a:p>
        <a:p>
          <a:pPr marL="114300" lvl="1" indent="-114300" algn="l" defTabSz="622300">
            <a:lnSpc>
              <a:spcPct val="90000"/>
            </a:lnSpc>
            <a:spcBef>
              <a:spcPct val="0"/>
            </a:spcBef>
            <a:spcAft>
              <a:spcPct val="15000"/>
            </a:spcAft>
            <a:buChar char="•"/>
          </a:pPr>
          <a:r>
            <a:rPr lang="en-US" sz="1400" b="0" kern="1200" dirty="0"/>
            <a:t>Educational Programs</a:t>
          </a:r>
        </a:p>
        <a:p>
          <a:pPr marL="114300" lvl="1" indent="-114300" algn="l" defTabSz="622300">
            <a:lnSpc>
              <a:spcPct val="90000"/>
            </a:lnSpc>
            <a:spcBef>
              <a:spcPct val="0"/>
            </a:spcBef>
            <a:spcAft>
              <a:spcPct val="15000"/>
            </a:spcAft>
            <a:buChar char="•"/>
          </a:pPr>
          <a:r>
            <a:rPr lang="en-US" sz="1400" b="0" kern="1200" dirty="0"/>
            <a:t>Professional Development</a:t>
          </a:r>
        </a:p>
      </dsp:txBody>
      <dsp:txXfrm>
        <a:off x="1187484" y="3574281"/>
        <a:ext cx="2467182" cy="1147511"/>
      </dsp:txXfrm>
    </dsp:sp>
    <dsp:sp modelId="{33AF96FA-FFE6-C34E-BBBC-A7FE1809A2C0}">
      <dsp:nvSpPr>
        <dsp:cNvPr id="0" name=""/>
        <dsp:cNvSpPr/>
      </dsp:nvSpPr>
      <dsp:spPr>
        <a:xfrm>
          <a:off x="5328328" y="-61866"/>
          <a:ext cx="3640465" cy="175684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solidFill>
                <a:srgbClr val="17667E"/>
              </a:solidFill>
            </a:rPr>
            <a:t>Curriculum</a:t>
          </a:r>
        </a:p>
        <a:p>
          <a:pPr marL="114300" lvl="1" indent="-114300" algn="l" defTabSz="622300">
            <a:lnSpc>
              <a:spcPct val="90000"/>
            </a:lnSpc>
            <a:spcBef>
              <a:spcPct val="0"/>
            </a:spcBef>
            <a:spcAft>
              <a:spcPct val="15000"/>
            </a:spcAft>
            <a:buChar char="•"/>
          </a:pPr>
          <a:r>
            <a:rPr lang="en-US" sz="1400" b="0" kern="1200" dirty="0"/>
            <a:t>Student Preparation and Success</a:t>
          </a:r>
        </a:p>
        <a:p>
          <a:pPr marL="114300" lvl="1" indent="-114300" algn="l" defTabSz="622300">
            <a:lnSpc>
              <a:spcPct val="90000"/>
            </a:lnSpc>
            <a:spcBef>
              <a:spcPct val="0"/>
            </a:spcBef>
            <a:spcAft>
              <a:spcPct val="15000"/>
            </a:spcAft>
            <a:buChar char="•"/>
          </a:pPr>
          <a:r>
            <a:rPr lang="en-US" sz="1400" b="0" kern="1200" dirty="0"/>
            <a:t>Educational Programs</a:t>
          </a:r>
        </a:p>
      </dsp:txBody>
      <dsp:txXfrm>
        <a:off x="6459059" y="-23274"/>
        <a:ext cx="2471141" cy="1240450"/>
      </dsp:txXfrm>
    </dsp:sp>
    <dsp:sp modelId="{80B42364-F2F9-E84A-948B-597900802512}">
      <dsp:nvSpPr>
        <dsp:cNvPr id="0" name=""/>
        <dsp:cNvSpPr/>
      </dsp:nvSpPr>
      <dsp:spPr>
        <a:xfrm>
          <a:off x="1120919" y="-117731"/>
          <a:ext cx="3521470" cy="186857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a:solidFill>
                <a:srgbClr val="17667E"/>
              </a:solidFill>
            </a:rPr>
            <a:t>Curriculum</a:t>
          </a:r>
        </a:p>
        <a:p>
          <a:pPr marL="114300" lvl="1" indent="-114300" algn="l" defTabSz="622300">
            <a:lnSpc>
              <a:spcPct val="90000"/>
            </a:lnSpc>
            <a:spcBef>
              <a:spcPct val="0"/>
            </a:spcBef>
            <a:spcAft>
              <a:spcPct val="15000"/>
            </a:spcAft>
            <a:buChar char="•"/>
          </a:pPr>
          <a:r>
            <a:rPr lang="en-US" sz="1400" b="0" kern="1200" dirty="0"/>
            <a:t>Educational Programs</a:t>
          </a:r>
        </a:p>
        <a:p>
          <a:pPr marL="114300" lvl="1" indent="-114300" algn="l" defTabSz="622300">
            <a:lnSpc>
              <a:spcPct val="90000"/>
            </a:lnSpc>
            <a:spcBef>
              <a:spcPct val="0"/>
            </a:spcBef>
            <a:spcAft>
              <a:spcPct val="15000"/>
            </a:spcAft>
            <a:buChar char="•"/>
          </a:pPr>
          <a:r>
            <a:rPr lang="en-US" sz="1400" b="0" kern="1200" dirty="0"/>
            <a:t>Degree and Certificate Requirements</a:t>
          </a:r>
        </a:p>
        <a:p>
          <a:pPr marL="114300" lvl="1" indent="-114300" algn="l" defTabSz="622300">
            <a:lnSpc>
              <a:spcPct val="90000"/>
            </a:lnSpc>
            <a:spcBef>
              <a:spcPct val="0"/>
            </a:spcBef>
            <a:spcAft>
              <a:spcPct val="15000"/>
            </a:spcAft>
            <a:buChar char="•"/>
          </a:pPr>
          <a:r>
            <a:rPr lang="en-US" sz="1400" b="0" kern="1200" dirty="0"/>
            <a:t>Student Preparation and Success</a:t>
          </a:r>
        </a:p>
        <a:p>
          <a:pPr marL="114300" lvl="1" indent="-114300" algn="l" defTabSz="622300">
            <a:lnSpc>
              <a:spcPct val="90000"/>
            </a:lnSpc>
            <a:spcBef>
              <a:spcPct val="0"/>
            </a:spcBef>
            <a:spcAft>
              <a:spcPct val="15000"/>
            </a:spcAft>
            <a:buChar char="•"/>
          </a:pPr>
          <a:r>
            <a:rPr lang="en-US" sz="1400" b="0" kern="1200" dirty="0"/>
            <a:t>Program Review/Accreditation</a:t>
          </a:r>
        </a:p>
      </dsp:txBody>
      <dsp:txXfrm>
        <a:off x="1161966" y="-76684"/>
        <a:ext cx="2382935" cy="1319337"/>
      </dsp:txXfrm>
    </dsp:sp>
    <dsp:sp modelId="{9E6FBC5E-AFD8-224E-B38B-2688BF122A53}">
      <dsp:nvSpPr>
        <dsp:cNvPr id="0" name=""/>
        <dsp:cNvSpPr/>
      </dsp:nvSpPr>
      <dsp:spPr>
        <a:xfrm>
          <a:off x="2976841" y="289173"/>
          <a:ext cx="2006170" cy="200617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Clear pathways and programs</a:t>
          </a:r>
        </a:p>
      </dsp:txBody>
      <dsp:txXfrm>
        <a:off x="3564435" y="876767"/>
        <a:ext cx="1418576" cy="1418576"/>
      </dsp:txXfrm>
    </dsp:sp>
    <dsp:sp modelId="{0079145D-538C-A44A-87FF-74C6D5CC5B54}">
      <dsp:nvSpPr>
        <dsp:cNvPr id="0" name=""/>
        <dsp:cNvSpPr/>
      </dsp:nvSpPr>
      <dsp:spPr>
        <a:xfrm rot="5400000">
          <a:off x="5075675" y="289173"/>
          <a:ext cx="2006170" cy="200617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Guided Exploration and Progress</a:t>
          </a:r>
        </a:p>
      </dsp:txBody>
      <dsp:txXfrm rot="-5400000">
        <a:off x="5075675" y="876767"/>
        <a:ext cx="1418576" cy="1418576"/>
      </dsp:txXfrm>
    </dsp:sp>
    <dsp:sp modelId="{2F583B56-7564-C449-AC6E-423BBCEF5717}">
      <dsp:nvSpPr>
        <dsp:cNvPr id="0" name=""/>
        <dsp:cNvSpPr/>
      </dsp:nvSpPr>
      <dsp:spPr>
        <a:xfrm rot="10800000">
          <a:off x="5075675" y="2388007"/>
          <a:ext cx="2006170" cy="200617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Academic and Student Support</a:t>
          </a:r>
        </a:p>
      </dsp:txBody>
      <dsp:txXfrm rot="10800000">
        <a:off x="5075675" y="2388007"/>
        <a:ext cx="1418576" cy="1418576"/>
      </dsp:txXfrm>
    </dsp:sp>
    <dsp:sp modelId="{E81C20FF-AA47-8340-803D-CF9568D13FD7}">
      <dsp:nvSpPr>
        <dsp:cNvPr id="0" name=""/>
        <dsp:cNvSpPr/>
      </dsp:nvSpPr>
      <dsp:spPr>
        <a:xfrm rot="16200000">
          <a:off x="2976841" y="2388007"/>
          <a:ext cx="2006170" cy="2006170"/>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Teaching </a:t>
          </a:r>
          <a:r>
            <a:rPr lang="en-US" sz="1800" kern="1200"/>
            <a:t>and Learning</a:t>
          </a:r>
          <a:endParaRPr lang="en-US" sz="1800" kern="1200" dirty="0"/>
        </a:p>
      </dsp:txBody>
      <dsp:txXfrm rot="5400000">
        <a:off x="3564435" y="2388007"/>
        <a:ext cx="1418576" cy="1418576"/>
      </dsp:txXfrm>
    </dsp:sp>
    <dsp:sp modelId="{2F88C87E-C720-B44E-B2A9-1A1153783123}">
      <dsp:nvSpPr>
        <dsp:cNvPr id="0" name=""/>
        <dsp:cNvSpPr/>
      </dsp:nvSpPr>
      <dsp:spPr>
        <a:xfrm>
          <a:off x="4683013" y="1924689"/>
          <a:ext cx="692661" cy="602314"/>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78BCF01A-CD1E-DF43-B23A-3259CC41584B}">
      <dsp:nvSpPr>
        <dsp:cNvPr id="0" name=""/>
        <dsp:cNvSpPr/>
      </dsp:nvSpPr>
      <dsp:spPr>
        <a:xfrm rot="10800000">
          <a:off x="4683013" y="2156348"/>
          <a:ext cx="692661" cy="602314"/>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3577C10-3F2F-D741-B831-65FF33F47A4C}" type="datetimeFigureOut">
              <a:rPr lang="en-US"/>
              <a:pPr>
                <a:defRPr/>
              </a:pPr>
              <a:t>4/12/21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56721CA-37E0-1442-9DA3-55AC76ED072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2F30354-CA02-224F-B1AC-32BB17A862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1FFB78E-0ADC-6C4C-B2C5-486EC7EC629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CAF9C5F-D079-CF41-A39A-5DAB8CBAEDB1}" type="datetimeFigureOut">
              <a:rPr lang="en-US"/>
              <a:pPr>
                <a:defRPr/>
              </a:pPr>
              <a:t>4/12/21</a:t>
            </a:fld>
            <a:endParaRPr lang="en-US"/>
          </a:p>
        </p:txBody>
      </p:sp>
      <p:sp>
        <p:nvSpPr>
          <p:cNvPr id="4" name="Slide Image Placeholder 3">
            <a:extLst>
              <a:ext uri="{FF2B5EF4-FFF2-40B4-BE49-F238E27FC236}">
                <a16:creationId xmlns:a16="http://schemas.microsoft.com/office/drawing/2014/main" id="{69C75AFF-EF2C-5842-A661-9FC22AF96B3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A225BD5B-6BBB-F042-AC25-400F5B82004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187B0D7-F332-A147-A8F9-A945D4AD93EF}"/>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72F70FE1-E676-704D-B55B-81212FCFA350}"/>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2137B37-594F-4A42-B768-771961367C37}"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a:t>
            </a:fld>
            <a:endParaRPr lang="en-US" altLang="en-US"/>
          </a:p>
        </p:txBody>
      </p:sp>
    </p:spTree>
    <p:extLst>
      <p:ext uri="{BB962C8B-B14F-4D97-AF65-F5344CB8AC3E}">
        <p14:creationId xmlns:p14="http://schemas.microsoft.com/office/powerpoint/2010/main" val="13173705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err="1"/>
              <a:t>Ginni</a:t>
            </a:r>
            <a:endParaRPr lang="en-US" dirty="0"/>
          </a:p>
          <a:p>
            <a:pPr marL="0" indent="0">
              <a:buNone/>
            </a:pPr>
            <a:r>
              <a:rPr lang="en-US" dirty="0"/>
              <a:t>The ASCCC is committed to supporting local academic senates in the continuing work of their college-wide redesign and leveraging their guided pathways frameworks to advance diversity, equity, and inclusion</a:t>
            </a:r>
          </a:p>
          <a:p>
            <a:pPr marL="0" indent="0">
              <a:buNone/>
            </a:pPr>
            <a:endParaRPr lang="en-US" dirty="0"/>
          </a:p>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10</a:t>
            </a:fld>
            <a:endParaRPr lang="en-US" altLang="en-US"/>
          </a:p>
        </p:txBody>
      </p:sp>
    </p:spTree>
    <p:extLst>
      <p:ext uri="{BB962C8B-B14F-4D97-AF65-F5344CB8AC3E}">
        <p14:creationId xmlns:p14="http://schemas.microsoft.com/office/powerpoint/2010/main" val="2352533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11</a:t>
            </a:fld>
            <a:endParaRPr lang="en-US" altLang="en-US"/>
          </a:p>
        </p:txBody>
      </p:sp>
    </p:spTree>
    <p:extLst>
      <p:ext uri="{BB962C8B-B14F-4D97-AF65-F5344CB8AC3E}">
        <p14:creationId xmlns:p14="http://schemas.microsoft.com/office/powerpoint/2010/main" val="6282730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12</a:t>
            </a:fld>
            <a:endParaRPr lang="en-US" altLang="en-US"/>
          </a:p>
        </p:txBody>
      </p:sp>
    </p:spTree>
    <p:extLst>
      <p:ext uri="{BB962C8B-B14F-4D97-AF65-F5344CB8AC3E}">
        <p14:creationId xmlns:p14="http://schemas.microsoft.com/office/powerpoint/2010/main" val="1857832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then Jeff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13</a:t>
            </a:fld>
            <a:endParaRPr lang="en-US" altLang="en-US"/>
          </a:p>
        </p:txBody>
      </p:sp>
    </p:spTree>
    <p:extLst>
      <p:ext uri="{BB962C8B-B14F-4D97-AF65-F5344CB8AC3E}">
        <p14:creationId xmlns:p14="http://schemas.microsoft.com/office/powerpoint/2010/main" val="3785228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Meridith</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14</a:t>
            </a:fld>
            <a:endParaRPr lang="en-US" altLang="en-US"/>
          </a:p>
        </p:txBody>
      </p:sp>
    </p:spTree>
    <p:extLst>
      <p:ext uri="{BB962C8B-B14F-4D97-AF65-F5344CB8AC3E}">
        <p14:creationId xmlns:p14="http://schemas.microsoft.com/office/powerpoint/2010/main" val="2393146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Meridith</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15</a:t>
            </a:fld>
            <a:endParaRPr lang="en-US" altLang="en-US"/>
          </a:p>
        </p:txBody>
      </p:sp>
    </p:spTree>
    <p:extLst>
      <p:ext uri="{BB962C8B-B14F-4D97-AF65-F5344CB8AC3E}">
        <p14:creationId xmlns:p14="http://schemas.microsoft.com/office/powerpoint/2010/main" val="1908838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Meridith</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16</a:t>
            </a:fld>
            <a:endParaRPr lang="en-US" altLang="en-US"/>
          </a:p>
        </p:txBody>
      </p:sp>
    </p:spTree>
    <p:extLst>
      <p:ext uri="{BB962C8B-B14F-4D97-AF65-F5344CB8AC3E}">
        <p14:creationId xmlns:p14="http://schemas.microsoft.com/office/powerpoint/2010/main" val="389216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Sarah</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17</a:t>
            </a:fld>
            <a:endParaRPr lang="en-US" altLang="en-US"/>
          </a:p>
        </p:txBody>
      </p:sp>
    </p:spTree>
    <p:extLst>
      <p:ext uri="{BB962C8B-B14F-4D97-AF65-F5344CB8AC3E}">
        <p14:creationId xmlns:p14="http://schemas.microsoft.com/office/powerpoint/2010/main" val="27943363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18</a:t>
            </a:fld>
            <a:endParaRPr lang="en-US" altLang="en-US"/>
          </a:p>
        </p:txBody>
      </p:sp>
    </p:spTree>
    <p:extLst>
      <p:ext uri="{BB962C8B-B14F-4D97-AF65-F5344CB8AC3E}">
        <p14:creationId xmlns:p14="http://schemas.microsoft.com/office/powerpoint/2010/main" val="1828101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19</a:t>
            </a:fld>
            <a:endParaRPr lang="en-US" altLang="en-US"/>
          </a:p>
        </p:txBody>
      </p:sp>
    </p:spTree>
    <p:extLst>
      <p:ext uri="{BB962C8B-B14F-4D97-AF65-F5344CB8AC3E}">
        <p14:creationId xmlns:p14="http://schemas.microsoft.com/office/powerpoint/2010/main" val="50369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2</a:t>
            </a:fld>
            <a:endParaRPr lang="en-US" altLang="en-US"/>
          </a:p>
        </p:txBody>
      </p:sp>
    </p:spTree>
    <p:extLst>
      <p:ext uri="{BB962C8B-B14F-4D97-AF65-F5344CB8AC3E}">
        <p14:creationId xmlns:p14="http://schemas.microsoft.com/office/powerpoint/2010/main" val="37038824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20</a:t>
            </a:fld>
            <a:endParaRPr lang="en-US" altLang="en-US"/>
          </a:p>
        </p:txBody>
      </p:sp>
    </p:spTree>
    <p:extLst>
      <p:ext uri="{BB962C8B-B14F-4D97-AF65-F5344CB8AC3E}">
        <p14:creationId xmlns:p14="http://schemas.microsoft.com/office/powerpoint/2010/main" val="13450585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r>
              <a:rPr lang="en-US" dirty="0"/>
              <a:t> et al</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21</a:t>
            </a:fld>
            <a:endParaRPr lang="en-US" altLang="en-US"/>
          </a:p>
        </p:txBody>
      </p:sp>
    </p:spTree>
    <p:extLst>
      <p:ext uri="{BB962C8B-B14F-4D97-AF65-F5344CB8AC3E}">
        <p14:creationId xmlns:p14="http://schemas.microsoft.com/office/powerpoint/2010/main" val="43184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Meridith</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3</a:t>
            </a:fld>
            <a:endParaRPr lang="en-US" altLang="en-US"/>
          </a:p>
        </p:txBody>
      </p:sp>
    </p:spTree>
    <p:extLst>
      <p:ext uri="{BB962C8B-B14F-4D97-AF65-F5344CB8AC3E}">
        <p14:creationId xmlns:p14="http://schemas.microsoft.com/office/powerpoint/2010/main" val="3073763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Jeff</a:t>
            </a:r>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4</a:t>
            </a:fld>
            <a:endParaRPr lang="en-US" altLang="en-US"/>
          </a:p>
        </p:txBody>
      </p:sp>
    </p:spTree>
    <p:extLst>
      <p:ext uri="{BB962C8B-B14F-4D97-AF65-F5344CB8AC3E}">
        <p14:creationId xmlns:p14="http://schemas.microsoft.com/office/powerpoint/2010/main" val="353763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5</a:t>
            </a:fld>
            <a:endParaRPr lang="en-US" altLang="en-US"/>
          </a:p>
        </p:txBody>
      </p:sp>
    </p:spTree>
    <p:extLst>
      <p:ext uri="{BB962C8B-B14F-4D97-AF65-F5344CB8AC3E}">
        <p14:creationId xmlns:p14="http://schemas.microsoft.com/office/powerpoint/2010/main" val="1729785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6</a:t>
            </a:fld>
            <a:endParaRPr lang="en-US" altLang="en-US"/>
          </a:p>
        </p:txBody>
      </p:sp>
    </p:spTree>
    <p:extLst>
      <p:ext uri="{BB962C8B-B14F-4D97-AF65-F5344CB8AC3E}">
        <p14:creationId xmlns:p14="http://schemas.microsoft.com/office/powerpoint/2010/main" val="2614210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7</a:t>
            </a:fld>
            <a:endParaRPr lang="en-US" altLang="en-US"/>
          </a:p>
        </p:txBody>
      </p:sp>
    </p:spTree>
    <p:extLst>
      <p:ext uri="{BB962C8B-B14F-4D97-AF65-F5344CB8AC3E}">
        <p14:creationId xmlns:p14="http://schemas.microsoft.com/office/powerpoint/2010/main" val="966991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8</a:t>
            </a:fld>
            <a:endParaRPr lang="en-US" altLang="en-US"/>
          </a:p>
        </p:txBody>
      </p:sp>
    </p:spTree>
    <p:extLst>
      <p:ext uri="{BB962C8B-B14F-4D97-AF65-F5344CB8AC3E}">
        <p14:creationId xmlns:p14="http://schemas.microsoft.com/office/powerpoint/2010/main" val="2999107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Ginni</a:t>
            </a:r>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fld id="{82137B37-594F-4A42-B768-771961367C37}" type="slidenum">
              <a:rPr lang="en-US" altLang="en-US" smtClean="0"/>
              <a:pPr/>
              <a:t>9</a:t>
            </a:fld>
            <a:endParaRPr lang="en-US" altLang="en-US"/>
          </a:p>
        </p:txBody>
      </p:sp>
    </p:spTree>
    <p:extLst>
      <p:ext uri="{BB962C8B-B14F-4D97-AF65-F5344CB8AC3E}">
        <p14:creationId xmlns:p14="http://schemas.microsoft.com/office/powerpoint/2010/main" val="42282421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5734373" y="2231755"/>
            <a:ext cx="5656881" cy="4188417"/>
          </a:xfrm>
        </p:spPr>
        <p:txBody>
          <a:bodyPr anchor="t" anchorCtr="0">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42369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3D55AEB-44FE-9043-B5C7-106375C2FBE7}"/>
              </a:ext>
            </a:extLst>
          </p:cNvPr>
          <p:cNvPicPr>
            <a:picLocks noChangeAspect="1"/>
          </p:cNvPicPr>
          <p:nvPr userDrawn="1"/>
        </p:nvPicPr>
        <p:blipFill>
          <a:blip r:embed="rId2"/>
          <a:srcRect/>
          <a:stretch/>
        </p:blipFill>
        <p:spPr>
          <a:xfrm>
            <a:off x="20088" y="0"/>
            <a:ext cx="4009536" cy="6926263"/>
          </a:xfrm>
          <a:prstGeom prst="rect">
            <a:avLst/>
          </a:prstGeom>
          <a:effectLst>
            <a:outerShdw blurRad="190500" dist="38100" algn="l" rotWithShape="0">
              <a:prstClr val="black">
                <a:alpha val="40000"/>
              </a:prstClr>
            </a:outerShdw>
          </a:effectLst>
        </p:spPr>
      </p:pic>
      <p:sp>
        <p:nvSpPr>
          <p:cNvPr id="6" name="Rectangle 5">
            <a:extLst>
              <a:ext uri="{FF2B5EF4-FFF2-40B4-BE49-F238E27FC236}">
                <a16:creationId xmlns:a16="http://schemas.microsoft.com/office/drawing/2014/main" id="{EDF5D0CE-7A65-6B41-B67B-7F400BAE3CAF}"/>
              </a:ext>
            </a:extLst>
          </p:cNvPr>
          <p:cNvSpPr/>
          <p:nvPr userDrawn="1"/>
        </p:nvSpPr>
        <p:spPr>
          <a:xfrm>
            <a:off x="-22225" y="1130300"/>
            <a:ext cx="4071938" cy="4559300"/>
          </a:xfrm>
          <a:prstGeom prst="rect">
            <a:avLst/>
          </a:prstGeom>
          <a:solidFill>
            <a:srgbClr val="008A6A">
              <a:alpha val="73000"/>
            </a:srgbClr>
          </a:solidFill>
          <a:ln>
            <a:noFill/>
          </a:ln>
          <a:effectLst>
            <a:outerShdw blurRad="393700" dist="50800" dir="11400000" algn="ctr" rotWithShape="0">
              <a:schemeClr val="tx2"/>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7" name="Rectangle 6">
            <a:extLst>
              <a:ext uri="{FF2B5EF4-FFF2-40B4-BE49-F238E27FC236}">
                <a16:creationId xmlns:a16="http://schemas.microsoft.com/office/drawing/2014/main" id="{02B569FD-6869-3848-B985-6759400E47B0}"/>
              </a:ext>
            </a:extLst>
          </p:cNvPr>
          <p:cNvSpPr/>
          <p:nvPr userDrawn="1"/>
        </p:nvSpPr>
        <p:spPr>
          <a:xfrm>
            <a:off x="11510963" y="-36513"/>
            <a:ext cx="681037" cy="6894513"/>
          </a:xfrm>
          <a:prstGeom prst="rect">
            <a:avLst/>
          </a:prstGeom>
          <a:solidFill>
            <a:schemeClr val="tx2">
              <a:lumMod val="95000"/>
              <a:lumOff val="5000"/>
            </a:schemeClr>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8">
            <a:extLst>
              <a:ext uri="{FF2B5EF4-FFF2-40B4-BE49-F238E27FC236}">
                <a16:creationId xmlns:a16="http://schemas.microsoft.com/office/drawing/2014/main" id="{E137D3F4-03AB-0348-B542-0A8F22986F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227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47135" y="1335091"/>
            <a:ext cx="3583461" cy="1611995"/>
          </a:xfrm>
        </p:spPr>
        <p:txBody>
          <a:bodyPr anchor="b">
            <a:normAutofit/>
          </a:bodyPr>
          <a:lstStyle>
            <a:lvl1pPr algn="ctr">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4360759" y="1112108"/>
            <a:ext cx="6672648" cy="509174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2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p:nvPr>
        </p:nvSpPr>
        <p:spPr>
          <a:xfrm>
            <a:off x="247135" y="2947086"/>
            <a:ext cx="3583461" cy="2514600"/>
          </a:xfrm>
          <a:ln>
            <a:noFill/>
          </a:ln>
        </p:spPr>
        <p:txBody>
          <a:bodyPr>
            <a:normAutofit/>
          </a:bodyPr>
          <a:lstStyle>
            <a:lvl1pPr marL="0" indent="0" algn="ctr">
              <a:buNone/>
              <a:defRPr sz="2600">
                <a:solidFill>
                  <a:srgbClr val="FFDE6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Slide Number Placeholder 6">
            <a:extLst>
              <a:ext uri="{FF2B5EF4-FFF2-40B4-BE49-F238E27FC236}">
                <a16:creationId xmlns:a16="http://schemas.microsoft.com/office/drawing/2014/main" id="{6DD5CF83-1DB5-2846-A698-6433BEA5EAC0}"/>
              </a:ext>
            </a:extLst>
          </p:cNvPr>
          <p:cNvSpPr>
            <a:spLocks noGrp="1"/>
          </p:cNvSpPr>
          <p:nvPr>
            <p:ph type="sldNum" sz="quarter" idx="10"/>
          </p:nvPr>
        </p:nvSpPr>
        <p:spPr>
          <a:xfrm>
            <a:off x="9890125" y="6356350"/>
            <a:ext cx="1143000" cy="368300"/>
          </a:xfrm>
        </p:spPr>
        <p:txBody>
          <a:bodyPr/>
          <a:lstStyle>
            <a:lvl1pPr>
              <a:defRPr/>
            </a:lvl1pPr>
          </a:lstStyle>
          <a:p>
            <a:fld id="{29213F17-71F5-F34D-BBF7-3226FEE44A25}" type="slidenum">
              <a:rPr lang="en-US" altLang="en-US"/>
              <a:pPr/>
              <a:t>‹#›</a:t>
            </a:fld>
            <a:endParaRPr lang="en-US" altLang="en-US"/>
          </a:p>
        </p:txBody>
      </p:sp>
    </p:spTree>
    <p:extLst>
      <p:ext uri="{BB962C8B-B14F-4D97-AF65-F5344CB8AC3E}">
        <p14:creationId xmlns:p14="http://schemas.microsoft.com/office/powerpoint/2010/main" val="2590553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7DF37F-44E2-2446-96A6-AA5F73343E1F}"/>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7" name="Picture 5">
            <a:extLst>
              <a:ext uri="{FF2B5EF4-FFF2-40B4-BE49-F238E27FC236}">
                <a16:creationId xmlns:a16="http://schemas.microsoft.com/office/drawing/2014/main" id="{B49F946E-001B-804E-920E-11834D2FEA3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9291AD32-80CE-1C45-91C4-60A16419BA8A}"/>
              </a:ext>
            </a:extLst>
          </p:cNvPr>
          <p:cNvSpPr>
            <a:spLocks noGrp="1"/>
          </p:cNvSpPr>
          <p:nvPr>
            <p:ph type="sldNum" sz="quarter" idx="10"/>
          </p:nvPr>
        </p:nvSpPr>
        <p:spPr/>
        <p:txBody>
          <a:bodyPr/>
          <a:lstStyle>
            <a:lvl1pPr>
              <a:defRPr/>
            </a:lvl1pPr>
          </a:lstStyle>
          <a:p>
            <a:fld id="{CF6FE07E-9B1C-E448-BFE0-588986D98241}" type="slidenum">
              <a:rPr lang="en-US" altLang="en-US"/>
              <a:pPr/>
              <a:t>‹#›</a:t>
            </a:fld>
            <a:endParaRPr lang="en-US" altLang="en-US"/>
          </a:p>
        </p:txBody>
      </p:sp>
    </p:spTree>
    <p:extLst>
      <p:ext uri="{BB962C8B-B14F-4D97-AF65-F5344CB8AC3E}">
        <p14:creationId xmlns:p14="http://schemas.microsoft.com/office/powerpoint/2010/main" val="533345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A43BF31-0F50-D545-981A-F2B09EB17F38}"/>
              </a:ext>
            </a:extLst>
          </p:cNvPr>
          <p:cNvSpPr/>
          <p:nvPr userDrawn="1"/>
        </p:nvSpPr>
        <p:spPr>
          <a:xfrm>
            <a:off x="0" y="0"/>
            <a:ext cx="927100" cy="6858000"/>
          </a:xfrm>
          <a:prstGeom prst="rect">
            <a:avLst/>
          </a:prstGeom>
          <a:solidFill>
            <a:schemeClr val="tx2"/>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FE2F5E7D-FE4A-6E42-AD2B-5C2C071AAA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79C0F967-1E60-F341-9C7F-8E40FD16448C}"/>
              </a:ext>
            </a:extLst>
          </p:cNvPr>
          <p:cNvSpPr>
            <a:spLocks noGrp="1"/>
          </p:cNvSpPr>
          <p:nvPr>
            <p:ph type="sldNum" sz="quarter" idx="10"/>
          </p:nvPr>
        </p:nvSpPr>
        <p:spPr/>
        <p:txBody>
          <a:bodyPr/>
          <a:lstStyle>
            <a:lvl1pPr>
              <a:defRPr/>
            </a:lvl1pPr>
          </a:lstStyle>
          <a:p>
            <a:fld id="{7FF04090-76E0-5041-85F4-967B5373F30D}" type="slidenum">
              <a:rPr lang="en-US" altLang="en-US"/>
              <a:pPr/>
              <a:t>‹#›</a:t>
            </a:fld>
            <a:endParaRPr lang="en-US" altLang="en-US"/>
          </a:p>
        </p:txBody>
      </p:sp>
    </p:spTree>
    <p:extLst>
      <p:ext uri="{BB962C8B-B14F-4D97-AF65-F5344CB8AC3E}">
        <p14:creationId xmlns:p14="http://schemas.microsoft.com/office/powerpoint/2010/main" val="174715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5F570C02-FD26-7D46-B1B5-1225CB4B27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1276A671-276A-994E-A147-3C8DCF3D49FB}"/>
              </a:ext>
            </a:extLst>
          </p:cNvPr>
          <p:cNvSpPr>
            <a:spLocks noGrp="1"/>
          </p:cNvSpPr>
          <p:nvPr>
            <p:ph type="sldNum" sz="quarter" idx="10"/>
          </p:nvPr>
        </p:nvSpPr>
        <p:spPr>
          <a:xfrm>
            <a:off x="10298113" y="6356350"/>
            <a:ext cx="1055687" cy="365125"/>
          </a:xfrm>
        </p:spPr>
        <p:txBody>
          <a:bodyPr/>
          <a:lstStyle>
            <a:lvl1pPr>
              <a:defRPr/>
            </a:lvl1pPr>
          </a:lstStyle>
          <a:p>
            <a:fld id="{FD68C37F-CAC2-4945-B446-C5B9BCB222B6}" type="slidenum">
              <a:rPr lang="en-US" altLang="en-US"/>
              <a:pPr/>
              <a:t>‹#›</a:t>
            </a:fld>
            <a:endParaRPr lang="en-US" altLang="en-US"/>
          </a:p>
        </p:txBody>
      </p:sp>
    </p:spTree>
    <p:extLst>
      <p:ext uri="{BB962C8B-B14F-4D97-AF65-F5344CB8AC3E}">
        <p14:creationId xmlns:p14="http://schemas.microsoft.com/office/powerpoint/2010/main" val="209319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FA3C70F-8D90-3948-8398-D792C1F060B3}"/>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a16="http://schemas.microsoft.com/office/drawing/2014/main" id="{437BBDB8-E98F-254D-89CB-1F668817BC62}"/>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fld id="{69486F26-41F7-2444-B6DD-F6E6BBF6242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hdr="0" dt="0"/>
  <p:txStyles>
    <p:titleStyle>
      <a:lvl1pPr algn="l" rtl="0" eaLnBrk="1" fontAlgn="base" hangingPunct="1">
        <a:lnSpc>
          <a:spcPct val="90000"/>
        </a:lnSpc>
        <a:spcBef>
          <a:spcPct val="0"/>
        </a:spcBef>
        <a:spcAft>
          <a:spcPct val="0"/>
        </a:spcAft>
        <a:defRPr sz="4400" kern="1200">
          <a:solidFill>
            <a:srgbClr val="10476C"/>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ccconlineed.instructure.com/courses/2634/pages/ensuring-learning" TargetMode="External"/><Relationship Id="rId7" Type="http://schemas.openxmlformats.org/officeDocument/2006/relationships/hyperlink" Target="https://asccc.org/sites/default/files/F2019%20Webinar%207%20Program%20Pillar%204%20Ensured%20Learning_final.pp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zoom.us/recording/share/0bm8Bbgb4OvT3_Bfgkr4rrcUjBRNrXHITFA81A3OZyKwIumekTziMw?startTime=1575489536000" TargetMode="External"/><Relationship Id="rId5" Type="http://schemas.openxmlformats.org/officeDocument/2006/relationships/hyperlink" Target="https://www.asccc.org/events/2021-04-09-190000/moving-compliance-improvement-guided-pathways-frame-assessment-and" TargetMode="External"/><Relationship Id="rId4" Type="http://schemas.openxmlformats.org/officeDocument/2006/relationships/hyperlink" Target="https://www.asccc.org/events/2021-03-24-210000/data-101-using-data-ensure-learning"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asccc.org/guided-pathways" TargetMode="External"/><Relationship Id="rId2" Type="http://schemas.openxmlformats.org/officeDocument/2006/relationships/hyperlink" Target="mailto:info@asccc.org" TargetMode="Externa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hyperlink" Target="https://ccconlineed.instructure.com/courses/2634" TargetMode="External"/><Relationship Id="rId4" Type="http://schemas.openxmlformats.org/officeDocument/2006/relationships/hyperlink" Target="https://asccc.org/directory/guided-pathways-task-forc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tmp"/></Relationships>
</file>

<file path=ppt/slides/_rels/slide7.xml.rels><?xml version="1.0" encoding="UTF-8" standalone="yes"?>
<Relationships xmlns="http://schemas.openxmlformats.org/package/2006/relationships"><Relationship Id="rId3" Type="http://schemas.openxmlformats.org/officeDocument/2006/relationships/hyperlink" Target="https://www.aacc.nche.edu/programs/aacc-pathways-projec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www.cccco.edu/College-Professionals/Guided-Pathways" TargetMode="External"/><Relationship Id="rId4" Type="http://schemas.openxmlformats.org/officeDocument/2006/relationships/hyperlink" Target="https://www.caguidedpathways.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55BAC-4D1A-D940-9334-B8E58F1300DB}"/>
              </a:ext>
            </a:extLst>
          </p:cNvPr>
          <p:cNvSpPr>
            <a:spLocks noGrp="1"/>
          </p:cNvSpPr>
          <p:nvPr>
            <p:ph type="title"/>
          </p:nvPr>
        </p:nvSpPr>
        <p:spPr/>
        <p:txBody>
          <a:bodyPr/>
          <a:lstStyle/>
          <a:p>
            <a:r>
              <a:rPr lang="en-US" b="1" dirty="0"/>
              <a:t>Leveraging Guided Pathways as a Framework for Equity: A Suite of Resources</a:t>
            </a:r>
            <a:endParaRPr lang="en-US" dirty="0"/>
          </a:p>
        </p:txBody>
      </p:sp>
      <p:pic>
        <p:nvPicPr>
          <p:cNvPr id="3" name="Picture 2" descr="Logo, company name&#10;&#10;Description automatically generated">
            <a:extLst>
              <a:ext uri="{FF2B5EF4-FFF2-40B4-BE49-F238E27FC236}">
                <a16:creationId xmlns:a16="http://schemas.microsoft.com/office/drawing/2014/main" id="{0782F7CF-FEEA-8B4C-90E2-28AD256B295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336248" y="730887"/>
            <a:ext cx="2453129" cy="1006473"/>
          </a:xfrm>
          <a:prstGeom prst="rect">
            <a:avLst/>
          </a:prstGeom>
        </p:spPr>
      </p:pic>
    </p:spTree>
    <p:extLst>
      <p:ext uri="{BB962C8B-B14F-4D97-AF65-F5344CB8AC3E}">
        <p14:creationId xmlns:p14="http://schemas.microsoft.com/office/powerpoint/2010/main" val="668433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204ED-6E4A-EE46-AF75-3D2429930407}"/>
              </a:ext>
            </a:extLst>
          </p:cNvPr>
          <p:cNvSpPr>
            <a:spLocks noGrp="1"/>
          </p:cNvSpPr>
          <p:nvPr>
            <p:ph type="title"/>
          </p:nvPr>
        </p:nvSpPr>
        <p:spPr>
          <a:xfrm>
            <a:off x="1277650" y="365125"/>
            <a:ext cx="10046043" cy="1325563"/>
          </a:xfrm>
        </p:spPr>
        <p:txBody>
          <a:bodyPr anchor="ctr"/>
          <a:lstStyle/>
          <a:p>
            <a:pPr algn="ctr"/>
            <a:r>
              <a:rPr lang="en-US" b="1" dirty="0"/>
              <a:t>The ASCCC and Guided Pathways</a:t>
            </a:r>
          </a:p>
        </p:txBody>
      </p:sp>
      <p:sp>
        <p:nvSpPr>
          <p:cNvPr id="3" name="Content Placeholder 2">
            <a:extLst>
              <a:ext uri="{FF2B5EF4-FFF2-40B4-BE49-F238E27FC236}">
                <a16:creationId xmlns:a16="http://schemas.microsoft.com/office/drawing/2014/main" id="{1340CDC8-014F-4A44-B051-DFA7F5407968}"/>
              </a:ext>
            </a:extLst>
          </p:cNvPr>
          <p:cNvSpPr>
            <a:spLocks noGrp="1"/>
          </p:cNvSpPr>
          <p:nvPr>
            <p:ph sz="half" idx="1"/>
          </p:nvPr>
        </p:nvSpPr>
        <p:spPr>
          <a:xfrm>
            <a:off x="6840619" y="4160928"/>
            <a:ext cx="3902220" cy="1508018"/>
          </a:xfrm>
        </p:spPr>
        <p:txBody>
          <a:bodyPr/>
          <a:lstStyle/>
          <a:p>
            <a:pPr marL="0" indent="0" algn="ctr">
              <a:buNone/>
            </a:pPr>
            <a:r>
              <a:rPr lang="en-US" b="1" dirty="0">
                <a:solidFill>
                  <a:srgbClr val="008A6A"/>
                </a:solidFill>
              </a:rPr>
              <a:t>An ASCCC visualization of Guided Pathways</a:t>
            </a:r>
          </a:p>
        </p:txBody>
      </p:sp>
      <p:sp>
        <p:nvSpPr>
          <p:cNvPr id="4" name="Slide Number Placeholder 3">
            <a:extLst>
              <a:ext uri="{FF2B5EF4-FFF2-40B4-BE49-F238E27FC236}">
                <a16:creationId xmlns:a16="http://schemas.microsoft.com/office/drawing/2014/main" id="{178809E2-B292-7F41-8A55-49871D53D9DF}"/>
              </a:ext>
            </a:extLst>
          </p:cNvPr>
          <p:cNvSpPr>
            <a:spLocks noGrp="1"/>
          </p:cNvSpPr>
          <p:nvPr>
            <p:ph type="sldNum" sz="quarter" idx="10"/>
          </p:nvPr>
        </p:nvSpPr>
        <p:spPr>
          <a:xfrm>
            <a:off x="10437813" y="6356350"/>
            <a:ext cx="915987" cy="365125"/>
          </a:xfrm>
        </p:spPr>
        <p:txBody>
          <a:bodyPr/>
          <a:lstStyle/>
          <a:p>
            <a:fld id="{7FF04090-76E0-5041-85F4-967B5373F30D}" type="slidenum">
              <a:rPr lang="en-US" altLang="en-US" smtClean="0"/>
              <a:pPr/>
              <a:t>10</a:t>
            </a:fld>
            <a:endParaRPr lang="en-US" altLang="en-US"/>
          </a:p>
        </p:txBody>
      </p:sp>
      <p:pic>
        <p:nvPicPr>
          <p:cNvPr id="9" name="Content Placeholder 3">
            <a:extLst>
              <a:ext uri="{FF2B5EF4-FFF2-40B4-BE49-F238E27FC236}">
                <a16:creationId xmlns:a16="http://schemas.microsoft.com/office/drawing/2014/main" id="{D45197AB-6ABF-A04B-8912-AF8868271111}"/>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6904803" y="2108881"/>
            <a:ext cx="3792621" cy="173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a:extLst>
              <a:ext uri="{FF2B5EF4-FFF2-40B4-BE49-F238E27FC236}">
                <a16:creationId xmlns:a16="http://schemas.microsoft.com/office/drawing/2014/main" id="{4E156123-625D-874D-BD2B-2AC6188B3099}"/>
              </a:ext>
            </a:extLst>
          </p:cNvPr>
          <p:cNvGrpSpPr/>
          <p:nvPr/>
        </p:nvGrpSpPr>
        <p:grpSpPr>
          <a:xfrm>
            <a:off x="1528439" y="1427648"/>
            <a:ext cx="4840924" cy="4712555"/>
            <a:chOff x="181449" y="-38859"/>
            <a:chExt cx="4840924" cy="4712555"/>
          </a:xfrm>
          <a:scene3d>
            <a:camera prst="orthographicFront">
              <a:rot lat="0" lon="0" rev="0"/>
            </a:camera>
            <a:lightRig rig="contrasting" dir="t">
              <a:rot lat="0" lon="0" rev="1200000"/>
            </a:lightRig>
          </a:scene3d>
        </p:grpSpPr>
        <p:sp>
          <p:nvSpPr>
            <p:cNvPr id="11" name="Oval 10">
              <a:extLst>
                <a:ext uri="{FF2B5EF4-FFF2-40B4-BE49-F238E27FC236}">
                  <a16:creationId xmlns:a16="http://schemas.microsoft.com/office/drawing/2014/main" id="{17FC9353-EA71-E84B-A506-446E20985991}"/>
                </a:ext>
              </a:extLst>
            </p:cNvPr>
            <p:cNvSpPr/>
            <p:nvPr/>
          </p:nvSpPr>
          <p:spPr>
            <a:xfrm>
              <a:off x="181449" y="-38859"/>
              <a:ext cx="4840924" cy="471255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12" name="Oval 4">
              <a:extLst>
                <a:ext uri="{FF2B5EF4-FFF2-40B4-BE49-F238E27FC236}">
                  <a16:creationId xmlns:a16="http://schemas.microsoft.com/office/drawing/2014/main" id="{F5BC3FE8-D696-644A-9DF4-429CB2DA2B37}"/>
                </a:ext>
              </a:extLst>
            </p:cNvPr>
            <p:cNvSpPr txBox="1"/>
            <p:nvPr/>
          </p:nvSpPr>
          <p:spPr>
            <a:xfrm>
              <a:off x="1925150" y="196768"/>
              <a:ext cx="1353522" cy="70688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Teaching and Learning</a:t>
              </a:r>
            </a:p>
          </p:txBody>
        </p:sp>
      </p:grpSp>
      <p:grpSp>
        <p:nvGrpSpPr>
          <p:cNvPr id="13" name="Group 12">
            <a:extLst>
              <a:ext uri="{FF2B5EF4-FFF2-40B4-BE49-F238E27FC236}">
                <a16:creationId xmlns:a16="http://schemas.microsoft.com/office/drawing/2014/main" id="{75E23765-3A6A-9149-878C-29C186BBBA3A}"/>
              </a:ext>
            </a:extLst>
          </p:cNvPr>
          <p:cNvGrpSpPr/>
          <p:nvPr/>
        </p:nvGrpSpPr>
        <p:grpSpPr>
          <a:xfrm>
            <a:off x="2063879" y="2292438"/>
            <a:ext cx="3770044" cy="3925482"/>
            <a:chOff x="716889" y="825931"/>
            <a:chExt cx="3770044" cy="3925482"/>
          </a:xfrm>
          <a:scene3d>
            <a:camera prst="orthographicFront">
              <a:rot lat="0" lon="0" rev="0"/>
            </a:camera>
            <a:lightRig rig="contrasting" dir="t">
              <a:rot lat="0" lon="0" rev="1200000"/>
            </a:lightRig>
          </a:scene3d>
        </p:grpSpPr>
        <p:sp>
          <p:nvSpPr>
            <p:cNvPr id="14" name="Oval 13">
              <a:extLst>
                <a:ext uri="{FF2B5EF4-FFF2-40B4-BE49-F238E27FC236}">
                  <a16:creationId xmlns:a16="http://schemas.microsoft.com/office/drawing/2014/main" id="{F4A6578F-BACB-F146-93E9-BD94F1BB8178}"/>
                </a:ext>
              </a:extLst>
            </p:cNvPr>
            <p:cNvSpPr/>
            <p:nvPr/>
          </p:nvSpPr>
          <p:spPr>
            <a:xfrm>
              <a:off x="716889" y="825931"/>
              <a:ext cx="3770044" cy="3925482"/>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shade val="80000"/>
                <a:hueOff val="157531"/>
                <a:satOff val="-4239"/>
                <a:lumOff val="9567"/>
                <a:alphaOff val="0"/>
              </a:schemeClr>
            </a:fillRef>
            <a:effectRef idx="2">
              <a:schemeClr val="accent1">
                <a:shade val="80000"/>
                <a:hueOff val="157531"/>
                <a:satOff val="-4239"/>
                <a:lumOff val="9567"/>
                <a:alphaOff val="0"/>
              </a:schemeClr>
            </a:effectRef>
            <a:fontRef idx="minor">
              <a:schemeClr val="lt1"/>
            </a:fontRef>
          </p:style>
        </p:sp>
        <p:sp>
          <p:nvSpPr>
            <p:cNvPr id="15" name="Oval 6">
              <a:extLst>
                <a:ext uri="{FF2B5EF4-FFF2-40B4-BE49-F238E27FC236}">
                  <a16:creationId xmlns:a16="http://schemas.microsoft.com/office/drawing/2014/main" id="{360FE30D-A973-3241-BE4B-2931FB886064}"/>
                </a:ext>
              </a:extLst>
            </p:cNvPr>
            <p:cNvSpPr txBox="1"/>
            <p:nvPr/>
          </p:nvSpPr>
          <p:spPr>
            <a:xfrm>
              <a:off x="1943096" y="1061460"/>
              <a:ext cx="1317630" cy="70658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Guided Exploration and Progression</a:t>
              </a:r>
            </a:p>
          </p:txBody>
        </p:sp>
      </p:grpSp>
      <p:grpSp>
        <p:nvGrpSpPr>
          <p:cNvPr id="16" name="Group 15">
            <a:extLst>
              <a:ext uri="{FF2B5EF4-FFF2-40B4-BE49-F238E27FC236}">
                <a16:creationId xmlns:a16="http://schemas.microsoft.com/office/drawing/2014/main" id="{A16322FF-6EC1-0942-B734-616584B52960}"/>
              </a:ext>
            </a:extLst>
          </p:cNvPr>
          <p:cNvGrpSpPr/>
          <p:nvPr/>
        </p:nvGrpSpPr>
        <p:grpSpPr>
          <a:xfrm>
            <a:off x="2535135" y="3312669"/>
            <a:ext cx="2827533" cy="2827533"/>
            <a:chOff x="1188145" y="1846162"/>
            <a:chExt cx="2827533" cy="2827533"/>
          </a:xfrm>
          <a:scene3d>
            <a:camera prst="orthographicFront">
              <a:rot lat="0" lon="0" rev="0"/>
            </a:camera>
            <a:lightRig rig="contrasting" dir="t">
              <a:rot lat="0" lon="0" rev="1200000"/>
            </a:lightRig>
          </a:scene3d>
        </p:grpSpPr>
        <p:sp>
          <p:nvSpPr>
            <p:cNvPr id="17" name="Oval 16">
              <a:extLst>
                <a:ext uri="{FF2B5EF4-FFF2-40B4-BE49-F238E27FC236}">
                  <a16:creationId xmlns:a16="http://schemas.microsoft.com/office/drawing/2014/main" id="{A62A9055-6951-9D4F-96BC-C45DC4787612}"/>
                </a:ext>
              </a:extLst>
            </p:cNvPr>
            <p:cNvSpPr/>
            <p:nvPr/>
          </p:nvSpPr>
          <p:spPr>
            <a:xfrm>
              <a:off x="1188145" y="1846162"/>
              <a:ext cx="2827533" cy="2827533"/>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shade val="80000"/>
                <a:hueOff val="315062"/>
                <a:satOff val="-8478"/>
                <a:lumOff val="19134"/>
                <a:alphaOff val="0"/>
              </a:schemeClr>
            </a:fillRef>
            <a:effectRef idx="2">
              <a:schemeClr val="accent1">
                <a:shade val="80000"/>
                <a:hueOff val="315062"/>
                <a:satOff val="-8478"/>
                <a:lumOff val="19134"/>
                <a:alphaOff val="0"/>
              </a:schemeClr>
            </a:effectRef>
            <a:fontRef idx="minor">
              <a:schemeClr val="lt1"/>
            </a:fontRef>
          </p:style>
        </p:sp>
        <p:sp>
          <p:nvSpPr>
            <p:cNvPr id="18" name="Oval 8">
              <a:extLst>
                <a:ext uri="{FF2B5EF4-FFF2-40B4-BE49-F238E27FC236}">
                  <a16:creationId xmlns:a16="http://schemas.microsoft.com/office/drawing/2014/main" id="{F138E712-F707-7D42-A6F7-0E048A076107}"/>
                </a:ext>
              </a:extLst>
            </p:cNvPr>
            <p:cNvSpPr txBox="1"/>
            <p:nvPr/>
          </p:nvSpPr>
          <p:spPr>
            <a:xfrm>
              <a:off x="1943096" y="2058227"/>
              <a:ext cx="1317630" cy="63619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Academic and Student Support</a:t>
              </a:r>
            </a:p>
          </p:txBody>
        </p:sp>
      </p:grpSp>
      <p:grpSp>
        <p:nvGrpSpPr>
          <p:cNvPr id="19" name="Group 18">
            <a:extLst>
              <a:ext uri="{FF2B5EF4-FFF2-40B4-BE49-F238E27FC236}">
                <a16:creationId xmlns:a16="http://schemas.microsoft.com/office/drawing/2014/main" id="{A2306512-A619-8D43-BF05-CB953BC0E5DE}"/>
              </a:ext>
            </a:extLst>
          </p:cNvPr>
          <p:cNvGrpSpPr/>
          <p:nvPr/>
        </p:nvGrpSpPr>
        <p:grpSpPr>
          <a:xfrm>
            <a:off x="3006391" y="4255180"/>
            <a:ext cx="1885022" cy="1885022"/>
            <a:chOff x="1659401" y="2788673"/>
            <a:chExt cx="1885022" cy="1885022"/>
          </a:xfrm>
          <a:scene3d>
            <a:camera prst="orthographicFront">
              <a:rot lat="0" lon="0" rev="0"/>
            </a:camera>
            <a:lightRig rig="contrasting" dir="t">
              <a:rot lat="0" lon="0" rev="1200000"/>
            </a:lightRig>
          </a:scene3d>
        </p:grpSpPr>
        <p:sp>
          <p:nvSpPr>
            <p:cNvPr id="20" name="Oval 19">
              <a:extLst>
                <a:ext uri="{FF2B5EF4-FFF2-40B4-BE49-F238E27FC236}">
                  <a16:creationId xmlns:a16="http://schemas.microsoft.com/office/drawing/2014/main" id="{3C92E46D-E7CE-584B-A2C1-635C5818CFCD}"/>
                </a:ext>
              </a:extLst>
            </p:cNvPr>
            <p:cNvSpPr/>
            <p:nvPr/>
          </p:nvSpPr>
          <p:spPr>
            <a:xfrm>
              <a:off x="1659401" y="2788673"/>
              <a:ext cx="1885022" cy="1885022"/>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shade val="80000"/>
                <a:hueOff val="472593"/>
                <a:satOff val="-12717"/>
                <a:lumOff val="28701"/>
                <a:alphaOff val="0"/>
              </a:schemeClr>
            </a:fillRef>
            <a:effectRef idx="2">
              <a:schemeClr val="accent1">
                <a:shade val="80000"/>
                <a:hueOff val="472593"/>
                <a:satOff val="-12717"/>
                <a:lumOff val="28701"/>
                <a:alphaOff val="0"/>
              </a:schemeClr>
            </a:effectRef>
            <a:fontRef idx="minor">
              <a:schemeClr val="lt1"/>
            </a:fontRef>
          </p:style>
        </p:sp>
        <p:sp>
          <p:nvSpPr>
            <p:cNvPr id="21" name="Oval 10">
              <a:extLst>
                <a:ext uri="{FF2B5EF4-FFF2-40B4-BE49-F238E27FC236}">
                  <a16:creationId xmlns:a16="http://schemas.microsoft.com/office/drawing/2014/main" id="{0271CBF2-D18E-4845-9FCC-864B1E84B9D5}"/>
                </a:ext>
              </a:extLst>
            </p:cNvPr>
            <p:cNvSpPr txBox="1"/>
            <p:nvPr/>
          </p:nvSpPr>
          <p:spPr>
            <a:xfrm>
              <a:off x="1935456" y="3259928"/>
              <a:ext cx="1332911" cy="94251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t>Clear Pathways and Programs</a:t>
              </a:r>
            </a:p>
          </p:txBody>
        </p:sp>
      </p:grpSp>
    </p:spTree>
    <p:extLst>
      <p:ext uri="{BB962C8B-B14F-4D97-AF65-F5344CB8AC3E}">
        <p14:creationId xmlns:p14="http://schemas.microsoft.com/office/powerpoint/2010/main" val="394687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B4C9F-D1A5-194A-9EDC-D4487D6EA55A}"/>
              </a:ext>
            </a:extLst>
          </p:cNvPr>
          <p:cNvSpPr>
            <a:spLocks noGrp="1"/>
          </p:cNvSpPr>
          <p:nvPr>
            <p:ph type="title"/>
          </p:nvPr>
        </p:nvSpPr>
        <p:spPr/>
        <p:txBody>
          <a:bodyPr anchor="ctr"/>
          <a:lstStyle/>
          <a:p>
            <a:pPr algn="ctr"/>
            <a:r>
              <a:rPr lang="en-US" b="1" dirty="0"/>
              <a:t>Guided Pathways and The 10+1</a:t>
            </a:r>
            <a:endParaRPr lang="en-US" sz="2400" dirty="0"/>
          </a:p>
        </p:txBody>
      </p:sp>
      <p:sp>
        <p:nvSpPr>
          <p:cNvPr id="4" name="Slide Number Placeholder 3">
            <a:extLst>
              <a:ext uri="{FF2B5EF4-FFF2-40B4-BE49-F238E27FC236}">
                <a16:creationId xmlns:a16="http://schemas.microsoft.com/office/drawing/2014/main" id="{DADFE436-C568-1E4E-B234-47B195C88263}"/>
              </a:ext>
            </a:extLst>
          </p:cNvPr>
          <p:cNvSpPr>
            <a:spLocks noGrp="1"/>
          </p:cNvSpPr>
          <p:nvPr>
            <p:ph type="sldNum" sz="quarter" idx="10"/>
          </p:nvPr>
        </p:nvSpPr>
        <p:spPr/>
        <p:txBody>
          <a:bodyPr/>
          <a:lstStyle/>
          <a:p>
            <a:fld id="{7FF04090-76E0-5041-85F4-967B5373F30D}" type="slidenum">
              <a:rPr lang="en-US" altLang="en-US" smtClean="0"/>
              <a:pPr/>
              <a:t>11</a:t>
            </a:fld>
            <a:endParaRPr lang="en-US" altLang="en-US"/>
          </a:p>
        </p:txBody>
      </p:sp>
      <p:graphicFrame>
        <p:nvGraphicFramePr>
          <p:cNvPr id="5" name="Content Placeholder 3">
            <a:extLst>
              <a:ext uri="{FF2B5EF4-FFF2-40B4-BE49-F238E27FC236}">
                <a16:creationId xmlns:a16="http://schemas.microsoft.com/office/drawing/2014/main" id="{CC6A4DF3-8C5F-C140-A1B6-5314A0EE1678}"/>
              </a:ext>
            </a:extLst>
          </p:cNvPr>
          <p:cNvGraphicFramePr>
            <a:graphicFrameLocks noGrp="1"/>
          </p:cNvGraphicFramePr>
          <p:nvPr>
            <p:ph sz="half" idx="1"/>
            <p:extLst>
              <p:ext uri="{D42A27DB-BD31-4B8C-83A1-F6EECF244321}">
                <p14:modId xmlns:p14="http://schemas.microsoft.com/office/powerpoint/2010/main" val="3433874646"/>
              </p:ext>
            </p:extLst>
          </p:nvPr>
        </p:nvGraphicFramePr>
        <p:xfrm>
          <a:off x="1277650" y="1534886"/>
          <a:ext cx="10058688" cy="4683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1549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0133A-075B-5A4B-B6D8-08233B894D88}"/>
              </a:ext>
            </a:extLst>
          </p:cNvPr>
          <p:cNvSpPr>
            <a:spLocks noGrp="1"/>
          </p:cNvSpPr>
          <p:nvPr>
            <p:ph type="title"/>
          </p:nvPr>
        </p:nvSpPr>
        <p:spPr/>
        <p:txBody>
          <a:bodyPr anchor="ctr"/>
          <a:lstStyle/>
          <a:p>
            <a:pPr algn="ctr"/>
            <a:r>
              <a:rPr lang="en-US" b="1" dirty="0"/>
              <a:t>ASCCC Guided Pathways Task Force </a:t>
            </a:r>
            <a:br>
              <a:rPr lang="en-US" b="1" dirty="0"/>
            </a:br>
            <a:r>
              <a:rPr lang="en-US" b="1" dirty="0"/>
              <a:t>Goals for 2020-21</a:t>
            </a:r>
          </a:p>
        </p:txBody>
      </p:sp>
      <p:sp>
        <p:nvSpPr>
          <p:cNvPr id="4" name="Slide Number Placeholder 3">
            <a:extLst>
              <a:ext uri="{FF2B5EF4-FFF2-40B4-BE49-F238E27FC236}">
                <a16:creationId xmlns:a16="http://schemas.microsoft.com/office/drawing/2014/main" id="{4F12AF89-65B4-7C42-94AB-BFA6B2A4703F}"/>
              </a:ext>
            </a:extLst>
          </p:cNvPr>
          <p:cNvSpPr>
            <a:spLocks noGrp="1"/>
          </p:cNvSpPr>
          <p:nvPr>
            <p:ph type="sldNum" sz="quarter" idx="10"/>
          </p:nvPr>
        </p:nvSpPr>
        <p:spPr/>
        <p:txBody>
          <a:bodyPr/>
          <a:lstStyle/>
          <a:p>
            <a:fld id="{7FF04090-76E0-5041-85F4-967B5373F30D}" type="slidenum">
              <a:rPr lang="en-US" altLang="en-US" smtClean="0"/>
              <a:pPr/>
              <a:t>12</a:t>
            </a:fld>
            <a:endParaRPr lang="en-US" altLang="en-US"/>
          </a:p>
        </p:txBody>
      </p:sp>
      <p:pic>
        <p:nvPicPr>
          <p:cNvPr id="5" name="Google Shape;51;p9">
            <a:extLst>
              <a:ext uri="{FF2B5EF4-FFF2-40B4-BE49-F238E27FC236}">
                <a16:creationId xmlns:a16="http://schemas.microsoft.com/office/drawing/2014/main" id="{1AD6C81D-1F7F-A946-850A-7F38ECD9A62F}"/>
              </a:ext>
            </a:extLst>
          </p:cNvPr>
          <p:cNvPicPr preferRelativeResize="0">
            <a:picLocks noGrp="1"/>
          </p:cNvPicPr>
          <p:nvPr>
            <p:ph sz="half" idx="1"/>
          </p:nvPr>
        </p:nvPicPr>
        <p:blipFill>
          <a:blip r:embed="rId3">
            <a:alphaModFix/>
          </a:blip>
          <a:stretch>
            <a:fillRect/>
          </a:stretch>
        </p:blipFill>
        <p:spPr>
          <a:xfrm>
            <a:off x="2099249" y="1656217"/>
            <a:ext cx="8796557" cy="4700133"/>
          </a:xfrm>
          <a:prstGeom prst="rect">
            <a:avLst/>
          </a:prstGeom>
          <a:noFill/>
          <a:ln>
            <a:noFill/>
          </a:ln>
        </p:spPr>
      </p:pic>
    </p:spTree>
    <p:extLst>
      <p:ext uri="{BB962C8B-B14F-4D97-AF65-F5344CB8AC3E}">
        <p14:creationId xmlns:p14="http://schemas.microsoft.com/office/powerpoint/2010/main" val="8469039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9284B-96BC-5B43-A105-783C9BB6D647}"/>
              </a:ext>
            </a:extLst>
          </p:cNvPr>
          <p:cNvSpPr>
            <a:spLocks noGrp="1"/>
          </p:cNvSpPr>
          <p:nvPr>
            <p:ph type="title"/>
          </p:nvPr>
        </p:nvSpPr>
        <p:spPr/>
        <p:txBody>
          <a:bodyPr anchor="ctr"/>
          <a:lstStyle/>
          <a:p>
            <a:pPr algn="ctr"/>
            <a:r>
              <a:rPr lang="en-US" b="1" dirty="0"/>
              <a:t>Guided Pathways: A Framework for DEI</a:t>
            </a:r>
          </a:p>
        </p:txBody>
      </p:sp>
      <p:sp>
        <p:nvSpPr>
          <p:cNvPr id="3" name="Content Placeholder 2">
            <a:extLst>
              <a:ext uri="{FF2B5EF4-FFF2-40B4-BE49-F238E27FC236}">
                <a16:creationId xmlns:a16="http://schemas.microsoft.com/office/drawing/2014/main" id="{691F1475-C500-934C-9728-E988FE662EFC}"/>
              </a:ext>
            </a:extLst>
          </p:cNvPr>
          <p:cNvSpPr>
            <a:spLocks noGrp="1"/>
          </p:cNvSpPr>
          <p:nvPr>
            <p:ph sz="half" idx="1"/>
          </p:nvPr>
        </p:nvSpPr>
        <p:spPr/>
        <p:txBody>
          <a:bodyPr/>
          <a:lstStyle/>
          <a:p>
            <a:pPr marL="0" indent="0">
              <a:buNone/>
            </a:pPr>
            <a:r>
              <a:rPr lang="en-US" dirty="0"/>
              <a:t>Major Objectives of Guided Pathways Institutional Redesign:</a:t>
            </a:r>
          </a:p>
          <a:p>
            <a:r>
              <a:rPr lang="en-US" dirty="0"/>
              <a:t>Close equity, achievement, and opportunity gaps</a:t>
            </a:r>
          </a:p>
          <a:p>
            <a:r>
              <a:rPr lang="en-US" dirty="0"/>
              <a:t>English, English as a Second Language, and Mathematics Pathways</a:t>
            </a:r>
          </a:p>
          <a:p>
            <a:r>
              <a:rPr lang="en-US" dirty="0"/>
              <a:t>Streamlined student journey so that financial aid is not wasted on unnecessary course taking</a:t>
            </a:r>
          </a:p>
          <a:p>
            <a:r>
              <a:rPr lang="en-US" dirty="0"/>
              <a:t>Curriculum that is culturally responsive as well as relevant to students’ career and future educational goals</a:t>
            </a:r>
          </a:p>
          <a:p>
            <a:r>
              <a:rPr lang="en-US" dirty="0"/>
              <a:t>Student Self-Agency: students are provided with clearly defined pathways and program maps to choose their self-determined educational goals</a:t>
            </a:r>
          </a:p>
        </p:txBody>
      </p:sp>
      <p:sp>
        <p:nvSpPr>
          <p:cNvPr id="4" name="Slide Number Placeholder 3">
            <a:extLst>
              <a:ext uri="{FF2B5EF4-FFF2-40B4-BE49-F238E27FC236}">
                <a16:creationId xmlns:a16="http://schemas.microsoft.com/office/drawing/2014/main" id="{B144BBDF-744D-E84E-8C4D-5EFD8285EB09}"/>
              </a:ext>
            </a:extLst>
          </p:cNvPr>
          <p:cNvSpPr>
            <a:spLocks noGrp="1"/>
          </p:cNvSpPr>
          <p:nvPr>
            <p:ph type="sldNum" sz="quarter" idx="10"/>
          </p:nvPr>
        </p:nvSpPr>
        <p:spPr/>
        <p:txBody>
          <a:bodyPr/>
          <a:lstStyle/>
          <a:p>
            <a:fld id="{7FF04090-76E0-5041-85F4-967B5373F30D}" type="slidenum">
              <a:rPr lang="en-US" altLang="en-US" smtClean="0"/>
              <a:pPr/>
              <a:t>13</a:t>
            </a:fld>
            <a:endParaRPr lang="en-US" altLang="en-US"/>
          </a:p>
        </p:txBody>
      </p:sp>
    </p:spTree>
    <p:extLst>
      <p:ext uri="{BB962C8B-B14F-4D97-AF65-F5344CB8AC3E}">
        <p14:creationId xmlns:p14="http://schemas.microsoft.com/office/powerpoint/2010/main" val="17891039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5541-963E-3644-82D2-F509626D4A83}"/>
              </a:ext>
            </a:extLst>
          </p:cNvPr>
          <p:cNvSpPr>
            <a:spLocks noGrp="1"/>
          </p:cNvSpPr>
          <p:nvPr>
            <p:ph type="title"/>
          </p:nvPr>
        </p:nvSpPr>
        <p:spPr>
          <a:xfrm>
            <a:off x="247135" y="1335091"/>
            <a:ext cx="3583461" cy="1611995"/>
          </a:xfrm>
        </p:spPr>
        <p:txBody>
          <a:bodyPr wrap="square" anchor="b">
            <a:normAutofit/>
          </a:bodyPr>
          <a:lstStyle/>
          <a:p>
            <a:r>
              <a:rPr lang="en-US" dirty="0"/>
              <a:t>Canvas</a:t>
            </a:r>
          </a:p>
        </p:txBody>
      </p:sp>
      <p:pic>
        <p:nvPicPr>
          <p:cNvPr id="8" name="Picture 7" descr="A list of all of the current GP resources in canvas">
            <a:extLst>
              <a:ext uri="{FF2B5EF4-FFF2-40B4-BE49-F238E27FC236}">
                <a16:creationId xmlns:a16="http://schemas.microsoft.com/office/drawing/2014/main" id="{5413A908-0236-644F-B6C2-B11DE4E42155}"/>
              </a:ext>
            </a:extLst>
          </p:cNvPr>
          <p:cNvPicPr>
            <a:picLocks noChangeAspect="1"/>
          </p:cNvPicPr>
          <p:nvPr/>
        </p:nvPicPr>
        <p:blipFill>
          <a:blip r:embed="rId3"/>
          <a:stretch>
            <a:fillRect/>
          </a:stretch>
        </p:blipFill>
        <p:spPr>
          <a:xfrm>
            <a:off x="4302010" y="369942"/>
            <a:ext cx="7001647" cy="5986408"/>
          </a:xfrm>
          <a:prstGeom prst="rect">
            <a:avLst/>
          </a:prstGeom>
          <a:noFill/>
        </p:spPr>
      </p:pic>
      <p:sp>
        <p:nvSpPr>
          <p:cNvPr id="13" name="Text Placeholder 3">
            <a:extLst>
              <a:ext uri="{FF2B5EF4-FFF2-40B4-BE49-F238E27FC236}">
                <a16:creationId xmlns:a16="http://schemas.microsoft.com/office/drawing/2014/main" id="{A2D44C9C-9AF1-443F-A8A5-E7777493779A}"/>
              </a:ext>
            </a:extLst>
          </p:cNvPr>
          <p:cNvSpPr>
            <a:spLocks noGrp="1"/>
          </p:cNvSpPr>
          <p:nvPr>
            <p:ph type="body" sz="half" idx="2"/>
          </p:nvPr>
        </p:nvSpPr>
        <p:spPr>
          <a:xfrm>
            <a:off x="247135" y="2947086"/>
            <a:ext cx="3583461" cy="2514600"/>
          </a:xfrm>
        </p:spPr>
        <p:txBody>
          <a:bodyPr/>
          <a:lstStyle/>
          <a:p>
            <a:r>
              <a:rPr lang="en-US" dirty="0"/>
              <a:t>Here’s a list of the existing resources in canvas</a:t>
            </a:r>
          </a:p>
        </p:txBody>
      </p:sp>
      <p:sp>
        <p:nvSpPr>
          <p:cNvPr id="4" name="Slide Number Placeholder 3">
            <a:extLst>
              <a:ext uri="{FF2B5EF4-FFF2-40B4-BE49-F238E27FC236}">
                <a16:creationId xmlns:a16="http://schemas.microsoft.com/office/drawing/2014/main" id="{9D1E2241-649F-074E-917D-6282103A83E2}"/>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7FF04090-76E0-5041-85F4-967B5373F30D}" type="slidenum">
              <a:rPr lang="en-US" altLang="en-US" smtClean="0"/>
              <a:pPr>
                <a:spcAft>
                  <a:spcPts val="600"/>
                </a:spcAft>
              </a:pPr>
              <a:t>14</a:t>
            </a:fld>
            <a:endParaRPr lang="en-US" altLang="en-US"/>
          </a:p>
        </p:txBody>
      </p:sp>
    </p:spTree>
    <p:extLst>
      <p:ext uri="{BB962C8B-B14F-4D97-AF65-F5344CB8AC3E}">
        <p14:creationId xmlns:p14="http://schemas.microsoft.com/office/powerpoint/2010/main" val="1690777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B5541-963E-3644-82D2-F509626D4A83}"/>
              </a:ext>
            </a:extLst>
          </p:cNvPr>
          <p:cNvSpPr>
            <a:spLocks noGrp="1"/>
          </p:cNvSpPr>
          <p:nvPr>
            <p:ph type="title"/>
          </p:nvPr>
        </p:nvSpPr>
        <p:spPr>
          <a:xfrm>
            <a:off x="247135" y="1335091"/>
            <a:ext cx="3583461" cy="1611995"/>
          </a:xfrm>
        </p:spPr>
        <p:txBody>
          <a:bodyPr wrap="square" anchor="b">
            <a:normAutofit/>
          </a:bodyPr>
          <a:lstStyle/>
          <a:p>
            <a:r>
              <a:rPr lang="en-US" dirty="0"/>
              <a:t>Canvas</a:t>
            </a:r>
          </a:p>
        </p:txBody>
      </p:sp>
      <p:sp>
        <p:nvSpPr>
          <p:cNvPr id="13" name="Text Placeholder 3">
            <a:extLst>
              <a:ext uri="{FF2B5EF4-FFF2-40B4-BE49-F238E27FC236}">
                <a16:creationId xmlns:a16="http://schemas.microsoft.com/office/drawing/2014/main" id="{A2D44C9C-9AF1-443F-A8A5-E7777493779A}"/>
              </a:ext>
            </a:extLst>
          </p:cNvPr>
          <p:cNvSpPr>
            <a:spLocks noGrp="1"/>
          </p:cNvSpPr>
          <p:nvPr>
            <p:ph type="body" sz="half" idx="2"/>
          </p:nvPr>
        </p:nvSpPr>
        <p:spPr>
          <a:xfrm>
            <a:off x="247135" y="2947086"/>
            <a:ext cx="3583461" cy="2514600"/>
          </a:xfrm>
        </p:spPr>
        <p:txBody>
          <a:bodyPr/>
          <a:lstStyle/>
          <a:p>
            <a:r>
              <a:rPr lang="en-US" dirty="0"/>
              <a:t>Here’s a list of the existing resources in canvas</a:t>
            </a:r>
          </a:p>
        </p:txBody>
      </p:sp>
      <p:sp>
        <p:nvSpPr>
          <p:cNvPr id="4" name="Slide Number Placeholder 3">
            <a:extLst>
              <a:ext uri="{FF2B5EF4-FFF2-40B4-BE49-F238E27FC236}">
                <a16:creationId xmlns:a16="http://schemas.microsoft.com/office/drawing/2014/main" id="{9D1E2241-649F-074E-917D-6282103A83E2}"/>
              </a:ext>
            </a:extLst>
          </p:cNvPr>
          <p:cNvSpPr>
            <a:spLocks noGrp="1"/>
          </p:cNvSpPr>
          <p:nvPr>
            <p:ph type="sldNum" sz="quarter" idx="10"/>
          </p:nvPr>
        </p:nvSpPr>
        <p:spPr>
          <a:xfrm>
            <a:off x="9890125" y="6356350"/>
            <a:ext cx="1143000" cy="368300"/>
          </a:xfrm>
        </p:spPr>
        <p:txBody>
          <a:bodyPr wrap="square" anchor="ctr">
            <a:normAutofit/>
          </a:bodyPr>
          <a:lstStyle/>
          <a:p>
            <a:pPr>
              <a:spcAft>
                <a:spcPts val="600"/>
              </a:spcAft>
            </a:pPr>
            <a:fld id="{7FF04090-76E0-5041-85F4-967B5373F30D}" type="slidenum">
              <a:rPr lang="en-US" altLang="en-US" smtClean="0"/>
              <a:pPr>
                <a:spcAft>
                  <a:spcPts val="600"/>
                </a:spcAft>
              </a:pPr>
              <a:t>15</a:t>
            </a:fld>
            <a:endParaRPr lang="en-US" altLang="en-US"/>
          </a:p>
        </p:txBody>
      </p:sp>
      <p:pic>
        <p:nvPicPr>
          <p:cNvPr id="5" name="Picture 4" descr="A list of all of the new GPTF resources - A work in progress">
            <a:extLst>
              <a:ext uri="{FF2B5EF4-FFF2-40B4-BE49-F238E27FC236}">
                <a16:creationId xmlns:a16="http://schemas.microsoft.com/office/drawing/2014/main" id="{D911AB2B-DA84-ED41-8D97-D9DF0B18B61D}"/>
              </a:ext>
            </a:extLst>
          </p:cNvPr>
          <p:cNvPicPr>
            <a:picLocks noChangeAspect="1"/>
          </p:cNvPicPr>
          <p:nvPr/>
        </p:nvPicPr>
        <p:blipFill>
          <a:blip r:embed="rId3"/>
          <a:stretch>
            <a:fillRect/>
          </a:stretch>
        </p:blipFill>
        <p:spPr>
          <a:xfrm>
            <a:off x="4096623" y="568013"/>
            <a:ext cx="6936502" cy="5788337"/>
          </a:xfrm>
          <a:prstGeom prst="rect">
            <a:avLst/>
          </a:prstGeom>
        </p:spPr>
      </p:pic>
    </p:spTree>
    <p:extLst>
      <p:ext uri="{BB962C8B-B14F-4D97-AF65-F5344CB8AC3E}">
        <p14:creationId xmlns:p14="http://schemas.microsoft.com/office/powerpoint/2010/main" val="2591066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9E0D-08D6-3743-BAD7-C0216DBD0DED}"/>
              </a:ext>
            </a:extLst>
          </p:cNvPr>
          <p:cNvSpPr>
            <a:spLocks noGrp="1"/>
          </p:cNvSpPr>
          <p:nvPr>
            <p:ph type="title"/>
          </p:nvPr>
        </p:nvSpPr>
        <p:spPr/>
        <p:txBody>
          <a:bodyPr anchor="ctr"/>
          <a:lstStyle/>
          <a:p>
            <a:pPr algn="ctr"/>
            <a:r>
              <a:rPr lang="en-US" b="1" dirty="0"/>
              <a:t>The 2021 Suite of Guided Pathways Resources</a:t>
            </a:r>
          </a:p>
        </p:txBody>
      </p:sp>
      <p:sp>
        <p:nvSpPr>
          <p:cNvPr id="3" name="Content Placeholder 2">
            <a:extLst>
              <a:ext uri="{FF2B5EF4-FFF2-40B4-BE49-F238E27FC236}">
                <a16:creationId xmlns:a16="http://schemas.microsoft.com/office/drawing/2014/main" id="{74167454-B895-B542-8855-B418A59B6C34}"/>
              </a:ext>
            </a:extLst>
          </p:cNvPr>
          <p:cNvSpPr>
            <a:spLocks noGrp="1"/>
          </p:cNvSpPr>
          <p:nvPr>
            <p:ph sz="half" idx="2"/>
          </p:nvPr>
        </p:nvSpPr>
        <p:spPr/>
        <p:txBody>
          <a:bodyPr/>
          <a:lstStyle/>
          <a:p>
            <a:r>
              <a:rPr lang="en-US" b="1" dirty="0"/>
              <a:t>Ensuring Learning - Sarah</a:t>
            </a:r>
          </a:p>
          <a:p>
            <a:r>
              <a:rPr lang="en-US" dirty="0"/>
              <a:t>Data 101: Data Literacy and Data Coaching</a:t>
            </a:r>
          </a:p>
          <a:p>
            <a:r>
              <a:rPr lang="en-US" b="1" dirty="0"/>
              <a:t>Incorporating Student Voice into Guided Pathways Design - J</a:t>
            </a:r>
          </a:p>
          <a:p>
            <a:r>
              <a:rPr lang="en-US" b="1" dirty="0"/>
              <a:t>Aligning Guided Pathways with Equity-Minded Actions - J</a:t>
            </a:r>
          </a:p>
          <a:p>
            <a:r>
              <a:rPr lang="en-US" dirty="0"/>
              <a:t>Meta Major and Program Mapping</a:t>
            </a:r>
          </a:p>
          <a:p>
            <a:endParaRPr lang="en-US" dirty="0"/>
          </a:p>
        </p:txBody>
      </p:sp>
      <p:sp>
        <p:nvSpPr>
          <p:cNvPr id="4" name="Content Placeholder 3">
            <a:extLst>
              <a:ext uri="{FF2B5EF4-FFF2-40B4-BE49-F238E27FC236}">
                <a16:creationId xmlns:a16="http://schemas.microsoft.com/office/drawing/2014/main" id="{06F2D8D6-D8F4-7849-A0CD-E6614BB5CABF}"/>
              </a:ext>
            </a:extLst>
          </p:cNvPr>
          <p:cNvSpPr>
            <a:spLocks noGrp="1"/>
          </p:cNvSpPr>
          <p:nvPr>
            <p:ph sz="quarter" idx="4"/>
          </p:nvPr>
        </p:nvSpPr>
        <p:spPr/>
        <p:txBody>
          <a:bodyPr/>
          <a:lstStyle/>
          <a:p>
            <a:r>
              <a:rPr lang="en-US" dirty="0"/>
              <a:t>Student Support</a:t>
            </a:r>
          </a:p>
          <a:p>
            <a:r>
              <a:rPr lang="en-US" dirty="0"/>
              <a:t>Guided Pathways, Curriculum, and Program Review</a:t>
            </a:r>
          </a:p>
          <a:p>
            <a:r>
              <a:rPr lang="en-US" dirty="0"/>
              <a:t>Sustaining and Institutionalizing Guided Pathways within Governance Structures</a:t>
            </a:r>
          </a:p>
          <a:p>
            <a:r>
              <a:rPr lang="en-US" b="1" dirty="0"/>
              <a:t>Scheduling: A Student-Centered Approach - G</a:t>
            </a:r>
          </a:p>
          <a:p>
            <a:endParaRPr lang="en-US" dirty="0"/>
          </a:p>
        </p:txBody>
      </p:sp>
      <p:sp>
        <p:nvSpPr>
          <p:cNvPr id="5" name="Slide Number Placeholder 4">
            <a:extLst>
              <a:ext uri="{FF2B5EF4-FFF2-40B4-BE49-F238E27FC236}">
                <a16:creationId xmlns:a16="http://schemas.microsoft.com/office/drawing/2014/main" id="{09B18B06-E894-B74F-8AC0-40FADB913882}"/>
              </a:ext>
            </a:extLst>
          </p:cNvPr>
          <p:cNvSpPr>
            <a:spLocks noGrp="1"/>
          </p:cNvSpPr>
          <p:nvPr>
            <p:ph type="sldNum" sz="quarter" idx="10"/>
          </p:nvPr>
        </p:nvSpPr>
        <p:spPr/>
        <p:txBody>
          <a:bodyPr/>
          <a:lstStyle/>
          <a:p>
            <a:fld id="{CF6FE07E-9B1C-E448-BFE0-588986D98241}" type="slidenum">
              <a:rPr lang="en-US" altLang="en-US" smtClean="0"/>
              <a:pPr/>
              <a:t>16</a:t>
            </a:fld>
            <a:endParaRPr lang="en-US" altLang="en-US"/>
          </a:p>
        </p:txBody>
      </p:sp>
    </p:spTree>
    <p:extLst>
      <p:ext uri="{BB962C8B-B14F-4D97-AF65-F5344CB8AC3E}">
        <p14:creationId xmlns:p14="http://schemas.microsoft.com/office/powerpoint/2010/main" val="22115037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468A1-B79E-7E45-9B1F-98333E52B941}"/>
              </a:ext>
            </a:extLst>
          </p:cNvPr>
          <p:cNvSpPr>
            <a:spLocks noGrp="1"/>
          </p:cNvSpPr>
          <p:nvPr>
            <p:ph type="title"/>
          </p:nvPr>
        </p:nvSpPr>
        <p:spPr/>
        <p:txBody>
          <a:bodyPr anchor="ctr"/>
          <a:lstStyle/>
          <a:p>
            <a:pPr algn="ctr"/>
            <a:r>
              <a:rPr lang="en-US" b="1" dirty="0"/>
              <a:t>Ensuring Learning </a:t>
            </a:r>
          </a:p>
        </p:txBody>
      </p:sp>
      <p:sp>
        <p:nvSpPr>
          <p:cNvPr id="3" name="Content Placeholder 2">
            <a:extLst>
              <a:ext uri="{FF2B5EF4-FFF2-40B4-BE49-F238E27FC236}">
                <a16:creationId xmlns:a16="http://schemas.microsoft.com/office/drawing/2014/main" id="{1974CBEC-0C86-3D40-852A-BA8AA69FFC89}"/>
              </a:ext>
            </a:extLst>
          </p:cNvPr>
          <p:cNvSpPr>
            <a:spLocks noGrp="1"/>
          </p:cNvSpPr>
          <p:nvPr>
            <p:ph sz="half" idx="2"/>
          </p:nvPr>
        </p:nvSpPr>
        <p:spPr>
          <a:xfrm>
            <a:off x="1277650" y="1350498"/>
            <a:ext cx="4922537" cy="4839166"/>
          </a:xfrm>
        </p:spPr>
        <p:txBody>
          <a:bodyPr/>
          <a:lstStyle/>
          <a:p>
            <a:r>
              <a:rPr lang="en-US" sz="2300" dirty="0"/>
              <a:t>“Designing with the End in Mind” means leading with learning.</a:t>
            </a:r>
          </a:p>
          <a:p>
            <a:r>
              <a:rPr lang="en-US" sz="2300" dirty="0"/>
              <a:t>The fourth pillar is arguably the most important – all other work should ultimately lead to this goal.</a:t>
            </a:r>
          </a:p>
          <a:p>
            <a:r>
              <a:rPr lang="en-US" sz="2300" dirty="0"/>
              <a:t>Ensure learning using intentional outcomes. </a:t>
            </a:r>
          </a:p>
          <a:p>
            <a:r>
              <a:rPr lang="en-US" sz="2300" dirty="0"/>
              <a:t>Focus on DEI goals with thoughtful and intentional disaggregation of learning assessment data. </a:t>
            </a:r>
          </a:p>
          <a:p>
            <a:r>
              <a:rPr lang="en-US" sz="2300" dirty="0"/>
              <a:t>Student voice is a critical component of this process.</a:t>
            </a:r>
          </a:p>
        </p:txBody>
      </p:sp>
      <p:sp>
        <p:nvSpPr>
          <p:cNvPr id="4" name="Content Placeholder 3">
            <a:extLst>
              <a:ext uri="{FF2B5EF4-FFF2-40B4-BE49-F238E27FC236}">
                <a16:creationId xmlns:a16="http://schemas.microsoft.com/office/drawing/2014/main" id="{B56CC0BE-BB60-B945-9955-5C99C2A78C3E}"/>
              </a:ext>
            </a:extLst>
          </p:cNvPr>
          <p:cNvSpPr>
            <a:spLocks noGrp="1"/>
          </p:cNvSpPr>
          <p:nvPr>
            <p:ph sz="quarter" idx="4"/>
          </p:nvPr>
        </p:nvSpPr>
        <p:spPr>
          <a:xfrm>
            <a:off x="6388259" y="1350498"/>
            <a:ext cx="4948881" cy="4839166"/>
          </a:xfrm>
        </p:spPr>
        <p:txBody>
          <a:bodyPr/>
          <a:lstStyle/>
          <a:p>
            <a:pPr marL="0" indent="0">
              <a:buNone/>
            </a:pPr>
            <a:r>
              <a:rPr lang="en-US" b="1" dirty="0"/>
              <a:t>Related GPTF Resources Include:</a:t>
            </a:r>
          </a:p>
          <a:p>
            <a:r>
              <a:rPr lang="en-US" dirty="0">
                <a:hlinkClick r:id="rId3"/>
              </a:rPr>
              <a:t>Mini-Paper available in Canvas</a:t>
            </a:r>
            <a:endParaRPr lang="en-US" dirty="0"/>
          </a:p>
          <a:p>
            <a:r>
              <a:rPr lang="en-US" dirty="0"/>
              <a:t>Using Data to Ensure Learning </a:t>
            </a:r>
            <a:r>
              <a:rPr lang="en-US" dirty="0">
                <a:hlinkClick r:id="rId4"/>
              </a:rPr>
              <a:t>Webinar</a:t>
            </a:r>
            <a:endParaRPr lang="en-US" dirty="0"/>
          </a:p>
          <a:p>
            <a:r>
              <a:rPr lang="en-US" dirty="0"/>
              <a:t>Moving From Compliance to Improvement – </a:t>
            </a:r>
            <a:r>
              <a:rPr lang="en-US" dirty="0">
                <a:hlinkClick r:id="rId5"/>
              </a:rPr>
              <a:t>Joint Webinar </a:t>
            </a:r>
            <a:r>
              <a:rPr lang="en-US" dirty="0"/>
              <a:t>with ASCCC Accreditation Committee</a:t>
            </a:r>
          </a:p>
          <a:p>
            <a:r>
              <a:rPr lang="en-US" dirty="0"/>
              <a:t>Ensuring Learning by Understanding Transfer and Careers </a:t>
            </a:r>
            <a:r>
              <a:rPr lang="en-US" dirty="0">
                <a:hlinkClick r:id="rId6"/>
              </a:rPr>
              <a:t>Webinar</a:t>
            </a:r>
            <a:r>
              <a:rPr lang="en-US" dirty="0"/>
              <a:t> and </a:t>
            </a:r>
            <a:r>
              <a:rPr lang="en-US" dirty="0">
                <a:hlinkClick r:id="rId7"/>
              </a:rPr>
              <a:t>PPT</a:t>
            </a:r>
            <a:endParaRPr lang="en-US" dirty="0"/>
          </a:p>
          <a:p>
            <a:endParaRPr lang="en-US" dirty="0"/>
          </a:p>
        </p:txBody>
      </p:sp>
      <p:sp>
        <p:nvSpPr>
          <p:cNvPr id="5" name="Slide Number Placeholder 4">
            <a:extLst>
              <a:ext uri="{FF2B5EF4-FFF2-40B4-BE49-F238E27FC236}">
                <a16:creationId xmlns:a16="http://schemas.microsoft.com/office/drawing/2014/main" id="{97A13EE8-B1B9-A74E-8B4E-2773ACC582A3}"/>
              </a:ext>
            </a:extLst>
          </p:cNvPr>
          <p:cNvSpPr>
            <a:spLocks noGrp="1"/>
          </p:cNvSpPr>
          <p:nvPr>
            <p:ph type="sldNum" sz="quarter" idx="10"/>
          </p:nvPr>
        </p:nvSpPr>
        <p:spPr/>
        <p:txBody>
          <a:bodyPr/>
          <a:lstStyle/>
          <a:p>
            <a:fld id="{CF6FE07E-9B1C-E448-BFE0-588986D98241}" type="slidenum">
              <a:rPr lang="en-US" altLang="en-US" smtClean="0"/>
              <a:pPr/>
              <a:t>17</a:t>
            </a:fld>
            <a:endParaRPr lang="en-US" altLang="en-US"/>
          </a:p>
        </p:txBody>
      </p:sp>
    </p:spTree>
    <p:extLst>
      <p:ext uri="{BB962C8B-B14F-4D97-AF65-F5344CB8AC3E}">
        <p14:creationId xmlns:p14="http://schemas.microsoft.com/office/powerpoint/2010/main" val="628949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b="1" dirty="0"/>
              <a:t>Incorporating Student Voice into Guided Pathways Design</a:t>
            </a:r>
          </a:p>
        </p:txBody>
      </p:sp>
      <p:sp>
        <p:nvSpPr>
          <p:cNvPr id="6" name="Content Placeholder 5"/>
          <p:cNvSpPr>
            <a:spLocks noGrp="1"/>
          </p:cNvSpPr>
          <p:nvPr>
            <p:ph sz="half" idx="1"/>
          </p:nvPr>
        </p:nvSpPr>
        <p:spPr>
          <a:xfrm>
            <a:off x="1277650" y="1690688"/>
            <a:ext cx="10058400" cy="4527232"/>
          </a:xfrm>
        </p:spPr>
        <p:txBody>
          <a:bodyPr/>
          <a:lstStyle/>
          <a:p>
            <a:pPr marL="228600" lvl="1">
              <a:spcBef>
                <a:spcPts val="1000"/>
              </a:spcBef>
            </a:pPr>
            <a:r>
              <a:rPr lang="en-US" sz="2400" dirty="0"/>
              <a:t>We include student voice to reduce assumptions and increase awareness of students’ lived experiences in and out of the classroom and the impacts of those experiences on learning and student success. </a:t>
            </a:r>
          </a:p>
          <a:p>
            <a:pPr marL="228600" lvl="1">
              <a:spcBef>
                <a:spcPts val="1000"/>
              </a:spcBef>
            </a:pPr>
            <a:r>
              <a:rPr lang="en-US" sz="2400" dirty="0"/>
              <a:t>In doing so, we ensure the voice of students facing barriers, particularly disproportionately impacted students. </a:t>
            </a:r>
          </a:p>
          <a:p>
            <a:pPr marL="228600" lvl="1">
              <a:spcBef>
                <a:spcPts val="1000"/>
              </a:spcBef>
            </a:pPr>
            <a:r>
              <a:rPr lang="en-US" sz="2400" dirty="0"/>
              <a:t>Incorporating student voice applies to inquiry, design, implementation, and evaluation in Guided Pathways redesign and may include</a:t>
            </a:r>
          </a:p>
          <a:p>
            <a:pPr lvl="1"/>
            <a:r>
              <a:rPr lang="en-US" dirty="0"/>
              <a:t>Treating student engagement as an ongoing and iterative process</a:t>
            </a:r>
            <a:endParaRPr lang="en-US" sz="3800" dirty="0"/>
          </a:p>
          <a:p>
            <a:pPr lvl="1"/>
            <a:r>
              <a:rPr lang="en-US" dirty="0"/>
              <a:t>Ensuring equitable student representation</a:t>
            </a:r>
            <a:endParaRPr lang="en-US" sz="3800" dirty="0"/>
          </a:p>
          <a:p>
            <a:pPr lvl="1"/>
            <a:r>
              <a:rPr lang="en-US" dirty="0"/>
              <a:t>Creating conditions for full student access</a:t>
            </a:r>
            <a:endParaRPr lang="en-US" sz="3800" dirty="0"/>
          </a:p>
          <a:p>
            <a:pPr lvl="1"/>
            <a:r>
              <a:rPr lang="en-US" dirty="0"/>
              <a:t>Preparing students for the opportunity</a:t>
            </a:r>
            <a:endParaRPr lang="en-US" sz="3800" dirty="0"/>
          </a:p>
          <a:p>
            <a:pPr lvl="1"/>
            <a:r>
              <a:rPr lang="en-US" dirty="0"/>
              <a:t>Intentionally leveling the playing field in the presence of power dynamics</a:t>
            </a:r>
            <a:endParaRPr lang="en-US" sz="3800" dirty="0"/>
          </a:p>
          <a:p>
            <a:pPr lvl="1"/>
            <a:r>
              <a:rPr lang="en-US" dirty="0"/>
              <a:t>Honoring student involvement</a:t>
            </a:r>
            <a:endParaRPr lang="en-US" sz="3800" dirty="0"/>
          </a:p>
        </p:txBody>
      </p:sp>
      <p:sp>
        <p:nvSpPr>
          <p:cNvPr id="5" name="Slide Number Placeholder 4"/>
          <p:cNvSpPr>
            <a:spLocks noGrp="1"/>
          </p:cNvSpPr>
          <p:nvPr>
            <p:ph type="sldNum" sz="quarter" idx="10"/>
          </p:nvPr>
        </p:nvSpPr>
        <p:spPr/>
        <p:txBody>
          <a:bodyPr/>
          <a:lstStyle/>
          <a:p>
            <a:fld id="{CF6FE07E-9B1C-E448-BFE0-588986D98241}" type="slidenum">
              <a:rPr lang="en-US" altLang="en-US" smtClean="0"/>
              <a:pPr/>
              <a:t>18</a:t>
            </a:fld>
            <a:endParaRPr lang="en-US" altLang="en-US" dirty="0"/>
          </a:p>
        </p:txBody>
      </p:sp>
    </p:spTree>
    <p:extLst>
      <p:ext uri="{BB962C8B-B14F-4D97-AF65-F5344CB8AC3E}">
        <p14:creationId xmlns:p14="http://schemas.microsoft.com/office/powerpoint/2010/main" val="1943610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chor="ctr"/>
          <a:lstStyle/>
          <a:p>
            <a:pPr algn="ctr"/>
            <a:r>
              <a:rPr lang="en-US" b="1" dirty="0"/>
              <a:t>Aligning Guided Pathways with </a:t>
            </a:r>
            <a:br>
              <a:rPr lang="en-US" b="1" dirty="0"/>
            </a:br>
            <a:r>
              <a:rPr lang="en-US" b="1" dirty="0"/>
              <a:t>Equity-Minded Actions</a:t>
            </a:r>
            <a:endParaRPr lang="en-US" dirty="0"/>
          </a:p>
        </p:txBody>
      </p:sp>
      <p:sp>
        <p:nvSpPr>
          <p:cNvPr id="7" name="Content Placeholder 6"/>
          <p:cNvSpPr>
            <a:spLocks noGrp="1"/>
          </p:cNvSpPr>
          <p:nvPr>
            <p:ph sz="half" idx="1"/>
          </p:nvPr>
        </p:nvSpPr>
        <p:spPr>
          <a:xfrm>
            <a:off x="1277650" y="1690688"/>
            <a:ext cx="10346079" cy="4665662"/>
          </a:xfrm>
        </p:spPr>
        <p:txBody>
          <a:bodyPr/>
          <a:lstStyle/>
          <a:p>
            <a:pPr lvl="0"/>
            <a:r>
              <a:rPr lang="en-US" dirty="0"/>
              <a:t>With its emphasis of breaking down barriers to student success, Guided Pathways (GP), ultimately, is about advancing student equity.</a:t>
            </a:r>
          </a:p>
          <a:p>
            <a:r>
              <a:rPr lang="en-US" dirty="0"/>
              <a:t>Money allocated for GP to serve as “The How” for accomplishing Vision for Success goals, including closing equity gaps in 10 years and for Student Equity and Achievement Program to support GP implementation.</a:t>
            </a:r>
          </a:p>
          <a:p>
            <a:r>
              <a:rPr lang="en-US" dirty="0"/>
              <a:t>Guided Pathways implementation may include</a:t>
            </a:r>
          </a:p>
          <a:p>
            <a:pPr lvl="1"/>
            <a:r>
              <a:rPr lang="en-US" dirty="0"/>
              <a:t>Meta major teams focusing on equity gaps identified by data coaches</a:t>
            </a:r>
          </a:p>
          <a:p>
            <a:pPr lvl="1"/>
            <a:r>
              <a:rPr lang="en-US" dirty="0"/>
              <a:t>Cultural curriculum audits engaging faculty in equity-minded instruction</a:t>
            </a:r>
          </a:p>
          <a:p>
            <a:pPr lvl="1"/>
            <a:r>
              <a:rPr lang="en-US" dirty="0"/>
              <a:t>Using program review to examine disaggregated data and plan for support needs, co-curricular activities, and anti-racism/social justice work</a:t>
            </a:r>
          </a:p>
          <a:p>
            <a:pPr lvl="1"/>
            <a:r>
              <a:rPr lang="en-US" dirty="0"/>
              <a:t>Creating brave spaces for students of color to “call out” the systemic barriers</a:t>
            </a:r>
          </a:p>
          <a:p>
            <a:pPr lvl="1"/>
            <a:r>
              <a:rPr lang="en-US" dirty="0"/>
              <a:t>Advancing diversity, equity and inclusion in faculty hiring, onboarding, and evaluation where the data for specific pathways reveals equity challenges</a:t>
            </a:r>
          </a:p>
        </p:txBody>
      </p:sp>
      <p:sp>
        <p:nvSpPr>
          <p:cNvPr id="5" name="Slide Number Placeholder 4"/>
          <p:cNvSpPr>
            <a:spLocks noGrp="1"/>
          </p:cNvSpPr>
          <p:nvPr>
            <p:ph type="sldNum" sz="quarter" idx="10"/>
          </p:nvPr>
        </p:nvSpPr>
        <p:spPr/>
        <p:txBody>
          <a:bodyPr/>
          <a:lstStyle/>
          <a:p>
            <a:fld id="{CF6FE07E-9B1C-E448-BFE0-588986D98241}" type="slidenum">
              <a:rPr lang="en-US" altLang="en-US" smtClean="0"/>
              <a:pPr/>
              <a:t>19</a:t>
            </a:fld>
            <a:endParaRPr lang="en-US" altLang="en-US"/>
          </a:p>
        </p:txBody>
      </p:sp>
    </p:spTree>
    <p:extLst>
      <p:ext uri="{BB962C8B-B14F-4D97-AF65-F5344CB8AC3E}">
        <p14:creationId xmlns:p14="http://schemas.microsoft.com/office/powerpoint/2010/main" val="161524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D25F-778F-704C-B882-B6D85BBF1E88}"/>
              </a:ext>
            </a:extLst>
          </p:cNvPr>
          <p:cNvSpPr>
            <a:spLocks noGrp="1"/>
          </p:cNvSpPr>
          <p:nvPr>
            <p:ph type="title"/>
          </p:nvPr>
        </p:nvSpPr>
        <p:spPr/>
        <p:txBody>
          <a:bodyPr anchor="ctr"/>
          <a:lstStyle/>
          <a:p>
            <a:r>
              <a:rPr lang="en-US" b="1" dirty="0"/>
              <a:t>Presenters</a:t>
            </a:r>
          </a:p>
        </p:txBody>
      </p:sp>
      <p:sp>
        <p:nvSpPr>
          <p:cNvPr id="3" name="Content Placeholder 2">
            <a:extLst>
              <a:ext uri="{FF2B5EF4-FFF2-40B4-BE49-F238E27FC236}">
                <a16:creationId xmlns:a16="http://schemas.microsoft.com/office/drawing/2014/main" id="{3A33320C-43AA-8E40-8E49-B1258FCCB8D9}"/>
              </a:ext>
            </a:extLst>
          </p:cNvPr>
          <p:cNvSpPr>
            <a:spLocks noGrp="1"/>
          </p:cNvSpPr>
          <p:nvPr>
            <p:ph idx="1"/>
          </p:nvPr>
        </p:nvSpPr>
        <p:spPr/>
        <p:txBody>
          <a:bodyPr/>
          <a:lstStyle/>
          <a:p>
            <a:endParaRPr lang="en-US" dirty="0"/>
          </a:p>
          <a:p>
            <a:endParaRPr lang="en-US" dirty="0"/>
          </a:p>
          <a:p>
            <a:endParaRPr lang="en-US" dirty="0"/>
          </a:p>
          <a:p>
            <a:r>
              <a:rPr lang="en-US" b="1" i="1" dirty="0"/>
              <a:t>Sarah Harris</a:t>
            </a:r>
            <a:r>
              <a:rPr lang="en-US" dirty="0"/>
              <a:t>, College of the Sequoias, Guided Pathways Task Force </a:t>
            </a:r>
          </a:p>
          <a:p>
            <a:r>
              <a:rPr lang="en-US" b="1" i="1" dirty="0"/>
              <a:t>Jeffrey Hernandez</a:t>
            </a:r>
            <a:r>
              <a:rPr lang="en-US" dirty="0"/>
              <a:t>, East Los Angeles College, Guided Pathways Task Force</a:t>
            </a:r>
          </a:p>
          <a:p>
            <a:r>
              <a:rPr lang="en-US" b="1" i="1" dirty="0" err="1"/>
              <a:t>Ginni</a:t>
            </a:r>
            <a:r>
              <a:rPr lang="en-US" b="1" i="1" dirty="0"/>
              <a:t> May</a:t>
            </a:r>
            <a:r>
              <a:rPr lang="en-US" dirty="0"/>
              <a:t>, ASCCC Vice President, Guided Pathways Task Force Chair</a:t>
            </a:r>
          </a:p>
          <a:p>
            <a:r>
              <a:rPr lang="en-US" b="1" i="1" dirty="0" err="1"/>
              <a:t>Meridith</a:t>
            </a:r>
            <a:r>
              <a:rPr lang="en-US" b="1" i="1" dirty="0"/>
              <a:t> Selden</a:t>
            </a:r>
            <a:r>
              <a:rPr lang="en-US" dirty="0"/>
              <a:t>, Yuba College, Guided Pathways Task Force</a:t>
            </a:r>
          </a:p>
          <a:p>
            <a:endParaRPr lang="en-US" dirty="0"/>
          </a:p>
        </p:txBody>
      </p:sp>
      <p:sp>
        <p:nvSpPr>
          <p:cNvPr id="4" name="Text Placeholder 3">
            <a:extLst>
              <a:ext uri="{FF2B5EF4-FFF2-40B4-BE49-F238E27FC236}">
                <a16:creationId xmlns:a16="http://schemas.microsoft.com/office/drawing/2014/main" id="{D29DC7D7-09C1-194B-A828-83B572C811C4}"/>
              </a:ext>
            </a:extLst>
          </p:cNvPr>
          <p:cNvSpPr>
            <a:spLocks noGrp="1"/>
          </p:cNvSpPr>
          <p:nvPr>
            <p:ph type="body" sz="half" idx="2"/>
          </p:nvPr>
        </p:nvSpPr>
        <p:spPr/>
        <p:txBody>
          <a:bodyPr/>
          <a:lstStyle/>
          <a:p>
            <a:r>
              <a:rPr lang="en-US" dirty="0"/>
              <a:t>Friday, April 16</a:t>
            </a:r>
          </a:p>
          <a:p>
            <a:r>
              <a:rPr lang="en-US" dirty="0"/>
              <a:t>1:30 – 2:45</a:t>
            </a:r>
          </a:p>
        </p:txBody>
      </p:sp>
      <p:sp>
        <p:nvSpPr>
          <p:cNvPr id="5" name="Slide Number Placeholder 4">
            <a:extLst>
              <a:ext uri="{FF2B5EF4-FFF2-40B4-BE49-F238E27FC236}">
                <a16:creationId xmlns:a16="http://schemas.microsoft.com/office/drawing/2014/main" id="{C6F90693-B13F-AA46-B435-94D77BDCAA09}"/>
              </a:ext>
            </a:extLst>
          </p:cNvPr>
          <p:cNvSpPr>
            <a:spLocks noGrp="1"/>
          </p:cNvSpPr>
          <p:nvPr>
            <p:ph type="sldNum" sz="quarter" idx="10"/>
          </p:nvPr>
        </p:nvSpPr>
        <p:spPr/>
        <p:txBody>
          <a:bodyPr/>
          <a:lstStyle/>
          <a:p>
            <a:fld id="{29213F17-71F5-F34D-BBF7-3226FEE44A25}" type="slidenum">
              <a:rPr lang="en-US" altLang="en-US" smtClean="0"/>
              <a:pPr/>
              <a:t>2</a:t>
            </a:fld>
            <a:endParaRPr lang="en-US" altLang="en-US"/>
          </a:p>
        </p:txBody>
      </p:sp>
      <p:pic>
        <p:nvPicPr>
          <p:cNvPr id="6" name="Picture 5" descr="Logo, company name&#10;&#10;Description automatically generated">
            <a:extLst>
              <a:ext uri="{FF2B5EF4-FFF2-40B4-BE49-F238E27FC236}">
                <a16:creationId xmlns:a16="http://schemas.microsoft.com/office/drawing/2014/main" id="{1D5CCE7A-A20B-514D-86E8-478407E2214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791201" y="565154"/>
            <a:ext cx="3794248" cy="1539873"/>
          </a:xfrm>
          <a:prstGeom prst="rect">
            <a:avLst/>
          </a:prstGeom>
        </p:spPr>
      </p:pic>
    </p:spTree>
    <p:extLst>
      <p:ext uri="{BB962C8B-B14F-4D97-AF65-F5344CB8AC3E}">
        <p14:creationId xmlns:p14="http://schemas.microsoft.com/office/powerpoint/2010/main" val="364454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18F4D-8283-D84E-8B48-703A4CD740C7}"/>
              </a:ext>
            </a:extLst>
          </p:cNvPr>
          <p:cNvSpPr>
            <a:spLocks noGrp="1"/>
          </p:cNvSpPr>
          <p:nvPr>
            <p:ph type="title"/>
          </p:nvPr>
        </p:nvSpPr>
        <p:spPr/>
        <p:txBody>
          <a:bodyPr anchor="ctr"/>
          <a:lstStyle/>
          <a:p>
            <a:pPr algn="ctr"/>
            <a:r>
              <a:rPr lang="en-US" b="1" dirty="0"/>
              <a:t>Scheduling: A Student-Centered Approach</a:t>
            </a:r>
          </a:p>
        </p:txBody>
      </p:sp>
      <p:sp>
        <p:nvSpPr>
          <p:cNvPr id="3" name="Content Placeholder 2">
            <a:extLst>
              <a:ext uri="{FF2B5EF4-FFF2-40B4-BE49-F238E27FC236}">
                <a16:creationId xmlns:a16="http://schemas.microsoft.com/office/drawing/2014/main" id="{25B170CD-E034-0E44-9F29-CA8A655E88CA}"/>
              </a:ext>
            </a:extLst>
          </p:cNvPr>
          <p:cNvSpPr>
            <a:spLocks noGrp="1"/>
          </p:cNvSpPr>
          <p:nvPr>
            <p:ph sz="half" idx="1"/>
          </p:nvPr>
        </p:nvSpPr>
        <p:spPr>
          <a:xfrm>
            <a:off x="1277650" y="1502229"/>
            <a:ext cx="10058400" cy="4715691"/>
          </a:xfrm>
        </p:spPr>
        <p:txBody>
          <a:bodyPr/>
          <a:lstStyle/>
          <a:p>
            <a:r>
              <a:rPr lang="en-US" dirty="0"/>
              <a:t>For faculty and other college stakeholders looking to improve college course scheduling intentionally designed to meet the needs of the local student population. </a:t>
            </a:r>
          </a:p>
          <a:p>
            <a:r>
              <a:rPr lang="en-US" dirty="0"/>
              <a:t>Diversity of the student population has increased, demographics shifted, course-taking patterns changed </a:t>
            </a:r>
          </a:p>
          <a:p>
            <a:r>
              <a:rPr lang="en-US" dirty="0"/>
              <a:t>Compressed calendars, block schedules, online schedule options, institutional redesigns resulting from Guided Pathways efforts, the COVID-19 pandemic </a:t>
            </a:r>
          </a:p>
          <a:p>
            <a:r>
              <a:rPr lang="en-US" dirty="0"/>
              <a:t>Increased focus on teaching and learning necessitates student-centered course scheduling. </a:t>
            </a:r>
          </a:p>
          <a:p>
            <a:r>
              <a:rPr lang="en-US" dirty="0"/>
              <a:t>Scenarios, Data Collection, Schedule Parameters, Resources</a:t>
            </a:r>
          </a:p>
          <a:p>
            <a:pPr marL="0" indent="0" algn="ctr">
              <a:buNone/>
            </a:pPr>
            <a:r>
              <a:rPr lang="en-US" sz="3200" b="1" dirty="0">
                <a:solidFill>
                  <a:srgbClr val="008A6A"/>
                </a:solidFill>
              </a:rPr>
              <a:t>Ask your students!</a:t>
            </a:r>
          </a:p>
          <a:p>
            <a:endParaRPr lang="en-US" dirty="0"/>
          </a:p>
        </p:txBody>
      </p:sp>
      <p:sp>
        <p:nvSpPr>
          <p:cNvPr id="4" name="Slide Number Placeholder 3">
            <a:extLst>
              <a:ext uri="{FF2B5EF4-FFF2-40B4-BE49-F238E27FC236}">
                <a16:creationId xmlns:a16="http://schemas.microsoft.com/office/drawing/2014/main" id="{18AD1B73-0786-D84D-B670-F08B45907732}"/>
              </a:ext>
            </a:extLst>
          </p:cNvPr>
          <p:cNvSpPr>
            <a:spLocks noGrp="1"/>
          </p:cNvSpPr>
          <p:nvPr>
            <p:ph type="sldNum" sz="quarter" idx="10"/>
          </p:nvPr>
        </p:nvSpPr>
        <p:spPr/>
        <p:txBody>
          <a:bodyPr/>
          <a:lstStyle/>
          <a:p>
            <a:fld id="{7FF04090-76E0-5041-85F4-967B5373F30D}" type="slidenum">
              <a:rPr lang="en-US" altLang="en-US" smtClean="0"/>
              <a:pPr/>
              <a:t>20</a:t>
            </a:fld>
            <a:endParaRPr lang="en-US" altLang="en-US"/>
          </a:p>
        </p:txBody>
      </p:sp>
    </p:spTree>
    <p:extLst>
      <p:ext uri="{BB962C8B-B14F-4D97-AF65-F5344CB8AC3E}">
        <p14:creationId xmlns:p14="http://schemas.microsoft.com/office/powerpoint/2010/main" val="1935916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B7EDC-1389-BE4B-8CA3-C60AA368535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53A3F62-D68B-2E45-978C-99668A16EA83}"/>
              </a:ext>
            </a:extLst>
          </p:cNvPr>
          <p:cNvSpPr>
            <a:spLocks noGrp="1"/>
          </p:cNvSpPr>
          <p:nvPr>
            <p:ph idx="1"/>
          </p:nvPr>
        </p:nvSpPr>
        <p:spPr/>
        <p:txBody>
          <a:bodyPr/>
          <a:lstStyle/>
          <a:p>
            <a:pPr algn="ctr"/>
            <a:r>
              <a:rPr lang="en-US" sz="3200" b="1" i="1" dirty="0">
                <a:solidFill>
                  <a:schemeClr val="accent4">
                    <a:lumMod val="75000"/>
                  </a:schemeClr>
                </a:solidFill>
              </a:rPr>
              <a:t>What do you need/want from the ASCCC in 2021-22?</a:t>
            </a:r>
            <a:endParaRPr lang="en-US" sz="3200" b="1" dirty="0">
              <a:solidFill>
                <a:schemeClr val="accent4">
                  <a:lumMod val="75000"/>
                </a:schemeClr>
              </a:solidFill>
            </a:endParaRPr>
          </a:p>
          <a:p>
            <a:endParaRPr lang="en-US" dirty="0"/>
          </a:p>
        </p:txBody>
      </p:sp>
      <p:sp>
        <p:nvSpPr>
          <p:cNvPr id="4" name="Text Placeholder 3">
            <a:extLst>
              <a:ext uri="{FF2B5EF4-FFF2-40B4-BE49-F238E27FC236}">
                <a16:creationId xmlns:a16="http://schemas.microsoft.com/office/drawing/2014/main" id="{9398E1D3-9FE5-CB4C-990A-30CC6ED75A0A}"/>
              </a:ext>
            </a:extLst>
          </p:cNvPr>
          <p:cNvSpPr>
            <a:spLocks noGrp="1"/>
          </p:cNvSpPr>
          <p:nvPr>
            <p:ph type="body" sz="half" idx="2"/>
          </p:nvPr>
        </p:nvSpPr>
        <p:spPr/>
        <p:txBody>
          <a:bodyPr anchor="ctr">
            <a:normAutofit/>
          </a:bodyPr>
          <a:lstStyle/>
          <a:p>
            <a:r>
              <a:rPr lang="en-US" sz="4200" dirty="0"/>
              <a:t>Your turn!</a:t>
            </a:r>
          </a:p>
        </p:txBody>
      </p:sp>
      <p:sp>
        <p:nvSpPr>
          <p:cNvPr id="5" name="Slide Number Placeholder 4">
            <a:extLst>
              <a:ext uri="{FF2B5EF4-FFF2-40B4-BE49-F238E27FC236}">
                <a16:creationId xmlns:a16="http://schemas.microsoft.com/office/drawing/2014/main" id="{A7949914-4AED-D349-9FAB-4B616504BBC1}"/>
              </a:ext>
            </a:extLst>
          </p:cNvPr>
          <p:cNvSpPr>
            <a:spLocks noGrp="1"/>
          </p:cNvSpPr>
          <p:nvPr>
            <p:ph type="sldNum" sz="quarter" idx="10"/>
          </p:nvPr>
        </p:nvSpPr>
        <p:spPr/>
        <p:txBody>
          <a:bodyPr/>
          <a:lstStyle/>
          <a:p>
            <a:fld id="{29213F17-71F5-F34D-BBF7-3226FEE44A25}" type="slidenum">
              <a:rPr lang="en-US" altLang="en-US" smtClean="0"/>
              <a:pPr/>
              <a:t>21</a:t>
            </a:fld>
            <a:endParaRPr lang="en-US" altLang="en-US"/>
          </a:p>
        </p:txBody>
      </p:sp>
      <p:pic>
        <p:nvPicPr>
          <p:cNvPr id="6" name="Picture 5">
            <a:extLst>
              <a:ext uri="{FF2B5EF4-FFF2-40B4-BE49-F238E27FC236}">
                <a16:creationId xmlns:a16="http://schemas.microsoft.com/office/drawing/2014/main" id="{482E4A91-E8C8-F446-9814-64B3327AE141}"/>
              </a:ext>
            </a:extLst>
          </p:cNvPr>
          <p:cNvPicPr>
            <a:picLocks noChangeAspect="1"/>
          </p:cNvPicPr>
          <p:nvPr/>
        </p:nvPicPr>
        <p:blipFill>
          <a:blip r:embed="rId3"/>
          <a:stretch>
            <a:fillRect/>
          </a:stretch>
        </p:blipFill>
        <p:spPr>
          <a:xfrm>
            <a:off x="4907642" y="2752017"/>
            <a:ext cx="5771243" cy="2709669"/>
          </a:xfrm>
          <a:prstGeom prst="rect">
            <a:avLst/>
          </a:prstGeom>
        </p:spPr>
      </p:pic>
    </p:spTree>
    <p:extLst>
      <p:ext uri="{BB962C8B-B14F-4D97-AF65-F5344CB8AC3E}">
        <p14:creationId xmlns:p14="http://schemas.microsoft.com/office/powerpoint/2010/main" val="1703817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501A8-B45E-0349-9248-B5A3C35A2C78}"/>
              </a:ext>
            </a:extLst>
          </p:cNvPr>
          <p:cNvSpPr>
            <a:spLocks noGrp="1"/>
          </p:cNvSpPr>
          <p:nvPr>
            <p:ph type="title"/>
          </p:nvPr>
        </p:nvSpPr>
        <p:spPr/>
        <p:txBody>
          <a:bodyPr anchor="ctr"/>
          <a:lstStyle/>
          <a:p>
            <a:pPr algn="ctr"/>
            <a:r>
              <a:rPr lang="en-US" b="1" dirty="0"/>
              <a:t>Resources</a:t>
            </a:r>
          </a:p>
        </p:txBody>
      </p:sp>
      <p:sp>
        <p:nvSpPr>
          <p:cNvPr id="3" name="Content Placeholder 2">
            <a:extLst>
              <a:ext uri="{FF2B5EF4-FFF2-40B4-BE49-F238E27FC236}">
                <a16:creationId xmlns:a16="http://schemas.microsoft.com/office/drawing/2014/main" id="{60F6FE19-ECDF-3F47-9DC7-CC9EA6771275}"/>
              </a:ext>
            </a:extLst>
          </p:cNvPr>
          <p:cNvSpPr>
            <a:spLocks noGrp="1"/>
          </p:cNvSpPr>
          <p:nvPr>
            <p:ph sz="half" idx="1"/>
          </p:nvPr>
        </p:nvSpPr>
        <p:spPr>
          <a:xfrm>
            <a:off x="1277650" y="1420586"/>
            <a:ext cx="10058400" cy="4797334"/>
          </a:xfrm>
        </p:spPr>
        <p:txBody>
          <a:bodyPr/>
          <a:lstStyle/>
          <a:p>
            <a:r>
              <a:rPr lang="en-US" dirty="0"/>
              <a:t>Email questions and requests to </a:t>
            </a:r>
            <a:r>
              <a:rPr lang="en-US" dirty="0">
                <a:hlinkClick r:id="rId2"/>
              </a:rPr>
              <a:t>info@asccc.org</a:t>
            </a:r>
            <a:endParaRPr lang="en-US" dirty="0"/>
          </a:p>
          <a:p>
            <a:r>
              <a:rPr lang="en-US" dirty="0"/>
              <a:t>Guided Pathways Resources: </a:t>
            </a:r>
            <a:r>
              <a:rPr lang="en-US" dirty="0">
                <a:hlinkClick r:id="rId3"/>
              </a:rPr>
              <a:t>https://asccc.org/guided-pathways</a:t>
            </a:r>
            <a:endParaRPr lang="en-US" dirty="0"/>
          </a:p>
          <a:p>
            <a:r>
              <a:rPr lang="en-US" dirty="0"/>
              <a:t>Guided Pathways Task Force: </a:t>
            </a:r>
            <a:r>
              <a:rPr lang="en-US" dirty="0">
                <a:hlinkClick r:id="rId4"/>
              </a:rPr>
              <a:t>https://asccc.org/directory/guided-pathways-task-force</a:t>
            </a:r>
            <a:endParaRPr lang="en-US" dirty="0"/>
          </a:p>
          <a:p>
            <a:r>
              <a:rPr lang="en-US" dirty="0"/>
              <a:t>ASCCC Online Handbook for Guided Pathways (Canvas Login required): </a:t>
            </a:r>
            <a:r>
              <a:rPr lang="en-US" dirty="0">
                <a:hlinkClick r:id="rId5"/>
              </a:rPr>
              <a:t>https://ccconlineed.instructure.com/courses/2634</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DD12391-C3DF-534E-A27B-B648B260E9CC}"/>
              </a:ext>
            </a:extLst>
          </p:cNvPr>
          <p:cNvSpPr>
            <a:spLocks noGrp="1"/>
          </p:cNvSpPr>
          <p:nvPr>
            <p:ph type="sldNum" sz="quarter" idx="10"/>
          </p:nvPr>
        </p:nvSpPr>
        <p:spPr/>
        <p:txBody>
          <a:bodyPr/>
          <a:lstStyle/>
          <a:p>
            <a:fld id="{7FF04090-76E0-5041-85F4-967B5373F30D}" type="slidenum">
              <a:rPr lang="en-US" altLang="en-US" smtClean="0"/>
              <a:pPr/>
              <a:t>22</a:t>
            </a:fld>
            <a:endParaRPr lang="en-US" altLang="en-US"/>
          </a:p>
        </p:txBody>
      </p:sp>
      <p:pic>
        <p:nvPicPr>
          <p:cNvPr id="5" name="Picture 4">
            <a:extLst>
              <a:ext uri="{FF2B5EF4-FFF2-40B4-BE49-F238E27FC236}">
                <a16:creationId xmlns:a16="http://schemas.microsoft.com/office/drawing/2014/main" id="{88E5B211-4F16-AB48-B8DB-EF3A5EBD4466}"/>
              </a:ext>
            </a:extLst>
          </p:cNvPr>
          <p:cNvPicPr>
            <a:picLocks noChangeAspect="1"/>
          </p:cNvPicPr>
          <p:nvPr/>
        </p:nvPicPr>
        <p:blipFill>
          <a:blip r:embed="rId6"/>
          <a:stretch>
            <a:fillRect/>
          </a:stretch>
        </p:blipFill>
        <p:spPr>
          <a:xfrm>
            <a:off x="4555672" y="4082358"/>
            <a:ext cx="3722913" cy="2472884"/>
          </a:xfrm>
          <a:prstGeom prst="rect">
            <a:avLst/>
          </a:prstGeom>
        </p:spPr>
      </p:pic>
    </p:spTree>
    <p:extLst>
      <p:ext uri="{BB962C8B-B14F-4D97-AF65-F5344CB8AC3E}">
        <p14:creationId xmlns:p14="http://schemas.microsoft.com/office/powerpoint/2010/main" val="281189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E7199-9709-9247-B848-F017E711D655}"/>
              </a:ext>
            </a:extLst>
          </p:cNvPr>
          <p:cNvSpPr>
            <a:spLocks noGrp="1"/>
          </p:cNvSpPr>
          <p:nvPr>
            <p:ph type="title"/>
          </p:nvPr>
        </p:nvSpPr>
        <p:spPr/>
        <p:txBody>
          <a:bodyPr anchor="ctr"/>
          <a:lstStyle/>
          <a:p>
            <a:pPr algn="ctr"/>
            <a:r>
              <a:rPr lang="en-US" b="1" dirty="0"/>
              <a:t>Description</a:t>
            </a:r>
          </a:p>
        </p:txBody>
      </p:sp>
      <p:sp>
        <p:nvSpPr>
          <p:cNvPr id="3" name="Content Placeholder 2">
            <a:extLst>
              <a:ext uri="{FF2B5EF4-FFF2-40B4-BE49-F238E27FC236}">
                <a16:creationId xmlns:a16="http://schemas.microsoft.com/office/drawing/2014/main" id="{BC52C981-B340-2B4A-8AC8-4E69157AB624}"/>
              </a:ext>
            </a:extLst>
          </p:cNvPr>
          <p:cNvSpPr>
            <a:spLocks noGrp="1"/>
          </p:cNvSpPr>
          <p:nvPr>
            <p:ph sz="half" idx="1"/>
          </p:nvPr>
        </p:nvSpPr>
        <p:spPr>
          <a:xfrm>
            <a:off x="2090057" y="2122714"/>
            <a:ext cx="8801100" cy="4233636"/>
          </a:xfrm>
        </p:spPr>
        <p:txBody>
          <a:bodyPr/>
          <a:lstStyle/>
          <a:p>
            <a:pPr marL="0" indent="0">
              <a:buNone/>
            </a:pPr>
            <a:r>
              <a:rPr lang="en-US" dirty="0"/>
              <a:t>At the beginning of the systemwide Guided Pathways efforts, the ASCCC formed the Guided Pathways Task Force (GPTF) and visualized a Guided Pathways framework with teaching and learning encompassing all. Even though the GPTF is nearing its end, the Guided Pathways work of the ASCCC continues. Join this session to learn of a suite of resources designed to assist local academic senates to leverage guided pathways efforts as a framework for equity.</a:t>
            </a:r>
          </a:p>
        </p:txBody>
      </p:sp>
      <p:sp>
        <p:nvSpPr>
          <p:cNvPr id="4" name="Slide Number Placeholder 3">
            <a:extLst>
              <a:ext uri="{FF2B5EF4-FFF2-40B4-BE49-F238E27FC236}">
                <a16:creationId xmlns:a16="http://schemas.microsoft.com/office/drawing/2014/main" id="{63F8F34B-2F26-3544-A8FE-11E3DD32BC0F}"/>
              </a:ext>
            </a:extLst>
          </p:cNvPr>
          <p:cNvSpPr>
            <a:spLocks noGrp="1"/>
          </p:cNvSpPr>
          <p:nvPr>
            <p:ph type="sldNum" sz="quarter" idx="10"/>
          </p:nvPr>
        </p:nvSpPr>
        <p:spPr/>
        <p:txBody>
          <a:bodyPr/>
          <a:lstStyle/>
          <a:p>
            <a:fld id="{7FF04090-76E0-5041-85F4-967B5373F30D}" type="slidenum">
              <a:rPr lang="en-US" altLang="en-US" smtClean="0"/>
              <a:pPr/>
              <a:t>3</a:t>
            </a:fld>
            <a:endParaRPr lang="en-US" altLang="en-US"/>
          </a:p>
        </p:txBody>
      </p:sp>
    </p:spTree>
    <p:extLst>
      <p:ext uri="{BB962C8B-B14F-4D97-AF65-F5344CB8AC3E}">
        <p14:creationId xmlns:p14="http://schemas.microsoft.com/office/powerpoint/2010/main" val="78622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03667-6CF3-824E-989D-9C5D6C8EDCED}"/>
              </a:ext>
            </a:extLst>
          </p:cNvPr>
          <p:cNvSpPr>
            <a:spLocks noGrp="1"/>
          </p:cNvSpPr>
          <p:nvPr>
            <p:ph type="title"/>
          </p:nvPr>
        </p:nvSpPr>
        <p:spPr/>
        <p:txBody>
          <a:bodyPr anchor="ctr"/>
          <a:lstStyle/>
          <a:p>
            <a:r>
              <a:rPr lang="en-US" b="1" dirty="0"/>
              <a:t>Overview</a:t>
            </a:r>
          </a:p>
        </p:txBody>
      </p:sp>
      <p:sp>
        <p:nvSpPr>
          <p:cNvPr id="3" name="Content Placeholder 2">
            <a:extLst>
              <a:ext uri="{FF2B5EF4-FFF2-40B4-BE49-F238E27FC236}">
                <a16:creationId xmlns:a16="http://schemas.microsoft.com/office/drawing/2014/main" id="{2A14DBCD-8DA2-FF42-9696-6734764C9331}"/>
              </a:ext>
            </a:extLst>
          </p:cNvPr>
          <p:cNvSpPr>
            <a:spLocks noGrp="1"/>
          </p:cNvSpPr>
          <p:nvPr>
            <p:ph idx="1"/>
          </p:nvPr>
        </p:nvSpPr>
        <p:spPr>
          <a:xfrm>
            <a:off x="4294414" y="326571"/>
            <a:ext cx="6988629" cy="5894615"/>
          </a:xfrm>
        </p:spPr>
        <p:txBody>
          <a:bodyPr/>
          <a:lstStyle/>
          <a:p>
            <a:pPr marL="342900" indent="-342900">
              <a:buClr>
                <a:srgbClr val="008A6A"/>
              </a:buClr>
              <a:buFont typeface="Arial" panose="020B0604020202020204" pitchFamily="34" charset="0"/>
              <a:buChar char="•"/>
            </a:pPr>
            <a:r>
              <a:rPr lang="en-US" sz="2800" dirty="0"/>
              <a:t>Brief Overview of Guided Pathways</a:t>
            </a:r>
          </a:p>
          <a:p>
            <a:pPr>
              <a:buClr>
                <a:srgbClr val="008A6A"/>
              </a:buClr>
            </a:pPr>
            <a:endParaRPr lang="en-US" sz="2800" dirty="0"/>
          </a:p>
          <a:p>
            <a:pPr marL="342900" indent="-342900">
              <a:buClr>
                <a:srgbClr val="008A6A"/>
              </a:buClr>
              <a:buFont typeface="Arial" panose="020B0604020202020204" pitchFamily="34" charset="0"/>
              <a:buChar char="•"/>
            </a:pPr>
            <a:r>
              <a:rPr lang="en-US" sz="2800" dirty="0"/>
              <a:t>The ASCCC Guided Pathways Task Force (GPTF) </a:t>
            </a:r>
          </a:p>
          <a:p>
            <a:pPr>
              <a:buClr>
                <a:srgbClr val="008A6A"/>
              </a:buClr>
            </a:pPr>
            <a:endParaRPr lang="en-US" sz="2800" dirty="0"/>
          </a:p>
          <a:p>
            <a:pPr marL="342900" indent="-342900">
              <a:buClr>
                <a:srgbClr val="008A6A"/>
              </a:buClr>
              <a:buFont typeface="Arial" panose="020B0604020202020204" pitchFamily="34" charset="0"/>
              <a:buChar char="•"/>
            </a:pPr>
            <a:r>
              <a:rPr lang="en-US" sz="2800" dirty="0"/>
              <a:t>Guided Pathways: A Framework for Diversity, Equity, and Inclusion (DEI)</a:t>
            </a:r>
          </a:p>
          <a:p>
            <a:pPr>
              <a:buClr>
                <a:srgbClr val="008A6A"/>
              </a:buClr>
            </a:pPr>
            <a:r>
              <a:rPr lang="en-US" sz="2800" dirty="0"/>
              <a:t> </a:t>
            </a:r>
          </a:p>
          <a:p>
            <a:pPr marL="342900" indent="-342900">
              <a:buClr>
                <a:srgbClr val="008A6A"/>
              </a:buClr>
              <a:buFont typeface="Arial" panose="020B0604020202020204" pitchFamily="34" charset="0"/>
              <a:buChar char="•"/>
            </a:pPr>
            <a:r>
              <a:rPr lang="en-US" sz="2800" dirty="0"/>
              <a:t>The 2021 Suite of Guided Pathways Resources</a:t>
            </a:r>
            <a:r>
              <a:rPr lang="en-US" sz="2800" i="1" dirty="0"/>
              <a:t> </a:t>
            </a:r>
          </a:p>
          <a:p>
            <a:pPr>
              <a:buClr>
                <a:srgbClr val="008A6A"/>
              </a:buClr>
            </a:pPr>
            <a:endParaRPr lang="en-US" sz="2800" i="1" dirty="0"/>
          </a:p>
          <a:p>
            <a:pPr marL="342900" indent="-342900">
              <a:buClr>
                <a:srgbClr val="008A6A"/>
              </a:buClr>
              <a:buFont typeface="Arial" panose="020B0604020202020204" pitchFamily="34" charset="0"/>
              <a:buChar char="•"/>
            </a:pPr>
            <a:r>
              <a:rPr lang="en-US" sz="2800" i="1" dirty="0">
                <a:solidFill>
                  <a:schemeClr val="accent4">
                    <a:lumMod val="75000"/>
                  </a:schemeClr>
                </a:solidFill>
              </a:rPr>
              <a:t>What do you need/want from the ASCCC in 2021-22?</a:t>
            </a:r>
            <a:endParaRPr lang="en-US" sz="2800" dirty="0">
              <a:solidFill>
                <a:schemeClr val="accent4">
                  <a:lumMod val="75000"/>
                </a:schemeClr>
              </a:solidFill>
            </a:endParaRPr>
          </a:p>
          <a:p>
            <a:pPr marL="342900" indent="-342900">
              <a:buFont typeface="Arial" panose="020B0604020202020204" pitchFamily="34" charset="0"/>
              <a:buChar char="•"/>
            </a:pPr>
            <a:endParaRPr lang="en-US" sz="2800" dirty="0"/>
          </a:p>
        </p:txBody>
      </p:sp>
      <p:sp>
        <p:nvSpPr>
          <p:cNvPr id="4" name="Text Placeholder 3">
            <a:extLst>
              <a:ext uri="{FF2B5EF4-FFF2-40B4-BE49-F238E27FC236}">
                <a16:creationId xmlns:a16="http://schemas.microsoft.com/office/drawing/2014/main" id="{E5AF6096-5FD6-5B4E-81D3-3991CB894B74}"/>
              </a:ext>
            </a:extLst>
          </p:cNvPr>
          <p:cNvSpPr>
            <a:spLocks noGrp="1"/>
          </p:cNvSpPr>
          <p:nvPr>
            <p:ph type="body" sz="half" idx="2"/>
          </p:nvPr>
        </p:nvSpPr>
        <p:spPr/>
        <p:txBody>
          <a:bodyPr/>
          <a:lstStyle/>
          <a:p>
            <a:endParaRPr lang="en-US"/>
          </a:p>
        </p:txBody>
      </p:sp>
      <p:sp>
        <p:nvSpPr>
          <p:cNvPr id="5" name="Slide Number Placeholder 4">
            <a:extLst>
              <a:ext uri="{FF2B5EF4-FFF2-40B4-BE49-F238E27FC236}">
                <a16:creationId xmlns:a16="http://schemas.microsoft.com/office/drawing/2014/main" id="{C33B1C71-A78F-8546-89B4-85EAB785EEF6}"/>
              </a:ext>
            </a:extLst>
          </p:cNvPr>
          <p:cNvSpPr>
            <a:spLocks noGrp="1"/>
          </p:cNvSpPr>
          <p:nvPr>
            <p:ph type="sldNum" sz="quarter" idx="10"/>
          </p:nvPr>
        </p:nvSpPr>
        <p:spPr/>
        <p:txBody>
          <a:bodyPr/>
          <a:lstStyle/>
          <a:p>
            <a:fld id="{29213F17-71F5-F34D-BBF7-3226FEE44A25}" type="slidenum">
              <a:rPr lang="en-US" altLang="en-US" smtClean="0"/>
              <a:pPr/>
              <a:t>4</a:t>
            </a:fld>
            <a:endParaRPr lang="en-US" altLang="en-US"/>
          </a:p>
        </p:txBody>
      </p:sp>
      <p:pic>
        <p:nvPicPr>
          <p:cNvPr id="6" name="Picture 5">
            <a:extLst>
              <a:ext uri="{FF2B5EF4-FFF2-40B4-BE49-F238E27FC236}">
                <a16:creationId xmlns:a16="http://schemas.microsoft.com/office/drawing/2014/main" id="{9E83961A-3275-CC4F-AA6E-9506C942855B}"/>
              </a:ext>
            </a:extLst>
          </p:cNvPr>
          <p:cNvPicPr>
            <a:picLocks noChangeAspect="1"/>
          </p:cNvPicPr>
          <p:nvPr/>
        </p:nvPicPr>
        <p:blipFill>
          <a:blip r:embed="rId3"/>
          <a:stretch>
            <a:fillRect/>
          </a:stretch>
        </p:blipFill>
        <p:spPr>
          <a:xfrm>
            <a:off x="0" y="2872943"/>
            <a:ext cx="4032851" cy="2678757"/>
          </a:xfrm>
          <a:prstGeom prst="rect">
            <a:avLst/>
          </a:prstGeom>
        </p:spPr>
      </p:pic>
    </p:spTree>
    <p:extLst>
      <p:ext uri="{BB962C8B-B14F-4D97-AF65-F5344CB8AC3E}">
        <p14:creationId xmlns:p14="http://schemas.microsoft.com/office/powerpoint/2010/main" val="192286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73E2-BD41-1243-AB56-5EB9E73FC26D}"/>
              </a:ext>
            </a:extLst>
          </p:cNvPr>
          <p:cNvSpPr>
            <a:spLocks noGrp="1"/>
          </p:cNvSpPr>
          <p:nvPr>
            <p:ph type="title"/>
          </p:nvPr>
        </p:nvSpPr>
        <p:spPr/>
        <p:txBody>
          <a:bodyPr anchor="ctr"/>
          <a:lstStyle/>
          <a:p>
            <a:pPr algn="ctr"/>
            <a:r>
              <a:rPr lang="en-US" b="1" dirty="0"/>
              <a:t>A Brief Overview of Guided Pathways</a:t>
            </a:r>
            <a:endParaRPr lang="en-US" dirty="0"/>
          </a:p>
        </p:txBody>
      </p:sp>
      <p:sp>
        <p:nvSpPr>
          <p:cNvPr id="5" name="Slide Number Placeholder 4">
            <a:extLst>
              <a:ext uri="{FF2B5EF4-FFF2-40B4-BE49-F238E27FC236}">
                <a16:creationId xmlns:a16="http://schemas.microsoft.com/office/drawing/2014/main" id="{F14296F4-A301-6D42-80E8-BACDB280E6A8}"/>
              </a:ext>
            </a:extLst>
          </p:cNvPr>
          <p:cNvSpPr>
            <a:spLocks noGrp="1"/>
          </p:cNvSpPr>
          <p:nvPr>
            <p:ph type="sldNum" sz="quarter" idx="10"/>
          </p:nvPr>
        </p:nvSpPr>
        <p:spPr/>
        <p:txBody>
          <a:bodyPr/>
          <a:lstStyle/>
          <a:p>
            <a:fld id="{CF6FE07E-9B1C-E448-BFE0-588986D98241}" type="slidenum">
              <a:rPr lang="en-US" altLang="en-US" smtClean="0"/>
              <a:pPr/>
              <a:t>5</a:t>
            </a:fld>
            <a:endParaRPr lang="en-US" altLang="en-US"/>
          </a:p>
        </p:txBody>
      </p:sp>
      <p:pic>
        <p:nvPicPr>
          <p:cNvPr id="6" name="Content Placeholder 5">
            <a:extLst>
              <a:ext uri="{FF2B5EF4-FFF2-40B4-BE49-F238E27FC236}">
                <a16:creationId xmlns:a16="http://schemas.microsoft.com/office/drawing/2014/main" id="{E2EB2795-A1DE-6A4A-B93B-660D3A74C7F8}"/>
              </a:ext>
            </a:extLst>
          </p:cNvPr>
          <p:cNvPicPr>
            <a:picLocks noGrp="1" noChangeAspect="1"/>
          </p:cNvPicPr>
          <p:nvPr>
            <p:ph sz="half" idx="2"/>
          </p:nvPr>
        </p:nvPicPr>
        <p:blipFill>
          <a:blip r:embed="rId3"/>
          <a:stretch>
            <a:fillRect/>
          </a:stretch>
        </p:blipFill>
        <p:spPr>
          <a:xfrm>
            <a:off x="1277938" y="1833504"/>
            <a:ext cx="4922837" cy="4321293"/>
          </a:xfrm>
          <a:prstGeom prst="rect">
            <a:avLst/>
          </a:prstGeom>
        </p:spPr>
      </p:pic>
      <p:pic>
        <p:nvPicPr>
          <p:cNvPr id="7" name="Picture 2">
            <a:extLst>
              <a:ext uri="{FF2B5EF4-FFF2-40B4-BE49-F238E27FC236}">
                <a16:creationId xmlns:a16="http://schemas.microsoft.com/office/drawing/2014/main" id="{60844F75-20CF-AB47-8C6C-7FC04F703B5E}"/>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tretch>
            <a:fillRect/>
          </a:stretch>
        </p:blipFill>
        <p:spPr bwMode="auto">
          <a:xfrm>
            <a:off x="6481762" y="2482850"/>
            <a:ext cx="4762500" cy="3022600"/>
          </a:xfrm>
          <a:prstGeom prst="rect">
            <a:avLst/>
          </a:prstGeom>
          <a:solidFill>
            <a:srgbClr val="FFFFFF"/>
          </a:solidFill>
        </p:spPr>
      </p:pic>
    </p:spTree>
    <p:extLst>
      <p:ext uri="{BB962C8B-B14F-4D97-AF65-F5344CB8AC3E}">
        <p14:creationId xmlns:p14="http://schemas.microsoft.com/office/powerpoint/2010/main" val="212819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2FD22-8070-B748-A825-C5C43F34D6EA}"/>
              </a:ext>
            </a:extLst>
          </p:cNvPr>
          <p:cNvSpPr>
            <a:spLocks noGrp="1"/>
          </p:cNvSpPr>
          <p:nvPr>
            <p:ph type="title"/>
          </p:nvPr>
        </p:nvSpPr>
        <p:spPr/>
        <p:txBody>
          <a:bodyPr anchor="t"/>
          <a:lstStyle/>
          <a:p>
            <a:pPr algn="ctr"/>
            <a:r>
              <a:rPr lang="en-US" b="1" dirty="0"/>
              <a:t>All Hands on Deck!</a:t>
            </a:r>
          </a:p>
        </p:txBody>
      </p:sp>
      <p:sp>
        <p:nvSpPr>
          <p:cNvPr id="3" name="Content Placeholder 2">
            <a:extLst>
              <a:ext uri="{FF2B5EF4-FFF2-40B4-BE49-F238E27FC236}">
                <a16:creationId xmlns:a16="http://schemas.microsoft.com/office/drawing/2014/main" id="{28CCEDC2-C5CF-1E46-BC07-CE8C3C56D0F5}"/>
              </a:ext>
            </a:extLst>
          </p:cNvPr>
          <p:cNvSpPr>
            <a:spLocks noGrp="1"/>
          </p:cNvSpPr>
          <p:nvPr>
            <p:ph sz="half" idx="2"/>
          </p:nvPr>
        </p:nvSpPr>
        <p:spPr>
          <a:xfrm>
            <a:off x="1277650" y="1027906"/>
            <a:ext cx="10397279" cy="1012753"/>
          </a:xfrm>
        </p:spPr>
        <p:txBody>
          <a:bodyPr/>
          <a:lstStyle/>
          <a:p>
            <a:pPr marL="0" indent="0" algn="ctr">
              <a:buClr>
                <a:srgbClr val="17667E"/>
              </a:buClr>
              <a:buNone/>
            </a:pPr>
            <a:r>
              <a:rPr lang="en-US" dirty="0">
                <a:latin typeface="Arial" panose="020B0604020202020204" pitchFamily="34" charset="0"/>
                <a:cs typeface="Arial" panose="020B0604020202020204" pitchFamily="34" charset="0"/>
              </a:rPr>
              <a:t>Meta Majors | Program Maps | Guided Onboarding | Wrap-Around Student Services | Student-Centered Course Scheduling</a:t>
            </a:r>
          </a:p>
          <a:p>
            <a:pPr marL="0" indent="0" algn="ctr">
              <a:buNone/>
            </a:pPr>
            <a:endParaRPr lang="en-US" dirty="0"/>
          </a:p>
          <a:p>
            <a:pPr marL="0" indent="0" algn="ctr">
              <a:buNone/>
            </a:pPr>
            <a:endParaRPr lang="en-US" dirty="0"/>
          </a:p>
        </p:txBody>
      </p:sp>
      <p:sp>
        <p:nvSpPr>
          <p:cNvPr id="5" name="Slide Number Placeholder 4">
            <a:extLst>
              <a:ext uri="{FF2B5EF4-FFF2-40B4-BE49-F238E27FC236}">
                <a16:creationId xmlns:a16="http://schemas.microsoft.com/office/drawing/2014/main" id="{9302F2FB-5F6C-0D49-B70F-FB83DE392830}"/>
              </a:ext>
            </a:extLst>
          </p:cNvPr>
          <p:cNvSpPr>
            <a:spLocks noGrp="1"/>
          </p:cNvSpPr>
          <p:nvPr>
            <p:ph type="sldNum" sz="quarter" idx="10"/>
          </p:nvPr>
        </p:nvSpPr>
        <p:spPr/>
        <p:txBody>
          <a:bodyPr/>
          <a:lstStyle/>
          <a:p>
            <a:fld id="{CF6FE07E-9B1C-E448-BFE0-588986D98241}" type="slidenum">
              <a:rPr lang="en-US" altLang="en-US" smtClean="0"/>
              <a:pPr/>
              <a:t>6</a:t>
            </a:fld>
            <a:endParaRPr lang="en-US" altLang="en-US"/>
          </a:p>
        </p:txBody>
      </p:sp>
      <p:pic>
        <p:nvPicPr>
          <p:cNvPr id="6" name="Content Placeholder 5">
            <a:extLst>
              <a:ext uri="{FF2B5EF4-FFF2-40B4-BE49-F238E27FC236}">
                <a16:creationId xmlns:a16="http://schemas.microsoft.com/office/drawing/2014/main" id="{8D100B67-C235-724E-8492-CE0254F7CCCD}"/>
              </a:ext>
            </a:extLst>
          </p:cNvPr>
          <p:cNvPicPr>
            <a:picLocks noGrp="1" noChangeAspect="1"/>
          </p:cNvPicPr>
          <p:nvPr>
            <p:ph sz="quarter" idx="4"/>
          </p:nvPr>
        </p:nvPicPr>
        <p:blipFill>
          <a:blip r:embed="rId3"/>
          <a:stretch>
            <a:fillRect/>
          </a:stretch>
        </p:blipFill>
        <p:spPr>
          <a:xfrm>
            <a:off x="5644171" y="1904624"/>
            <a:ext cx="832118" cy="1007836"/>
          </a:xfrm>
          <a:prstGeom prst="rect">
            <a:avLst/>
          </a:prstGeom>
          <a:ln>
            <a:noFill/>
          </a:ln>
        </p:spPr>
      </p:pic>
      <p:pic>
        <p:nvPicPr>
          <p:cNvPr id="7" name="Picture 6" descr="A screenshot of a cell phone&#10;&#10;Description automatically generated">
            <a:extLst>
              <a:ext uri="{FF2B5EF4-FFF2-40B4-BE49-F238E27FC236}">
                <a16:creationId xmlns:a16="http://schemas.microsoft.com/office/drawing/2014/main" id="{316EF3E4-0C2E-D243-8CC9-C86A659AFF6D}"/>
              </a:ext>
            </a:extLst>
          </p:cNvPr>
          <p:cNvPicPr>
            <a:picLocks noChangeAspect="1"/>
          </p:cNvPicPr>
          <p:nvPr/>
        </p:nvPicPr>
        <p:blipFill>
          <a:blip r:embed="rId4"/>
          <a:stretch>
            <a:fillRect/>
          </a:stretch>
        </p:blipFill>
        <p:spPr>
          <a:xfrm>
            <a:off x="1904869" y="2534638"/>
            <a:ext cx="8552051" cy="4425685"/>
          </a:xfrm>
          <a:prstGeom prst="rect">
            <a:avLst/>
          </a:prstGeom>
          <a:noFill/>
        </p:spPr>
      </p:pic>
      <p:pic>
        <p:nvPicPr>
          <p:cNvPr id="8" name="Picture 7">
            <a:extLst>
              <a:ext uri="{FF2B5EF4-FFF2-40B4-BE49-F238E27FC236}">
                <a16:creationId xmlns:a16="http://schemas.microsoft.com/office/drawing/2014/main" id="{ABC1BD13-D06C-3D42-B26A-511CBEFF74FF}"/>
              </a:ext>
            </a:extLst>
          </p:cNvPr>
          <p:cNvPicPr>
            <a:picLocks noChangeAspect="1"/>
          </p:cNvPicPr>
          <p:nvPr/>
        </p:nvPicPr>
        <p:blipFill>
          <a:blip r:embed="rId5"/>
          <a:stretch>
            <a:fillRect/>
          </a:stretch>
        </p:blipFill>
        <p:spPr>
          <a:xfrm>
            <a:off x="1904869" y="1832769"/>
            <a:ext cx="1816100" cy="1117600"/>
          </a:xfrm>
          <a:prstGeom prst="rect">
            <a:avLst/>
          </a:prstGeom>
        </p:spPr>
      </p:pic>
      <p:pic>
        <p:nvPicPr>
          <p:cNvPr id="9" name="Picture 8">
            <a:extLst>
              <a:ext uri="{FF2B5EF4-FFF2-40B4-BE49-F238E27FC236}">
                <a16:creationId xmlns:a16="http://schemas.microsoft.com/office/drawing/2014/main" id="{371D6818-4EB0-3A4C-88B7-B59B52C73C5B}"/>
              </a:ext>
            </a:extLst>
          </p:cNvPr>
          <p:cNvPicPr>
            <a:picLocks noChangeAspect="1"/>
          </p:cNvPicPr>
          <p:nvPr/>
        </p:nvPicPr>
        <p:blipFill>
          <a:blip r:embed="rId6"/>
          <a:stretch>
            <a:fillRect/>
          </a:stretch>
        </p:blipFill>
        <p:spPr>
          <a:xfrm>
            <a:off x="8763044" y="1951795"/>
            <a:ext cx="1943100" cy="1041400"/>
          </a:xfrm>
          <a:prstGeom prst="rect">
            <a:avLst/>
          </a:prstGeom>
        </p:spPr>
      </p:pic>
      <p:pic>
        <p:nvPicPr>
          <p:cNvPr id="10" name="Content Placeholder 5">
            <a:extLst>
              <a:ext uri="{FF2B5EF4-FFF2-40B4-BE49-F238E27FC236}">
                <a16:creationId xmlns:a16="http://schemas.microsoft.com/office/drawing/2014/main" id="{E084C053-579A-974B-9116-4E6D8A18B644}"/>
              </a:ext>
            </a:extLst>
          </p:cNvPr>
          <p:cNvPicPr>
            <a:picLocks noChangeAspect="1"/>
          </p:cNvPicPr>
          <p:nvPr/>
        </p:nvPicPr>
        <p:blipFill>
          <a:blip r:embed="rId3"/>
          <a:stretch>
            <a:fillRect/>
          </a:stretch>
        </p:blipFill>
        <p:spPr bwMode="auto">
          <a:xfrm>
            <a:off x="4219417" y="1884326"/>
            <a:ext cx="832118" cy="10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5">
            <a:extLst>
              <a:ext uri="{FF2B5EF4-FFF2-40B4-BE49-F238E27FC236}">
                <a16:creationId xmlns:a16="http://schemas.microsoft.com/office/drawing/2014/main" id="{73BA27A3-2562-E54B-9515-6F0EFE26D5C0}"/>
              </a:ext>
            </a:extLst>
          </p:cNvPr>
          <p:cNvPicPr>
            <a:picLocks noChangeAspect="1"/>
          </p:cNvPicPr>
          <p:nvPr/>
        </p:nvPicPr>
        <p:blipFill>
          <a:blip r:embed="rId3"/>
          <a:stretch>
            <a:fillRect/>
          </a:stretch>
        </p:blipFill>
        <p:spPr bwMode="auto">
          <a:xfrm>
            <a:off x="7097849" y="1904624"/>
            <a:ext cx="832118" cy="1007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574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505A-B71D-E94F-BCD9-3ECEDFB310A6}"/>
              </a:ext>
            </a:extLst>
          </p:cNvPr>
          <p:cNvSpPr>
            <a:spLocks noGrp="1"/>
          </p:cNvSpPr>
          <p:nvPr>
            <p:ph type="title"/>
          </p:nvPr>
        </p:nvSpPr>
        <p:spPr/>
        <p:txBody>
          <a:bodyPr anchor="ctr"/>
          <a:lstStyle/>
          <a:p>
            <a:pPr algn="ctr"/>
            <a:r>
              <a:rPr lang="en-US" b="1" dirty="0"/>
              <a:t>Where Did Guided Pathways Come From?</a:t>
            </a:r>
            <a:endParaRPr lang="en-US" dirty="0"/>
          </a:p>
        </p:txBody>
      </p:sp>
      <p:sp>
        <p:nvSpPr>
          <p:cNvPr id="3" name="Content Placeholder 2">
            <a:extLst>
              <a:ext uri="{FF2B5EF4-FFF2-40B4-BE49-F238E27FC236}">
                <a16:creationId xmlns:a16="http://schemas.microsoft.com/office/drawing/2014/main" id="{DB4BE689-25DA-B440-A844-1725E09D8D1B}"/>
              </a:ext>
            </a:extLst>
          </p:cNvPr>
          <p:cNvSpPr>
            <a:spLocks noGrp="1"/>
          </p:cNvSpPr>
          <p:nvPr>
            <p:ph sz="half" idx="1"/>
          </p:nvPr>
        </p:nvSpPr>
        <p:spPr/>
        <p:txBody>
          <a:bodyPr/>
          <a:lstStyle/>
          <a:p>
            <a:pPr>
              <a:buClr>
                <a:srgbClr val="17667E"/>
              </a:buClr>
            </a:pPr>
            <a:r>
              <a:rPr lang="en-US" sz="2800" dirty="0">
                <a:latin typeface="Arial" panose="020B0604020202020204" pitchFamily="34" charset="0"/>
                <a:cs typeface="Arial" panose="020B0604020202020204" pitchFamily="34" charset="0"/>
              </a:rPr>
              <a:t>Grew from “pay to play” programs</a:t>
            </a:r>
          </a:p>
          <a:p>
            <a:pPr lvl="1">
              <a:buClr>
                <a:srgbClr val="17667E"/>
              </a:buClr>
            </a:pPr>
            <a:r>
              <a:rPr lang="en-US" sz="2400" dirty="0">
                <a:latin typeface="Arial" panose="020B0604020202020204" pitchFamily="34" charset="0"/>
                <a:cs typeface="Arial" panose="020B0604020202020204" pitchFamily="34" charset="0"/>
                <a:hlinkClick r:id="rId3"/>
              </a:rPr>
              <a:t>American Association of Community Colleges Pathways Project </a:t>
            </a:r>
            <a:r>
              <a:rPr lang="en-US" sz="2400" dirty="0">
                <a:latin typeface="Arial" panose="020B0604020202020204" pitchFamily="34" charset="0"/>
                <a:cs typeface="Arial" panose="020B0604020202020204" pitchFamily="34" charset="0"/>
              </a:rPr>
              <a:t>– 3+1 California Community Colleges participating</a:t>
            </a:r>
          </a:p>
          <a:p>
            <a:pPr lvl="1">
              <a:buClr>
                <a:srgbClr val="17667E"/>
              </a:buClr>
            </a:pPr>
            <a:r>
              <a:rPr lang="en-US" sz="2400" dirty="0">
                <a:latin typeface="Arial" panose="020B0604020202020204" pitchFamily="34" charset="0"/>
                <a:cs typeface="Arial" panose="020B0604020202020204" pitchFamily="34" charset="0"/>
              </a:rPr>
              <a:t>California Guided Pathways Project (some called it the </a:t>
            </a:r>
            <a:r>
              <a:rPr lang="en-US" sz="2400" dirty="0">
                <a:latin typeface="Arial" panose="020B0604020202020204" pitchFamily="34" charset="0"/>
                <a:cs typeface="Arial" panose="020B0604020202020204" pitchFamily="34" charset="0"/>
                <a:hlinkClick r:id="rId4"/>
              </a:rPr>
              <a:t>Demonstration Project</a:t>
            </a:r>
            <a:r>
              <a:rPr lang="en-US" sz="2400" dirty="0">
                <a:latin typeface="Arial" panose="020B0604020202020204" pitchFamily="34" charset="0"/>
                <a:cs typeface="Arial" panose="020B0604020202020204" pitchFamily="34" charset="0"/>
              </a:rPr>
              <a:t>) – 20 colleges participating</a:t>
            </a:r>
          </a:p>
          <a:p>
            <a:pPr>
              <a:buClr>
                <a:srgbClr val="17667E"/>
              </a:buClr>
            </a:pPr>
            <a:r>
              <a:rPr lang="en-US" sz="2800" dirty="0">
                <a:latin typeface="Arial" panose="020B0604020202020204" pitchFamily="34" charset="0"/>
                <a:cs typeface="Arial" panose="020B0604020202020204" pitchFamily="34" charset="0"/>
              </a:rPr>
              <a:t>Approved by the governor in the 2017-18 Budget Act - </a:t>
            </a:r>
            <a:r>
              <a:rPr lang="en-US" sz="2800" dirty="0">
                <a:solidFill>
                  <a:schemeClr val="tx2"/>
                </a:solidFill>
                <a:latin typeface="Arial" panose="020B0604020202020204" pitchFamily="34" charset="0"/>
                <a:cs typeface="Arial" panose="020B0604020202020204" pitchFamily="34" charset="0"/>
              </a:rPr>
              <a:t>California Education Code §§88920-88922</a:t>
            </a:r>
            <a:endParaRPr lang="en-US" sz="2800" dirty="0">
              <a:latin typeface="Arial" panose="020B0604020202020204" pitchFamily="34" charset="0"/>
              <a:cs typeface="Arial" panose="020B0604020202020204" pitchFamily="34" charset="0"/>
            </a:endParaRPr>
          </a:p>
          <a:p>
            <a:pPr>
              <a:buClr>
                <a:srgbClr val="17667E"/>
              </a:buClr>
            </a:pPr>
            <a:r>
              <a:rPr lang="en-US" sz="2800" dirty="0">
                <a:latin typeface="Arial" panose="020B0604020202020204" pitchFamily="34" charset="0"/>
                <a:cs typeface="Arial" panose="020B0604020202020204" pitchFamily="34" charset="0"/>
              </a:rPr>
              <a:t>Most recent – </a:t>
            </a:r>
            <a:r>
              <a:rPr lang="en-US" sz="2800" dirty="0">
                <a:latin typeface="Arial" panose="020B0604020202020204" pitchFamily="34" charset="0"/>
                <a:cs typeface="Arial" panose="020B0604020202020204" pitchFamily="34" charset="0"/>
                <a:hlinkClick r:id="rId5"/>
              </a:rPr>
              <a:t>California Guided Pathways Demonstration Project </a:t>
            </a:r>
            <a:r>
              <a:rPr lang="en-US" sz="2800" dirty="0">
                <a:latin typeface="Arial" panose="020B0604020202020204" pitchFamily="34" charset="0"/>
                <a:cs typeface="Arial" panose="020B0604020202020204" pitchFamily="34" charset="0"/>
              </a:rPr>
              <a:t>: 2020-22 Cohort – 40 colleges participating?</a:t>
            </a:r>
          </a:p>
          <a:p>
            <a:pPr marL="0" indent="0">
              <a:buNone/>
            </a:pPr>
            <a:endParaRPr lang="en-US" dirty="0"/>
          </a:p>
        </p:txBody>
      </p:sp>
      <p:sp>
        <p:nvSpPr>
          <p:cNvPr id="4" name="Slide Number Placeholder 3">
            <a:extLst>
              <a:ext uri="{FF2B5EF4-FFF2-40B4-BE49-F238E27FC236}">
                <a16:creationId xmlns:a16="http://schemas.microsoft.com/office/drawing/2014/main" id="{01035FFD-4F4C-8641-A621-EBB43F353C47}"/>
              </a:ext>
            </a:extLst>
          </p:cNvPr>
          <p:cNvSpPr>
            <a:spLocks noGrp="1"/>
          </p:cNvSpPr>
          <p:nvPr>
            <p:ph type="sldNum" sz="quarter" idx="10"/>
          </p:nvPr>
        </p:nvSpPr>
        <p:spPr/>
        <p:txBody>
          <a:bodyPr/>
          <a:lstStyle/>
          <a:p>
            <a:fld id="{7FF04090-76E0-5041-85F4-967B5373F30D}" type="slidenum">
              <a:rPr lang="en-US" altLang="en-US" smtClean="0"/>
              <a:pPr/>
              <a:t>7</a:t>
            </a:fld>
            <a:endParaRPr lang="en-US" altLang="en-US"/>
          </a:p>
        </p:txBody>
      </p:sp>
    </p:spTree>
    <p:extLst>
      <p:ext uri="{BB962C8B-B14F-4D97-AF65-F5344CB8AC3E}">
        <p14:creationId xmlns:p14="http://schemas.microsoft.com/office/powerpoint/2010/main" val="381356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505A-B71D-E94F-BCD9-3ECEDFB310A6}"/>
              </a:ext>
            </a:extLst>
          </p:cNvPr>
          <p:cNvSpPr>
            <a:spLocks noGrp="1"/>
          </p:cNvSpPr>
          <p:nvPr>
            <p:ph type="title"/>
          </p:nvPr>
        </p:nvSpPr>
        <p:spPr/>
        <p:txBody>
          <a:bodyPr anchor="ctr"/>
          <a:lstStyle/>
          <a:p>
            <a:pPr algn="ctr"/>
            <a:r>
              <a:rPr lang="en-US" b="1" dirty="0"/>
              <a:t>How Did 114 or 115 CCCs Get Guided Pathways?</a:t>
            </a:r>
            <a:endParaRPr lang="en-US" dirty="0"/>
          </a:p>
        </p:txBody>
      </p:sp>
      <p:sp>
        <p:nvSpPr>
          <p:cNvPr id="3" name="Content Placeholder 2">
            <a:extLst>
              <a:ext uri="{FF2B5EF4-FFF2-40B4-BE49-F238E27FC236}">
                <a16:creationId xmlns:a16="http://schemas.microsoft.com/office/drawing/2014/main" id="{DB4BE689-25DA-B440-A844-1725E09D8D1B}"/>
              </a:ext>
            </a:extLst>
          </p:cNvPr>
          <p:cNvSpPr>
            <a:spLocks noGrp="1"/>
          </p:cNvSpPr>
          <p:nvPr>
            <p:ph sz="half" idx="1"/>
          </p:nvPr>
        </p:nvSpPr>
        <p:spPr/>
        <p:txBody>
          <a:bodyPr/>
          <a:lstStyle/>
          <a:p>
            <a:pPr>
              <a:buClr>
                <a:srgbClr val="17667E"/>
              </a:buClr>
            </a:pPr>
            <a:r>
              <a:rPr lang="en-US" sz="2800" b="1" dirty="0">
                <a:solidFill>
                  <a:schemeClr val="tx1">
                    <a:lumMod val="50000"/>
                  </a:schemeClr>
                </a:solidFill>
                <a:latin typeface="Arial" panose="020B0604020202020204" pitchFamily="34" charset="0"/>
                <a:cs typeface="Arial" panose="020B0604020202020204" pitchFamily="34" charset="0"/>
              </a:rPr>
              <a:t>Guided Pathways Award Program </a:t>
            </a:r>
            <a:r>
              <a:rPr lang="en-US" sz="2800"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actual title in Ed Code: California Community College Guided Pathways Grant Program</a:t>
            </a:r>
            <a:r>
              <a:rPr lang="en-US" sz="2800" dirty="0">
                <a:latin typeface="Arial" panose="020B0604020202020204" pitchFamily="34" charset="0"/>
                <a:cs typeface="Arial" panose="020B0604020202020204" pitchFamily="34" charset="0"/>
              </a:rPr>
              <a:t>)</a:t>
            </a:r>
          </a:p>
          <a:p>
            <a:pPr lvl="1">
              <a:buClr>
                <a:srgbClr val="17667E"/>
              </a:buClr>
            </a:pPr>
            <a:r>
              <a:rPr lang="en-US" sz="2400" dirty="0">
                <a:latin typeface="Arial" panose="020B0604020202020204" pitchFamily="34" charset="0"/>
                <a:cs typeface="Arial" panose="020B0604020202020204" pitchFamily="34" charset="0"/>
              </a:rPr>
              <a:t>$150 million over 5 years – 10% for CCCCO; 90% for CCCs</a:t>
            </a:r>
          </a:p>
          <a:p>
            <a:pPr lvl="1">
              <a:buClr>
                <a:srgbClr val="17667E"/>
              </a:buClr>
            </a:pPr>
            <a:r>
              <a:rPr lang="en-US" sz="2400" b="1" dirty="0">
                <a:latin typeface="Arial" panose="020B0604020202020204" pitchFamily="34" charset="0"/>
                <a:cs typeface="Arial" panose="020B0604020202020204" pitchFamily="34" charset="0"/>
              </a:rPr>
              <a:t>All funds must be spent by June 30, 2022</a:t>
            </a:r>
          </a:p>
          <a:p>
            <a:pPr lvl="1">
              <a:buClr>
                <a:srgbClr val="17667E"/>
              </a:buClr>
            </a:pPr>
            <a:r>
              <a:rPr lang="en-US" sz="2400" dirty="0">
                <a:latin typeface="Arial" panose="020B0604020202020204" pitchFamily="34" charset="0"/>
                <a:cs typeface="Arial" panose="020B0604020202020204" pitchFamily="34" charset="0"/>
              </a:rPr>
              <a:t>114 colleges participating – participation required only to receive funds</a:t>
            </a:r>
          </a:p>
          <a:p>
            <a:pPr lvl="1">
              <a:buClr>
                <a:srgbClr val="17667E"/>
              </a:buClr>
            </a:pPr>
            <a:r>
              <a:rPr lang="en-US" sz="2400" dirty="0">
                <a:latin typeface="Arial" panose="020B0604020202020204" pitchFamily="34" charset="0"/>
                <a:cs typeface="Arial" panose="020B0604020202020204" pitchFamily="34" charset="0"/>
              </a:rPr>
              <a:t>AB 19 (Santiago, 2017) – College Promise will only be awarded to students attending colleges that are part of Guided Pathways Award (Grant) Program</a:t>
            </a:r>
          </a:p>
          <a:p>
            <a:pPr marL="0" indent="0">
              <a:buNone/>
            </a:pPr>
            <a:endParaRPr lang="en-US" dirty="0"/>
          </a:p>
        </p:txBody>
      </p:sp>
      <p:sp>
        <p:nvSpPr>
          <p:cNvPr id="4" name="Slide Number Placeholder 3">
            <a:extLst>
              <a:ext uri="{FF2B5EF4-FFF2-40B4-BE49-F238E27FC236}">
                <a16:creationId xmlns:a16="http://schemas.microsoft.com/office/drawing/2014/main" id="{01035FFD-4F4C-8641-A621-EBB43F353C47}"/>
              </a:ext>
            </a:extLst>
          </p:cNvPr>
          <p:cNvSpPr>
            <a:spLocks noGrp="1"/>
          </p:cNvSpPr>
          <p:nvPr>
            <p:ph type="sldNum" sz="quarter" idx="10"/>
          </p:nvPr>
        </p:nvSpPr>
        <p:spPr/>
        <p:txBody>
          <a:bodyPr/>
          <a:lstStyle/>
          <a:p>
            <a:fld id="{7FF04090-76E0-5041-85F4-967B5373F30D}" type="slidenum">
              <a:rPr lang="en-US" altLang="en-US" smtClean="0"/>
              <a:pPr/>
              <a:t>8</a:t>
            </a:fld>
            <a:endParaRPr lang="en-US" altLang="en-US"/>
          </a:p>
        </p:txBody>
      </p:sp>
    </p:spTree>
    <p:extLst>
      <p:ext uri="{BB962C8B-B14F-4D97-AF65-F5344CB8AC3E}">
        <p14:creationId xmlns:p14="http://schemas.microsoft.com/office/powerpoint/2010/main" val="1267150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505A-B71D-E94F-BCD9-3ECEDFB310A6}"/>
              </a:ext>
            </a:extLst>
          </p:cNvPr>
          <p:cNvSpPr>
            <a:spLocks noGrp="1"/>
          </p:cNvSpPr>
          <p:nvPr>
            <p:ph type="title"/>
          </p:nvPr>
        </p:nvSpPr>
        <p:spPr/>
        <p:txBody>
          <a:bodyPr anchor="ctr"/>
          <a:lstStyle/>
          <a:p>
            <a:pPr algn="ctr"/>
            <a:r>
              <a:rPr lang="en-US" b="1" dirty="0"/>
              <a:t>Guided Pathways Funding</a:t>
            </a:r>
            <a:endParaRPr lang="en-US" dirty="0"/>
          </a:p>
        </p:txBody>
      </p:sp>
      <p:sp>
        <p:nvSpPr>
          <p:cNvPr id="3" name="Content Placeholder 2">
            <a:extLst>
              <a:ext uri="{FF2B5EF4-FFF2-40B4-BE49-F238E27FC236}">
                <a16:creationId xmlns:a16="http://schemas.microsoft.com/office/drawing/2014/main" id="{DB4BE689-25DA-B440-A844-1725E09D8D1B}"/>
              </a:ext>
            </a:extLst>
          </p:cNvPr>
          <p:cNvSpPr>
            <a:spLocks noGrp="1"/>
          </p:cNvSpPr>
          <p:nvPr>
            <p:ph sz="half" idx="1"/>
          </p:nvPr>
        </p:nvSpPr>
        <p:spPr>
          <a:xfrm>
            <a:off x="1277650" y="1404257"/>
            <a:ext cx="10058400" cy="4813663"/>
          </a:xfrm>
        </p:spPr>
        <p:txBody>
          <a:bodyPr/>
          <a:lstStyle/>
          <a:p>
            <a:pPr marL="0" indent="0" algn="ctr">
              <a:buNone/>
            </a:pPr>
            <a:r>
              <a:rPr lang="en-US" b="1" dirty="0">
                <a:latin typeface="Times New Roman" panose="02020603050405020304" pitchFamily="18" charset="0"/>
                <a:cs typeface="Times New Roman" panose="02020603050405020304" pitchFamily="18" charset="0"/>
              </a:rPr>
              <a:t>90% for CCCs = $135M</a:t>
            </a: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Year 1 – 25%</a:t>
            </a:r>
          </a:p>
          <a:p>
            <a:pPr lvl="1"/>
            <a:r>
              <a:rPr lang="en-US" dirty="0">
                <a:latin typeface="Times New Roman" panose="02020603050405020304" pitchFamily="18" charset="0"/>
                <a:cs typeface="Times New Roman" panose="02020603050405020304" pitchFamily="18" charset="0"/>
              </a:rPr>
              <a:t>Year 2 – 30%</a:t>
            </a:r>
          </a:p>
          <a:p>
            <a:pPr lvl="1"/>
            <a:r>
              <a:rPr lang="en-US" dirty="0">
                <a:latin typeface="Times New Roman" panose="02020603050405020304" pitchFamily="18" charset="0"/>
                <a:cs typeface="Times New Roman" panose="02020603050405020304" pitchFamily="18" charset="0"/>
              </a:rPr>
              <a:t>Year 3 – 25%</a:t>
            </a:r>
          </a:p>
          <a:p>
            <a:pPr lvl="1"/>
            <a:r>
              <a:rPr lang="en-US" dirty="0">
                <a:latin typeface="Times New Roman" panose="02020603050405020304" pitchFamily="18" charset="0"/>
                <a:cs typeface="Times New Roman" panose="02020603050405020304" pitchFamily="18" charset="0"/>
              </a:rPr>
              <a:t>Year 4 – 10%</a:t>
            </a:r>
          </a:p>
          <a:p>
            <a:pPr lvl="1"/>
            <a:r>
              <a:rPr lang="en-US" dirty="0">
                <a:latin typeface="Times New Roman" panose="02020603050405020304" pitchFamily="18" charset="0"/>
                <a:cs typeface="Times New Roman" panose="02020603050405020304" pitchFamily="18" charset="0"/>
              </a:rPr>
              <a:t>Year 5 – 10%</a:t>
            </a:r>
          </a:p>
          <a:p>
            <a:pPr marL="0" indent="0">
              <a:buNone/>
            </a:pPr>
            <a:endParaRPr lang="en-US" dirty="0"/>
          </a:p>
        </p:txBody>
      </p:sp>
      <p:sp>
        <p:nvSpPr>
          <p:cNvPr id="4" name="Slide Number Placeholder 3">
            <a:extLst>
              <a:ext uri="{FF2B5EF4-FFF2-40B4-BE49-F238E27FC236}">
                <a16:creationId xmlns:a16="http://schemas.microsoft.com/office/drawing/2014/main" id="{01035FFD-4F4C-8641-A621-EBB43F353C47}"/>
              </a:ext>
            </a:extLst>
          </p:cNvPr>
          <p:cNvSpPr>
            <a:spLocks noGrp="1"/>
          </p:cNvSpPr>
          <p:nvPr>
            <p:ph type="sldNum" sz="quarter" idx="10"/>
          </p:nvPr>
        </p:nvSpPr>
        <p:spPr/>
        <p:txBody>
          <a:bodyPr/>
          <a:lstStyle/>
          <a:p>
            <a:fld id="{7FF04090-76E0-5041-85F4-967B5373F30D}" type="slidenum">
              <a:rPr lang="en-US" altLang="en-US" smtClean="0"/>
              <a:pPr/>
              <a:t>9</a:t>
            </a:fld>
            <a:endParaRPr lang="en-US" altLang="en-US"/>
          </a:p>
        </p:txBody>
      </p:sp>
      <p:graphicFrame>
        <p:nvGraphicFramePr>
          <p:cNvPr id="5" name="Chart 4">
            <a:extLst>
              <a:ext uri="{FF2B5EF4-FFF2-40B4-BE49-F238E27FC236}">
                <a16:creationId xmlns:a16="http://schemas.microsoft.com/office/drawing/2014/main" id="{27F6E7FC-6F41-5142-8180-DAC2A212194D}"/>
              </a:ext>
            </a:extLst>
          </p:cNvPr>
          <p:cNvGraphicFramePr>
            <a:graphicFrameLocks/>
          </p:cNvGraphicFramePr>
          <p:nvPr>
            <p:extLst>
              <p:ext uri="{D42A27DB-BD31-4B8C-83A1-F6EECF244321}">
                <p14:modId xmlns:p14="http://schemas.microsoft.com/office/powerpoint/2010/main" val="2064995520"/>
              </p:ext>
            </p:extLst>
          </p:nvPr>
        </p:nvGraphicFramePr>
        <p:xfrm>
          <a:off x="3882684" y="2039815"/>
          <a:ext cx="7441010" cy="37982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0409293"/>
      </p:ext>
    </p:extLst>
  </p:cSld>
  <p:clrMapOvr>
    <a:masterClrMapping/>
  </p:clrMapOvr>
</p:sld>
</file>

<file path=ppt/theme/theme1.xml><?xml version="1.0" encoding="utf-8"?>
<a:theme xmlns:a="http://schemas.openxmlformats.org/drawingml/2006/main" name="ASCCC Curriculum Inst. 2020 Theme">
  <a:themeElements>
    <a:clrScheme name="ASCCC Plenary Spring 2021">
      <a:dk1>
        <a:srgbClr val="507BB5"/>
      </a:dk1>
      <a:lt1>
        <a:srgbClr val="FFFFFF"/>
      </a:lt1>
      <a:dk2>
        <a:srgbClr val="000000"/>
      </a:dk2>
      <a:lt2>
        <a:srgbClr val="F9CC41"/>
      </a:lt2>
      <a:accent1>
        <a:srgbClr val="008A69"/>
      </a:accent1>
      <a:accent2>
        <a:srgbClr val="20A7BA"/>
      </a:accent2>
      <a:accent3>
        <a:srgbClr val="C7B893"/>
      </a:accent3>
      <a:accent4>
        <a:srgbClr val="7E3783"/>
      </a:accent4>
      <a:accent5>
        <a:srgbClr val="507BB5"/>
      </a:accent5>
      <a:accent6>
        <a:srgbClr val="581519"/>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Spring ppt template 2b 210211" id="{72C35BAC-7159-964C-8810-7C2607FD9E6E}" vid="{887BBFB6-A3EB-3944-95B2-BDA59E9B51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169</TotalTime>
  <Words>1409</Words>
  <Application>Microsoft Macintosh PowerPoint</Application>
  <PresentationFormat>Widescreen</PresentationFormat>
  <Paragraphs>227</Paragraphs>
  <Slides>22</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Palatino</vt:lpstr>
      <vt:lpstr>Times New Roman</vt:lpstr>
      <vt:lpstr>ASCCC Curriculum Inst. 2020 Theme</vt:lpstr>
      <vt:lpstr>Leveraging Guided Pathways as a Framework for Equity: A Suite of Resources</vt:lpstr>
      <vt:lpstr>Presenters</vt:lpstr>
      <vt:lpstr>Description</vt:lpstr>
      <vt:lpstr>Overview</vt:lpstr>
      <vt:lpstr>A Brief Overview of Guided Pathways</vt:lpstr>
      <vt:lpstr>All Hands on Deck!</vt:lpstr>
      <vt:lpstr>Where Did Guided Pathways Come From?</vt:lpstr>
      <vt:lpstr>How Did 114 or 115 CCCs Get Guided Pathways?</vt:lpstr>
      <vt:lpstr>Guided Pathways Funding</vt:lpstr>
      <vt:lpstr>The ASCCC and Guided Pathways</vt:lpstr>
      <vt:lpstr>Guided Pathways and The 10+1</vt:lpstr>
      <vt:lpstr>ASCCC Guided Pathways Task Force  Goals for 2020-21</vt:lpstr>
      <vt:lpstr>Guided Pathways: A Framework for DEI</vt:lpstr>
      <vt:lpstr>Canvas</vt:lpstr>
      <vt:lpstr>Canvas</vt:lpstr>
      <vt:lpstr>The 2021 Suite of Guided Pathways Resources</vt:lpstr>
      <vt:lpstr>Ensuring Learning </vt:lpstr>
      <vt:lpstr>Incorporating Student Voice into Guided Pathways Design</vt:lpstr>
      <vt:lpstr>Aligning Guided Pathways with  Equity-Minded Actions</vt:lpstr>
      <vt:lpstr>Scheduling: A Student-Centered Approach</vt:lpstr>
      <vt:lpstr>Discussion</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Guided Pathways as a Framework for Equity: A Suite of Resources </dc:title>
  <dc:creator>Virginia May</dc:creator>
  <cp:lastModifiedBy>Katherine Nash</cp:lastModifiedBy>
  <cp:revision>24</cp:revision>
  <cp:lastPrinted>2020-11-24T19:39:26Z</cp:lastPrinted>
  <dcterms:created xsi:type="dcterms:W3CDTF">2021-04-01T02:34:25Z</dcterms:created>
  <dcterms:modified xsi:type="dcterms:W3CDTF">2021-04-13T00:04:58Z</dcterms:modified>
</cp:coreProperties>
</file>