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66" r:id="rId2"/>
  </p:sldMasterIdLst>
  <p:notesMasterIdLst>
    <p:notesMasterId r:id="rId14"/>
  </p:notesMasterIdLst>
  <p:handoutMasterIdLst>
    <p:handoutMasterId r:id="rId15"/>
  </p:handoutMasterIdLst>
  <p:sldIdLst>
    <p:sldId id="256" r:id="rId3"/>
    <p:sldId id="268" r:id="rId4"/>
    <p:sldId id="269" r:id="rId5"/>
    <p:sldId id="275" r:id="rId6"/>
    <p:sldId id="270" r:id="rId7"/>
    <p:sldId id="271" r:id="rId8"/>
    <p:sldId id="272" r:id="rId9"/>
    <p:sldId id="273" r:id="rId10"/>
    <p:sldId id="276" r:id="rId11"/>
    <p:sldId id="274" r:id="rId12"/>
    <p:sldId id="265" r:id="rId13"/>
  </p:sldIdLst>
  <p:sldSz cx="12192000" cy="6858000"/>
  <p:notesSz cx="6954838" cy="9240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663" autoAdjust="0"/>
    <p:restoredTop sz="75607" autoAdjust="0"/>
  </p:normalViewPr>
  <p:slideViewPr>
    <p:cSldViewPr snapToGrid="0">
      <p:cViewPr>
        <p:scale>
          <a:sx n="72" d="100"/>
          <a:sy n="72" d="100"/>
        </p:scale>
        <p:origin x="-296" y="-8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2042"/>
          </a:xfrm>
          <a:prstGeom prst="rect">
            <a:avLst/>
          </a:prstGeom>
        </p:spPr>
        <p:txBody>
          <a:bodyPr vert="horz" lIns="92546" tIns="46273" rIns="92546" bIns="46273" rtlCol="0"/>
          <a:lstStyle>
            <a:lvl1pPr algn="l">
              <a:defRPr sz="1200"/>
            </a:lvl1pPr>
          </a:lstStyle>
          <a:p>
            <a:endParaRPr lang="en-US" dirty="0"/>
          </a:p>
        </p:txBody>
      </p:sp>
      <p:sp>
        <p:nvSpPr>
          <p:cNvPr id="3" name="Date Placeholder 2"/>
          <p:cNvSpPr>
            <a:spLocks noGrp="1"/>
          </p:cNvSpPr>
          <p:nvPr>
            <p:ph type="dt" sz="quarter" idx="1"/>
          </p:nvPr>
        </p:nvSpPr>
        <p:spPr>
          <a:xfrm>
            <a:off x="3939466" y="0"/>
            <a:ext cx="3013763" cy="462042"/>
          </a:xfrm>
          <a:prstGeom prst="rect">
            <a:avLst/>
          </a:prstGeom>
        </p:spPr>
        <p:txBody>
          <a:bodyPr vert="horz" lIns="92546" tIns="46273" rIns="92546" bIns="46273" rtlCol="0"/>
          <a:lstStyle>
            <a:lvl1pPr algn="r">
              <a:defRPr sz="1200"/>
            </a:lvl1pPr>
          </a:lstStyle>
          <a:p>
            <a:fld id="{E7DDBBE9-0D9B-EF41-A34B-D9F32579456F}" type="datetimeFigureOut">
              <a:rPr lang="en-US" smtClean="0"/>
              <a:t>11/4/16</a:t>
            </a:fld>
            <a:endParaRPr lang="en-US" dirty="0"/>
          </a:p>
        </p:txBody>
      </p:sp>
      <p:sp>
        <p:nvSpPr>
          <p:cNvPr id="4" name="Footer Placeholder 3"/>
          <p:cNvSpPr>
            <a:spLocks noGrp="1"/>
          </p:cNvSpPr>
          <p:nvPr>
            <p:ph type="ftr" sz="quarter" idx="2"/>
          </p:nvPr>
        </p:nvSpPr>
        <p:spPr>
          <a:xfrm>
            <a:off x="0" y="8777192"/>
            <a:ext cx="3013763" cy="462042"/>
          </a:xfrm>
          <a:prstGeom prst="rect">
            <a:avLst/>
          </a:prstGeom>
        </p:spPr>
        <p:txBody>
          <a:bodyPr vert="horz" lIns="92546" tIns="46273" rIns="92546" bIns="46273"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9466" y="8777192"/>
            <a:ext cx="3013763" cy="462042"/>
          </a:xfrm>
          <a:prstGeom prst="rect">
            <a:avLst/>
          </a:prstGeom>
        </p:spPr>
        <p:txBody>
          <a:bodyPr vert="horz" lIns="92546" tIns="46273" rIns="92546" bIns="46273" rtlCol="0" anchor="b"/>
          <a:lstStyle>
            <a:lvl1pPr algn="r">
              <a:defRPr sz="1200"/>
            </a:lvl1pPr>
          </a:lstStyle>
          <a:p>
            <a:fld id="{133792CE-9C0E-C04A-BA57-1D94BB4C1C8E}" type="slidenum">
              <a:rPr lang="en-US" smtClean="0"/>
              <a:t>‹#›</a:t>
            </a:fld>
            <a:endParaRPr lang="en-US" dirty="0"/>
          </a:p>
        </p:txBody>
      </p:sp>
    </p:spTree>
    <p:extLst>
      <p:ext uri="{BB962C8B-B14F-4D97-AF65-F5344CB8AC3E}">
        <p14:creationId xmlns:p14="http://schemas.microsoft.com/office/powerpoint/2010/main" val="9454998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3647"/>
          </a:xfrm>
          <a:prstGeom prst="rect">
            <a:avLst/>
          </a:prstGeom>
        </p:spPr>
        <p:txBody>
          <a:bodyPr vert="horz" lIns="92546" tIns="46273" rIns="92546" bIns="46273" rtlCol="0"/>
          <a:lstStyle>
            <a:lvl1pPr algn="l">
              <a:defRPr sz="1200"/>
            </a:lvl1pPr>
          </a:lstStyle>
          <a:p>
            <a:endParaRPr lang="en-US" dirty="0"/>
          </a:p>
        </p:txBody>
      </p:sp>
      <p:sp>
        <p:nvSpPr>
          <p:cNvPr id="3" name="Date Placeholder 2"/>
          <p:cNvSpPr>
            <a:spLocks noGrp="1"/>
          </p:cNvSpPr>
          <p:nvPr>
            <p:ph type="dt" idx="1"/>
          </p:nvPr>
        </p:nvSpPr>
        <p:spPr>
          <a:xfrm>
            <a:off x="3939466" y="0"/>
            <a:ext cx="3013763" cy="463647"/>
          </a:xfrm>
          <a:prstGeom prst="rect">
            <a:avLst/>
          </a:prstGeom>
        </p:spPr>
        <p:txBody>
          <a:bodyPr vert="horz" lIns="92546" tIns="46273" rIns="92546" bIns="46273" rtlCol="0"/>
          <a:lstStyle>
            <a:lvl1pPr algn="r">
              <a:defRPr sz="1200"/>
            </a:lvl1pPr>
          </a:lstStyle>
          <a:p>
            <a:fld id="{8A5B517A-71EB-4509-BAE5-189BC8583ACC}" type="datetimeFigureOut">
              <a:rPr lang="en-US" smtClean="0"/>
              <a:t>11/4/16</a:t>
            </a:fld>
            <a:endParaRPr lang="en-US" dirty="0"/>
          </a:p>
        </p:txBody>
      </p:sp>
      <p:sp>
        <p:nvSpPr>
          <p:cNvPr id="4" name="Slide Image Placeholder 3"/>
          <p:cNvSpPr>
            <a:spLocks noGrp="1" noRot="1" noChangeAspect="1"/>
          </p:cNvSpPr>
          <p:nvPr>
            <p:ph type="sldImg" idx="2"/>
          </p:nvPr>
        </p:nvSpPr>
        <p:spPr>
          <a:xfrm>
            <a:off x="706438" y="1155700"/>
            <a:ext cx="5541962" cy="3117850"/>
          </a:xfrm>
          <a:prstGeom prst="rect">
            <a:avLst/>
          </a:prstGeom>
          <a:noFill/>
          <a:ln w="12700">
            <a:solidFill>
              <a:prstClr val="black"/>
            </a:solidFill>
          </a:ln>
        </p:spPr>
        <p:txBody>
          <a:bodyPr vert="horz" lIns="92546" tIns="46273" rIns="92546" bIns="46273" rtlCol="0" anchor="ctr"/>
          <a:lstStyle/>
          <a:p>
            <a:endParaRPr lang="en-US" dirty="0"/>
          </a:p>
        </p:txBody>
      </p:sp>
      <p:sp>
        <p:nvSpPr>
          <p:cNvPr id="5" name="Notes Placeholder 4"/>
          <p:cNvSpPr>
            <a:spLocks noGrp="1"/>
          </p:cNvSpPr>
          <p:nvPr>
            <p:ph type="body" sz="quarter" idx="3"/>
          </p:nvPr>
        </p:nvSpPr>
        <p:spPr>
          <a:xfrm>
            <a:off x="695484" y="4447153"/>
            <a:ext cx="5563870" cy="3638580"/>
          </a:xfrm>
          <a:prstGeom prst="rect">
            <a:avLst/>
          </a:prstGeom>
        </p:spPr>
        <p:txBody>
          <a:bodyPr vert="horz" lIns="92546" tIns="46273" rIns="92546" bIns="4627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7193"/>
            <a:ext cx="3013763" cy="463646"/>
          </a:xfrm>
          <a:prstGeom prst="rect">
            <a:avLst/>
          </a:prstGeom>
        </p:spPr>
        <p:txBody>
          <a:bodyPr vert="horz" lIns="92546" tIns="46273" rIns="92546" bIns="4627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9466" y="8777193"/>
            <a:ext cx="3013763" cy="463646"/>
          </a:xfrm>
          <a:prstGeom prst="rect">
            <a:avLst/>
          </a:prstGeom>
        </p:spPr>
        <p:txBody>
          <a:bodyPr vert="horz" lIns="92546" tIns="46273" rIns="92546" bIns="46273" rtlCol="0" anchor="b"/>
          <a:lstStyle>
            <a:lvl1pPr algn="r">
              <a:defRPr sz="1200"/>
            </a:lvl1pPr>
          </a:lstStyle>
          <a:p>
            <a:fld id="{9B76EAC2-157E-434C-9995-73CD4FD359D0}" type="slidenum">
              <a:rPr lang="en-US" smtClean="0"/>
              <a:t>‹#›</a:t>
            </a:fld>
            <a:endParaRPr lang="en-US" dirty="0"/>
          </a:p>
        </p:txBody>
      </p:sp>
    </p:spTree>
    <p:extLst>
      <p:ext uri="{BB962C8B-B14F-4D97-AF65-F5344CB8AC3E}">
        <p14:creationId xmlns:p14="http://schemas.microsoft.com/office/powerpoint/2010/main" val="63428958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1</a:t>
            </a:fld>
            <a:endParaRPr lang="en-US" dirty="0"/>
          </a:p>
        </p:txBody>
      </p:sp>
    </p:spTree>
    <p:extLst>
      <p:ext uri="{BB962C8B-B14F-4D97-AF65-F5344CB8AC3E}">
        <p14:creationId xmlns:p14="http://schemas.microsoft.com/office/powerpoint/2010/main" val="31161511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Topics come out of resolutions</a:t>
            </a:r>
            <a:r>
              <a:rPr lang="en-US" baseline="0" dirty="0" smtClean="0"/>
              <a:t> and</a:t>
            </a:r>
            <a:r>
              <a:rPr lang="en-US" dirty="0" smtClean="0"/>
              <a:t> hot trends and mandates in the system.</a:t>
            </a:r>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2</a:t>
            </a:fld>
            <a:endParaRPr lang="en-US" dirty="0"/>
          </a:p>
        </p:txBody>
      </p:sp>
    </p:spTree>
    <p:extLst>
      <p:ext uri="{BB962C8B-B14F-4D97-AF65-F5344CB8AC3E}">
        <p14:creationId xmlns:p14="http://schemas.microsoft.com/office/powerpoint/2010/main" val="2298483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Didn’t want to propose an exhaustive list because</a:t>
            </a:r>
            <a:r>
              <a:rPr lang="en-US" baseline="0" dirty="0" smtClean="0"/>
              <a:t> new events and offerings surface every month.</a:t>
            </a:r>
          </a:p>
          <a:p>
            <a:endParaRPr lang="en-US" baseline="0" dirty="0" smtClean="0"/>
          </a:p>
          <a:p>
            <a:r>
              <a:rPr lang="en-US" baseline="0" dirty="0" smtClean="0"/>
              <a:t>Resolution 12.01: </a:t>
            </a:r>
          </a:p>
          <a:p>
            <a:r>
              <a:rPr lang="en-US" sz="1200" kern="1200" dirty="0" smtClean="0">
                <a:solidFill>
                  <a:schemeClr val="tx1"/>
                </a:solidFill>
                <a:effectLst/>
                <a:latin typeface="+mn-lt"/>
                <a:ea typeface="+mn-ea"/>
                <a:cs typeface="+mn-cs"/>
              </a:rPr>
              <a:t>Resolved, That the Academic Senate for California Community Colleges assert to statewide initiative leaders the importance of respecting the purview of the Academic Senate and local senates regarding faculty professional development; and</a:t>
            </a:r>
          </a:p>
          <a:p>
            <a:r>
              <a:rPr lang="en-US" sz="1200" kern="1200" dirty="0" smtClean="0">
                <a:solidFill>
                  <a:schemeClr val="tx1"/>
                </a:solidFill>
                <a:effectLst/>
                <a:latin typeface="+mn-lt"/>
                <a:ea typeface="+mn-ea"/>
                <a:cs typeface="+mn-cs"/>
              </a:rPr>
              <a:t>Resolved, That the Academic Senate for California Community Colleges work with the California Community Colleges Chancellor’s Office and other system partners to ensure that the Board of Governors’ Standing Orders are respected and that all future assignments in the area of faculty professional development involve input and affirmation from the Academic Senate and local senates.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A2MEND (African American Male Education Network Conference 1-3</a:t>
            </a:r>
            <a:r>
              <a:rPr lang="en-US" baseline="0" dirty="0" smtClean="0"/>
              <a:t> March 2017</a:t>
            </a:r>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4</a:t>
            </a:fld>
            <a:endParaRPr lang="en-US" dirty="0"/>
          </a:p>
        </p:txBody>
      </p:sp>
    </p:spTree>
    <p:extLst>
      <p:ext uri="{BB962C8B-B14F-4D97-AF65-F5344CB8AC3E}">
        <p14:creationId xmlns:p14="http://schemas.microsoft.com/office/powerpoint/2010/main" val="26108298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the</a:t>
            </a:r>
            <a:r>
              <a:rPr lang="en-US" baseline="0" dirty="0" smtClean="0"/>
              <a:t> presenters say “we,” those presenters mean the body of community college faculty throughout the state. (Take feedback.)</a:t>
            </a:r>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5</a:t>
            </a:fld>
            <a:endParaRPr lang="en-US" dirty="0"/>
          </a:p>
        </p:txBody>
      </p:sp>
    </p:spTree>
    <p:extLst>
      <p:ext uri="{BB962C8B-B14F-4D97-AF65-F5344CB8AC3E}">
        <p14:creationId xmlns:p14="http://schemas.microsoft.com/office/powerpoint/2010/main" val="31083016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a</a:t>
            </a:r>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6</a:t>
            </a:fld>
            <a:endParaRPr lang="en-US" dirty="0"/>
          </a:p>
        </p:txBody>
      </p:sp>
    </p:spTree>
    <p:extLst>
      <p:ext uri="{BB962C8B-B14F-4D97-AF65-F5344CB8AC3E}">
        <p14:creationId xmlns:p14="http://schemas.microsoft.com/office/powerpoint/2010/main" val="13856014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11</a:t>
            </a:fld>
            <a:endParaRPr lang="en-US" dirty="0"/>
          </a:p>
        </p:txBody>
      </p:sp>
    </p:spTree>
    <p:extLst>
      <p:ext uri="{BB962C8B-B14F-4D97-AF65-F5344CB8AC3E}">
        <p14:creationId xmlns:p14="http://schemas.microsoft.com/office/powerpoint/2010/main" val="37882903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2" name="Date Placeholder 21"/>
          <p:cNvSpPr>
            <a:spLocks noGrp="1"/>
          </p:cNvSpPr>
          <p:nvPr>
            <p:ph type="dt" sz="half" idx="14"/>
          </p:nvPr>
        </p:nvSpPr>
        <p:spPr/>
        <p:txBody>
          <a:bodyPr/>
          <a:lstStyle/>
          <a:p>
            <a:fld id="{ABAC0E60-E847-F04D-B9C4-8758354B814A}" type="datetime1">
              <a:rPr lang="en-US" smtClean="0">
                <a:solidFill>
                  <a:prstClr val="black">
                    <a:tint val="75000"/>
                  </a:prstClr>
                </a:solidFill>
              </a:rPr>
              <a:t>11/4/16</a:t>
            </a:fld>
            <a:endParaRPr lang="en-US" dirty="0">
              <a:solidFill>
                <a:prstClr val="black">
                  <a:tint val="75000"/>
                </a:prstClr>
              </a:solidFill>
            </a:endParaRPr>
          </a:p>
        </p:txBody>
      </p:sp>
      <p:sp>
        <p:nvSpPr>
          <p:cNvPr id="23" name="Footer Placeholder 22"/>
          <p:cNvSpPr>
            <a:spLocks noGrp="1"/>
          </p:cNvSpPr>
          <p:nvPr>
            <p:ph type="ftr" sz="quarter" idx="15"/>
          </p:nvPr>
        </p:nvSpPr>
        <p:spPr/>
        <p:txBody>
          <a:bodyPr/>
          <a:lstStyle/>
          <a:p>
            <a:r>
              <a:rPr lang="en-US" smtClean="0">
                <a:solidFill>
                  <a:prstClr val="black">
                    <a:tint val="75000"/>
                  </a:prstClr>
                </a:solidFill>
              </a:rPr>
              <a:t>ASCCC Fall 2016 Plenary, Costa Mesa, CA</a:t>
            </a:r>
            <a:endParaRPr lang="en-US" dirty="0">
              <a:solidFill>
                <a:prstClr val="black">
                  <a:tint val="75000"/>
                </a:prstClr>
              </a:solidFill>
            </a:endParaRPr>
          </a:p>
        </p:txBody>
      </p:sp>
      <p:sp>
        <p:nvSpPr>
          <p:cNvPr id="24" name="Slide Number Placeholder 23"/>
          <p:cNvSpPr>
            <a:spLocks noGrp="1"/>
          </p:cNvSpPr>
          <p:nvPr>
            <p:ph type="sldNum" sz="quarter" idx="16"/>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7577750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5CE1089-6716-1A47-ABFC-F41701CD6E7C}" type="datetime1">
              <a:rPr lang="en-US" smtClean="0">
                <a:solidFill>
                  <a:prstClr val="black">
                    <a:tint val="75000"/>
                  </a:prstClr>
                </a:solidFill>
              </a:rPr>
              <a:t>11/4/16</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ASCCC Fall 2016 Plenary, Costa Mesa, CA</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4404386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xmlns:p14="http://schemas.microsoft.com/office/powerpoint/2010/mai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1D3504-627F-F044-9235-66BDA40CE5FD}" type="datetime1">
              <a:rPr lang="en-US" smtClean="0">
                <a:solidFill>
                  <a:prstClr val="black">
                    <a:tint val="75000"/>
                  </a:prstClr>
                </a:solidFill>
              </a:rPr>
              <a:t>11/4/16</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r>
              <a:rPr lang="en-US" smtClean="0">
                <a:solidFill>
                  <a:prstClr val="black">
                    <a:tint val="75000"/>
                  </a:prstClr>
                </a:solidFill>
              </a:rPr>
              <a:t>ASCCC Fall 2016 Plenary, Costa Mesa, CA</a:t>
            </a:r>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6587815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xmlns:p14="http://schemas.microsoft.com/office/powerpoint/2010/mai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987427"/>
            <a:ext cx="3932237" cy="1193799"/>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1600" y="987427"/>
            <a:ext cx="6172200" cy="50053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181225"/>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946F44-133F-DA42-A14D-04871C6F63E8}" type="datetime1">
              <a:rPr lang="en-US" smtClean="0">
                <a:solidFill>
                  <a:prstClr val="black">
                    <a:tint val="75000"/>
                  </a:prstClr>
                </a:solidFill>
              </a:rPr>
              <a:t>11/4/16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ASCCC Fall 2016 Plenary, Costa Mesa, CA</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6806430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xmlns:p14="http://schemas.microsoft.com/office/powerpoint/2010/mai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987426"/>
            <a:ext cx="3932237" cy="1069974"/>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6"/>
            <a:ext cx="6172200" cy="4994274"/>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39788" y="2057400"/>
            <a:ext cx="3932237" cy="39243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7278A7-FFBB-AB4B-9147-D55DF172E657}" type="datetime1">
              <a:rPr lang="en-US" smtClean="0">
                <a:solidFill>
                  <a:prstClr val="black">
                    <a:tint val="75000"/>
                  </a:prstClr>
                </a:solidFill>
              </a:rPr>
              <a:t>11/4/16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ASCCC Fall 2016 Plenary, Costa Mesa, CA</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1700978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xmlns:p14="http://schemas.microsoft.com/office/powerpoint/2010/mai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ED84C3-AA2D-5E47-84BF-B853035C0400}" type="datetime1">
              <a:rPr lang="en-US" smtClean="0">
                <a:solidFill>
                  <a:prstClr val="black">
                    <a:tint val="75000"/>
                  </a:prstClr>
                </a:solidFill>
              </a:rPr>
              <a:t>11/4/16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ASCCC Fall 2016 Plenary, Costa Mesa, CA</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5443989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xmlns:p14="http://schemas.microsoft.com/office/powerpoint/2010/mai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923925"/>
            <a:ext cx="2628900" cy="52530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1" y="923925"/>
            <a:ext cx="7734300" cy="52530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58263F1-D72B-C541-8CD3-908D41C2D08D}" type="datetime1">
              <a:rPr lang="en-US" smtClean="0">
                <a:solidFill>
                  <a:prstClr val="black">
                    <a:tint val="75000"/>
                  </a:prstClr>
                </a:solidFill>
              </a:rPr>
              <a:t>11/4/16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ASCCC Fall 2016 Plenary, Costa Mesa, CA</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9408367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xmlns:p14="http://schemas.microsoft.com/office/powerpoint/2010/mai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EAB987-96BE-814B-9B86-03C2DDABC991}" type="datetime1">
              <a:rPr lang="en-US" smtClean="0"/>
              <a:t>11/4/16</a:t>
            </a:fld>
            <a:endParaRPr lang="en-US" dirty="0"/>
          </a:p>
        </p:txBody>
      </p:sp>
      <p:sp>
        <p:nvSpPr>
          <p:cNvPr id="6" name="Footer Placeholder 5"/>
          <p:cNvSpPr>
            <a:spLocks noGrp="1"/>
          </p:cNvSpPr>
          <p:nvPr>
            <p:ph type="ftr" sz="quarter" idx="11"/>
          </p:nvPr>
        </p:nvSpPr>
        <p:spPr/>
        <p:txBody>
          <a:bodyPr/>
          <a:lstStyle/>
          <a:p>
            <a:r>
              <a:rPr lang="en-US" smtClean="0"/>
              <a:t>ASCCC Fall 2016 Plenary, Costa Mesa, CA</a:t>
            </a:r>
            <a:endParaRPr lang="en-US" dirty="0"/>
          </a:p>
        </p:txBody>
      </p:sp>
      <p:sp>
        <p:nvSpPr>
          <p:cNvPr id="7" name="Slide Number Placeholder 6"/>
          <p:cNvSpPr>
            <a:spLocks noGrp="1"/>
          </p:cNvSpPr>
          <p:nvPr>
            <p:ph type="sldNum" sz="quarter" idx="12"/>
          </p:nvPr>
        </p:nvSpPr>
        <p:spPr/>
        <p:txBody>
          <a:bodyPr/>
          <a:lstStyle/>
          <a:p>
            <a:fld id="{F01EB0EE-5C55-4A20-9AF4-1E061F85A2B6}" type="slidenum">
              <a:rPr lang="en-US" smtClean="0"/>
              <a:t>‹#›</a:t>
            </a:fld>
            <a:endParaRPr lang="en-US" dirty="0"/>
          </a:p>
        </p:txBody>
      </p:sp>
    </p:spTree>
    <p:extLst>
      <p:ext uri="{BB962C8B-B14F-4D97-AF65-F5344CB8AC3E}">
        <p14:creationId xmlns:p14="http://schemas.microsoft.com/office/powerpoint/2010/main" val="348671832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xmlns:p14="http://schemas.microsoft.com/office/powerpoint/2010/mai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2F4CDB-9E8B-AF42-9158-A0629B0EFACC}" type="datetime1">
              <a:rPr lang="en-US" smtClean="0"/>
              <a:t>11/4/16</a:t>
            </a:fld>
            <a:endParaRPr lang="en-US" dirty="0"/>
          </a:p>
        </p:txBody>
      </p:sp>
      <p:sp>
        <p:nvSpPr>
          <p:cNvPr id="4" name="Footer Placeholder 3"/>
          <p:cNvSpPr>
            <a:spLocks noGrp="1"/>
          </p:cNvSpPr>
          <p:nvPr>
            <p:ph type="ftr" sz="quarter" idx="11"/>
          </p:nvPr>
        </p:nvSpPr>
        <p:spPr/>
        <p:txBody>
          <a:bodyPr/>
          <a:lstStyle/>
          <a:p>
            <a:r>
              <a:rPr lang="en-US" smtClean="0"/>
              <a:t>ASCCC Fall 2016 Plenary, Costa Mesa, CA</a:t>
            </a:r>
            <a:endParaRPr lang="en-US" dirty="0"/>
          </a:p>
        </p:txBody>
      </p:sp>
      <p:sp>
        <p:nvSpPr>
          <p:cNvPr id="5" name="Slide Number Placeholder 4"/>
          <p:cNvSpPr>
            <a:spLocks noGrp="1"/>
          </p:cNvSpPr>
          <p:nvPr>
            <p:ph type="sldNum" sz="quarter" idx="12"/>
          </p:nvPr>
        </p:nvSpPr>
        <p:spPr/>
        <p:txBody>
          <a:bodyPr/>
          <a:lstStyle/>
          <a:p>
            <a:fld id="{F01EB0EE-5C55-4A20-9AF4-1E061F85A2B6}" type="slidenum">
              <a:rPr lang="en-US" smtClean="0"/>
              <a:t>‹#›</a:t>
            </a:fld>
            <a:endParaRPr lang="en-US" dirty="0"/>
          </a:p>
        </p:txBody>
      </p:sp>
    </p:spTree>
    <p:extLst>
      <p:ext uri="{BB962C8B-B14F-4D97-AF65-F5344CB8AC3E}">
        <p14:creationId xmlns:p14="http://schemas.microsoft.com/office/powerpoint/2010/main" val="193249387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xmlns:p14="http://schemas.microsoft.com/office/powerpoint/2010/mai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F062F1-AE8D-F04A-BF12-DAC1AB545554}" type="datetime1">
              <a:rPr lang="en-US" smtClean="0"/>
              <a:t>11/4/16</a:t>
            </a:fld>
            <a:endParaRPr lang="en-US" dirty="0"/>
          </a:p>
        </p:txBody>
      </p:sp>
      <p:sp>
        <p:nvSpPr>
          <p:cNvPr id="3" name="Footer Placeholder 2"/>
          <p:cNvSpPr>
            <a:spLocks noGrp="1"/>
          </p:cNvSpPr>
          <p:nvPr>
            <p:ph type="ftr" sz="quarter" idx="11"/>
          </p:nvPr>
        </p:nvSpPr>
        <p:spPr/>
        <p:txBody>
          <a:bodyPr/>
          <a:lstStyle/>
          <a:p>
            <a:r>
              <a:rPr lang="en-US" smtClean="0"/>
              <a:t>ASCCC Fall 2016 Plenary, Costa Mesa, CA</a:t>
            </a:r>
            <a:endParaRPr lang="en-US" dirty="0"/>
          </a:p>
        </p:txBody>
      </p:sp>
      <p:sp>
        <p:nvSpPr>
          <p:cNvPr id="4" name="Slide Number Placeholder 3"/>
          <p:cNvSpPr>
            <a:spLocks noGrp="1"/>
          </p:cNvSpPr>
          <p:nvPr>
            <p:ph type="sldNum" sz="quarter" idx="12"/>
          </p:nvPr>
        </p:nvSpPr>
        <p:spPr/>
        <p:txBody>
          <a:bodyPr/>
          <a:lstStyle/>
          <a:p>
            <a:fld id="{F01EB0EE-5C55-4A20-9AF4-1E061F85A2B6}" type="slidenum">
              <a:rPr lang="en-US" smtClean="0"/>
              <a:t>‹#›</a:t>
            </a:fld>
            <a:endParaRPr lang="en-US" dirty="0"/>
          </a:p>
        </p:txBody>
      </p:sp>
    </p:spTree>
    <p:extLst>
      <p:ext uri="{BB962C8B-B14F-4D97-AF65-F5344CB8AC3E}">
        <p14:creationId xmlns:p14="http://schemas.microsoft.com/office/powerpoint/2010/main" val="205554098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2" name="Date Placeholder 21"/>
          <p:cNvSpPr>
            <a:spLocks noGrp="1"/>
          </p:cNvSpPr>
          <p:nvPr>
            <p:ph type="dt" sz="half" idx="14"/>
          </p:nvPr>
        </p:nvSpPr>
        <p:spPr/>
        <p:txBody>
          <a:bodyPr/>
          <a:lstStyle/>
          <a:p>
            <a:fld id="{84DA7413-443B-1A40-9830-3248F2C3CE71}" type="datetime1">
              <a:rPr lang="en-US" smtClean="0">
                <a:solidFill>
                  <a:prstClr val="black">
                    <a:tint val="75000"/>
                  </a:prstClr>
                </a:solidFill>
              </a:rPr>
              <a:t>11/4/16</a:t>
            </a:fld>
            <a:endParaRPr lang="en-US" dirty="0">
              <a:solidFill>
                <a:prstClr val="black">
                  <a:tint val="75000"/>
                </a:prstClr>
              </a:solidFill>
            </a:endParaRPr>
          </a:p>
        </p:txBody>
      </p:sp>
      <p:sp>
        <p:nvSpPr>
          <p:cNvPr id="23" name="Footer Placeholder 22"/>
          <p:cNvSpPr>
            <a:spLocks noGrp="1"/>
          </p:cNvSpPr>
          <p:nvPr>
            <p:ph type="ftr" sz="quarter" idx="15"/>
          </p:nvPr>
        </p:nvSpPr>
        <p:spPr/>
        <p:txBody>
          <a:bodyPr/>
          <a:lstStyle/>
          <a:p>
            <a:r>
              <a:rPr lang="en-US" smtClean="0">
                <a:solidFill>
                  <a:prstClr val="black">
                    <a:tint val="75000"/>
                  </a:prstClr>
                </a:solidFill>
              </a:rPr>
              <a:t>ASCCC Fall 2016 Plenary, Costa Mesa, CA</a:t>
            </a:r>
            <a:endParaRPr lang="en-US" dirty="0">
              <a:solidFill>
                <a:prstClr val="black">
                  <a:tint val="75000"/>
                </a:prstClr>
              </a:solidFill>
            </a:endParaRPr>
          </a:p>
        </p:txBody>
      </p:sp>
      <p:sp>
        <p:nvSpPr>
          <p:cNvPr id="24" name="Slide Number Placeholder 23"/>
          <p:cNvSpPr>
            <a:spLocks noGrp="1"/>
          </p:cNvSpPr>
          <p:nvPr>
            <p:ph type="sldNum" sz="quarter" idx="16"/>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5674925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xmlns:p14="http://schemas.microsoft.com/office/powerpoint/2010/mai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0DBBF01-1623-8946-B87B-F7999A89ACB2}" type="datetime1">
              <a:rPr lang="en-US" smtClean="0">
                <a:solidFill>
                  <a:prstClr val="black">
                    <a:tint val="75000"/>
                  </a:prstClr>
                </a:solidFill>
              </a:rPr>
              <a:t>11/4/16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ASCCC Fall 2016 Plenary, Costa Mesa, CA</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4228102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xmlns:p14="http://schemas.microsoft.com/office/powerpoint/2010/mai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2FDD4F-BB75-3547-84C5-267C66AB0032}" type="datetime1">
              <a:rPr lang="en-US" smtClean="0">
                <a:solidFill>
                  <a:prstClr val="black">
                    <a:tint val="75000"/>
                  </a:prstClr>
                </a:solidFill>
              </a:rPr>
              <a:t>11/4/16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ASCCC Fall 2016 Plenary, Costa Mesa, CA</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463365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xmlns:p14="http://schemas.microsoft.com/office/powerpoint/2010/mai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8E6299-A1BC-5744-9E9C-BABAE1E2329E}" type="datetime1">
              <a:rPr lang="en-US" smtClean="0">
                <a:solidFill>
                  <a:prstClr val="black">
                    <a:tint val="75000"/>
                  </a:prstClr>
                </a:solidFill>
              </a:rPr>
              <a:t>11/4/16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ASCCC Fall 2016 Plenary, Costa Mesa, CA</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1576816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xmlns:p14="http://schemas.microsoft.com/office/powerpoint/2010/mai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895351"/>
            <a:ext cx="10515600" cy="79533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09AF601-F4EA-DB43-9D45-002A0469C815}" type="datetime1">
              <a:rPr lang="en-US" smtClean="0">
                <a:solidFill>
                  <a:prstClr val="black">
                    <a:tint val="75000"/>
                  </a:prstClr>
                </a:solidFill>
              </a:rPr>
              <a:t>11/4/16</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r>
              <a:rPr lang="en-US" smtClean="0">
                <a:solidFill>
                  <a:prstClr val="black">
                    <a:tint val="75000"/>
                  </a:prstClr>
                </a:solidFill>
              </a:rPr>
              <a:t>ASCCC Fall 2016 Plenary, Costa Mesa, CA</a:t>
            </a:r>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2104556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xmlns:p14="http://schemas.microsoft.com/office/powerpoint/2010/main" spd="slow">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 Id="rId6"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5.xml"/><Relationship Id="rId12" Type="http://schemas.openxmlformats.org/officeDocument/2006/relationships/theme" Target="../theme/theme2.xml"/><Relationship Id="rId13" Type="http://schemas.openxmlformats.org/officeDocument/2006/relationships/image" Target="../media/image2.jpg"/><Relationship Id="rId1" Type="http://schemas.openxmlformats.org/officeDocument/2006/relationships/slideLayout" Target="../slideLayouts/slideLayout5.xml"/><Relationship Id="rId2" Type="http://schemas.openxmlformats.org/officeDocument/2006/relationships/slideLayout" Target="../slideLayouts/slideLayout6.xml"/><Relationship Id="rId3" Type="http://schemas.openxmlformats.org/officeDocument/2006/relationships/slideLayout" Target="../slideLayouts/slideLayout7.xml"/><Relationship Id="rId4" Type="http://schemas.openxmlformats.org/officeDocument/2006/relationships/slideLayout" Target="../slideLayouts/slideLayout8.xml"/><Relationship Id="rId5" Type="http://schemas.openxmlformats.org/officeDocument/2006/relationships/slideLayout" Target="../slideLayouts/slideLayout9.xml"/><Relationship Id="rId6" Type="http://schemas.openxmlformats.org/officeDocument/2006/relationships/slideLayout" Target="../slideLayouts/slideLayout10.xml"/><Relationship Id="rId7" Type="http://schemas.openxmlformats.org/officeDocument/2006/relationships/slideLayout" Target="../slideLayouts/slideLayout11.xml"/><Relationship Id="rId8" Type="http://schemas.openxmlformats.org/officeDocument/2006/relationships/slideLayout" Target="../slideLayouts/slideLayout12.xml"/><Relationship Id="rId9" Type="http://schemas.openxmlformats.org/officeDocument/2006/relationships/slideLayout" Target="../slideLayouts/slideLayout13.xml"/><Relationship Id="rId10"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6"/>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904876"/>
            <a:ext cx="10515600" cy="91440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FF4E35-33B2-6C42-95F1-306B9EC4B7A2}" type="datetime1">
              <a:rPr lang="en-US" smtClean="0">
                <a:solidFill>
                  <a:prstClr val="black">
                    <a:tint val="75000"/>
                  </a:prstClr>
                </a:solidFill>
              </a:rPr>
              <a:t>11/4/16</a:t>
            </a:fld>
            <a:endParaRPr lang="en-US" dirty="0">
              <a:solidFill>
                <a:prstClr val="black">
                  <a:tint val="75000"/>
                </a:prstClr>
              </a:solidFill>
            </a:endParaRP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solidFill>
                  <a:prstClr val="black">
                    <a:tint val="75000"/>
                  </a:prstClr>
                </a:solidFill>
              </a:rPr>
              <a:t>ASCCC Fall 2016 Plenary, Costa Mesa, CA</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88505259"/>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4" r:id="rId3"/>
    <p:sldLayoutId id="2147483665" r:id="rId4"/>
  </p:sldLayoutIdLst>
  <mc:AlternateContent xmlns:mc="http://schemas.openxmlformats.org/markup-compatibility/2006" xmlns:p14="http://schemas.microsoft.com/office/powerpoint/2010/main">
    <mc:Choice Requires="p14">
      <p:transition spd="slow" p14:dur="2000">
        <p14:prism isContent="1"/>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hf hdr="0" dt="0"/>
  <p:txStyles>
    <p:titleStyle>
      <a:lvl1pPr algn="l" defTabSz="914400" rtl="0" eaLnBrk="1" latinLnBrk="0" hangingPunct="1">
        <a:lnSpc>
          <a:spcPct val="90000"/>
        </a:lnSpc>
        <a:spcBef>
          <a:spcPct val="0"/>
        </a:spcBef>
        <a:buNone/>
        <a:defRPr sz="3600" b="1" i="1" kern="1200">
          <a:solidFill>
            <a:srgbClr val="261300"/>
          </a:solidFill>
          <a:latin typeface="Georgia" panose="020405020504050203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b="1" i="1" kern="1200">
          <a:solidFill>
            <a:srgbClr val="1A0D00"/>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A0D00"/>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A0D00"/>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904876"/>
            <a:ext cx="10515600" cy="91440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E98A6D-2E37-EB41-8BB7-FA6308A139A6}" type="datetime1">
              <a:rPr lang="en-US" smtClean="0">
                <a:solidFill>
                  <a:prstClr val="black">
                    <a:tint val="75000"/>
                  </a:prstClr>
                </a:solidFill>
              </a:rPr>
              <a:t>11/4/16</a:t>
            </a:fld>
            <a:endParaRPr lang="en-US" dirty="0">
              <a:solidFill>
                <a:prstClr val="black">
                  <a:tint val="75000"/>
                </a:prstClr>
              </a:solidFill>
            </a:endParaRP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solidFill>
                  <a:prstClr val="black">
                    <a:tint val="75000"/>
                  </a:prstClr>
                </a:solidFill>
              </a:rPr>
              <a:t>ASCCC Fall 2016 Plenary, Costa Mesa, CA</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08468519"/>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mc:AlternateContent xmlns:mc="http://schemas.openxmlformats.org/markup-compatibility/2006" xmlns:p14="http://schemas.microsoft.com/office/powerpoint/2010/main">
    <mc:Choice Requires="p14">
      <p:transition spd="slow" p14:dur="2000">
        <p14:prism isContent="1"/>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hf hdr="0" dt="0"/>
  <p:txStyles>
    <p:titleStyle>
      <a:lvl1pPr algn="l" defTabSz="914400" rtl="0" eaLnBrk="1" latinLnBrk="0" hangingPunct="1">
        <a:lnSpc>
          <a:spcPct val="90000"/>
        </a:lnSpc>
        <a:spcBef>
          <a:spcPct val="0"/>
        </a:spcBef>
        <a:buNone/>
        <a:defRPr sz="3600" b="1" i="1" kern="1200">
          <a:solidFill>
            <a:srgbClr val="261300"/>
          </a:solidFill>
          <a:latin typeface="Georgia" panose="020405020504050203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b="1" i="1" kern="1200">
          <a:solidFill>
            <a:srgbClr val="1A0D00"/>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A0D00"/>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A0D00"/>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www.asccc.org/pdc-online-courses"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prolearningnetwork.cccco.edu" TargetMode="External"/><Relationship Id="rId4" Type="http://schemas.openxmlformats.org/officeDocument/2006/relationships/hyperlink" Target="http://www.asccc.org/resolutions/professional-development-and-academic-senate" TargetMode="External"/><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i="0" dirty="0" smtClean="0"/>
              <a:t>Making ASCCC Faculty Development More Accessible</a:t>
            </a:r>
            <a:endParaRPr lang="en-US" i="0" dirty="0"/>
          </a:p>
        </p:txBody>
      </p:sp>
      <p:sp>
        <p:nvSpPr>
          <p:cNvPr id="3" name="Subtitle 2"/>
          <p:cNvSpPr>
            <a:spLocks noGrp="1"/>
          </p:cNvSpPr>
          <p:nvPr>
            <p:ph type="subTitle" idx="1"/>
          </p:nvPr>
        </p:nvSpPr>
        <p:spPr/>
        <p:txBody>
          <a:bodyPr>
            <a:normAutofit fontScale="77500" lnSpcReduction="20000"/>
          </a:bodyPr>
          <a:lstStyle/>
          <a:p>
            <a:r>
              <a:rPr lang="en-US" sz="1800" i="0" dirty="0" smtClean="0"/>
              <a:t>Grant Gould, ASCCC Executive Committee</a:t>
            </a:r>
          </a:p>
          <a:p>
            <a:r>
              <a:rPr lang="en-US" sz="1800" i="0" dirty="0" smtClean="0"/>
              <a:t>American River</a:t>
            </a:r>
            <a:r>
              <a:rPr lang="en-US" sz="1800" i="0" dirty="0" smtClean="0"/>
              <a:t> </a:t>
            </a:r>
            <a:r>
              <a:rPr lang="en-US" sz="1800" i="0" dirty="0" smtClean="0"/>
              <a:t>College</a:t>
            </a:r>
          </a:p>
          <a:p>
            <a:r>
              <a:rPr lang="en-US" sz="1800" i="0" dirty="0" smtClean="0"/>
              <a:t>Cleavon Smith,  ASCCC Executive Committee</a:t>
            </a:r>
          </a:p>
          <a:p>
            <a:r>
              <a:rPr lang="en-US" sz="1800" i="0" dirty="0" smtClean="0"/>
              <a:t>Berkeley City College</a:t>
            </a:r>
          </a:p>
          <a:p>
            <a:r>
              <a:rPr lang="en-US" sz="1600" i="0" dirty="0" smtClean="0"/>
              <a:t>ASCCC Fall 2016 Plenary</a:t>
            </a:r>
          </a:p>
          <a:p>
            <a:r>
              <a:rPr lang="en-US" sz="1600" i="0" dirty="0" smtClean="0"/>
              <a:t>November 2016</a:t>
            </a:r>
          </a:p>
          <a:p>
            <a:endParaRPr lang="en-US" sz="1800" i="0" dirty="0"/>
          </a:p>
          <a:p>
            <a:endParaRPr lang="en-US" sz="1800" i="0" dirty="0"/>
          </a:p>
        </p:txBody>
      </p:sp>
    </p:spTree>
    <p:extLst>
      <p:ext uri="{BB962C8B-B14F-4D97-AF65-F5344CB8AC3E}">
        <p14:creationId xmlns:p14="http://schemas.microsoft.com/office/powerpoint/2010/main" val="295859836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Alternative forms of delivery </a:t>
            </a:r>
            <a:endParaRPr lang="en-US" dirty="0"/>
          </a:p>
        </p:txBody>
      </p:sp>
      <p:sp>
        <p:nvSpPr>
          <p:cNvPr id="3" name="Content Placeholder 2"/>
          <p:cNvSpPr>
            <a:spLocks noGrp="1"/>
          </p:cNvSpPr>
          <p:nvPr>
            <p:ph idx="1"/>
          </p:nvPr>
        </p:nvSpPr>
        <p:spPr/>
        <p:txBody>
          <a:bodyPr/>
          <a:lstStyle/>
          <a:p>
            <a:r>
              <a:rPr lang="en-US" dirty="0" smtClean="0"/>
              <a:t>Webinars</a:t>
            </a:r>
          </a:p>
          <a:p>
            <a:r>
              <a:rPr lang="en-US" dirty="0" smtClean="0"/>
              <a:t>Online Modules</a:t>
            </a:r>
          </a:p>
          <a:p>
            <a:r>
              <a:rPr lang="en-US" dirty="0" smtClean="0"/>
              <a:t>Live streaming</a:t>
            </a:r>
          </a:p>
          <a:p>
            <a:r>
              <a:rPr lang="en-US" dirty="0" smtClean="0"/>
              <a:t>Others?</a:t>
            </a:r>
            <a:endParaRPr lang="en-US" dirty="0" smtClean="0"/>
          </a:p>
        </p:txBody>
      </p:sp>
      <p:sp>
        <p:nvSpPr>
          <p:cNvPr id="4" name="Footer Placeholder 3"/>
          <p:cNvSpPr>
            <a:spLocks noGrp="1"/>
          </p:cNvSpPr>
          <p:nvPr>
            <p:ph type="ftr" sz="quarter" idx="11"/>
          </p:nvPr>
        </p:nvSpPr>
        <p:spPr/>
        <p:txBody>
          <a:bodyPr/>
          <a:lstStyle/>
          <a:p>
            <a:r>
              <a:rPr lang="en-US" smtClean="0">
                <a:solidFill>
                  <a:prstClr val="black">
                    <a:tint val="75000"/>
                  </a:prstClr>
                </a:solidFill>
              </a:rPr>
              <a:t>ASCCC Fall 2016 Plenary, Costa Mesa, CA</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10</a:t>
            </a:fld>
            <a:endParaRPr lang="en-US" dirty="0">
              <a:solidFill>
                <a:prstClr val="black">
                  <a:tint val="75000"/>
                </a:prstClr>
              </a:solidFill>
            </a:endParaRPr>
          </a:p>
        </p:txBody>
      </p:sp>
    </p:spTree>
    <p:extLst>
      <p:ext uri="{BB962C8B-B14F-4D97-AF65-F5344CB8AC3E}">
        <p14:creationId xmlns:p14="http://schemas.microsoft.com/office/powerpoint/2010/main" val="252736672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7329" y="569191"/>
            <a:ext cx="6096000" cy="369332"/>
          </a:xfrm>
          <a:prstGeom prst="rect">
            <a:avLst/>
          </a:prstGeom>
        </p:spPr>
        <p:txBody>
          <a:bodyPr>
            <a:spAutoFit/>
          </a:bodyPr>
          <a:lstStyle/>
          <a:p>
            <a:r>
              <a:rPr lang="en-US" dirty="0" smtClean="0"/>
              <a:t>“</a:t>
            </a:r>
            <a:endParaRPr lang="en-US" dirty="0"/>
          </a:p>
        </p:txBody>
      </p:sp>
      <p:sp>
        <p:nvSpPr>
          <p:cNvPr id="8" name="Footer Placeholder 7"/>
          <p:cNvSpPr>
            <a:spLocks noGrp="1"/>
          </p:cNvSpPr>
          <p:nvPr>
            <p:ph type="ftr" sz="quarter" idx="11"/>
          </p:nvPr>
        </p:nvSpPr>
        <p:spPr/>
        <p:txBody>
          <a:bodyPr/>
          <a:lstStyle/>
          <a:p>
            <a:r>
              <a:rPr lang="en-US" smtClean="0">
                <a:solidFill>
                  <a:prstClr val="black">
                    <a:tint val="75000"/>
                  </a:prstClr>
                </a:solidFill>
              </a:rPr>
              <a:t>ASCCC Fall 2016 Plenary, Costa Mesa, CA</a:t>
            </a:r>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F01EB0EE-5C55-4A20-9AF4-1E061F85A2B6}" type="slidenum">
              <a:rPr lang="en-US" smtClean="0"/>
              <a:t>11</a:t>
            </a:fld>
            <a:endParaRPr lang="en-US" dirty="0"/>
          </a:p>
        </p:txBody>
      </p:sp>
      <p:sp>
        <p:nvSpPr>
          <p:cNvPr id="11" name="Text Placeholder 2"/>
          <p:cNvSpPr txBox="1">
            <a:spLocks/>
          </p:cNvSpPr>
          <p:nvPr/>
        </p:nvSpPr>
        <p:spPr>
          <a:xfrm>
            <a:off x="838200" y="4386265"/>
            <a:ext cx="10515600" cy="150018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400" b="1" i="1" kern="1200">
                <a:solidFill>
                  <a:srgbClr val="1A0D00"/>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A0D00"/>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A0D00"/>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i="0" cap="all" dirty="0" smtClean="0"/>
              <a:t>More Questions/comments?</a:t>
            </a:r>
            <a:endParaRPr lang="en-US" i="0" cap="all" dirty="0" smtClean="0"/>
          </a:p>
          <a:p>
            <a:pPr marL="0" indent="0" algn="ctr">
              <a:buNone/>
            </a:pPr>
            <a:r>
              <a:rPr lang="en-US" cap="all" dirty="0" smtClean="0"/>
              <a:t> </a:t>
            </a:r>
            <a:endParaRPr lang="en-US" cap="all" dirty="0"/>
          </a:p>
        </p:txBody>
      </p:sp>
    </p:spTree>
    <p:extLst>
      <p:ext uri="{BB962C8B-B14F-4D97-AF65-F5344CB8AC3E}">
        <p14:creationId xmlns:p14="http://schemas.microsoft.com/office/powerpoint/2010/main" val="289724399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…there’s professional development for that..</a:t>
            </a:r>
            <a:endParaRPr lang="en-US" dirty="0"/>
          </a:p>
        </p:txBody>
      </p:sp>
      <p:sp>
        <p:nvSpPr>
          <p:cNvPr id="3" name="Content Placeholder 2"/>
          <p:cNvSpPr>
            <a:spLocks noGrp="1"/>
          </p:cNvSpPr>
          <p:nvPr>
            <p:ph idx="1"/>
          </p:nvPr>
        </p:nvSpPr>
        <p:spPr/>
        <p:txBody>
          <a:bodyPr/>
          <a:lstStyle/>
          <a:p>
            <a:pPr marL="0" indent="0">
              <a:buNone/>
            </a:pPr>
            <a:r>
              <a:rPr lang="en-US" dirty="0" smtClean="0"/>
              <a:t>19 ASCCC Events between now and Plenary 2017 on topics such as:</a:t>
            </a:r>
          </a:p>
          <a:p>
            <a:pPr lvl="1"/>
            <a:r>
              <a:rPr lang="en-US" dirty="0" smtClean="0"/>
              <a:t>Supporting formerly incarcerated students</a:t>
            </a:r>
          </a:p>
          <a:p>
            <a:pPr lvl="1"/>
            <a:r>
              <a:rPr lang="en-US" dirty="0" smtClean="0"/>
              <a:t>Contextualized teaching and learning</a:t>
            </a:r>
          </a:p>
          <a:p>
            <a:pPr lvl="1"/>
            <a:r>
              <a:rPr lang="en-US" dirty="0" smtClean="0"/>
              <a:t>SLO symposium</a:t>
            </a:r>
          </a:p>
          <a:p>
            <a:pPr lvl="1"/>
            <a:r>
              <a:rPr lang="en-US" dirty="0" smtClean="0"/>
              <a:t>Faculty hiring</a:t>
            </a:r>
          </a:p>
          <a:p>
            <a:pPr lvl="1"/>
            <a:r>
              <a:rPr lang="en-US" dirty="0" smtClean="0"/>
              <a:t>Accreditation</a:t>
            </a:r>
          </a:p>
          <a:p>
            <a:pPr lvl="1"/>
            <a:r>
              <a:rPr lang="en-US" dirty="0" smtClean="0"/>
              <a:t>Curriculum and noncredit </a:t>
            </a:r>
          </a:p>
          <a:p>
            <a:pPr lvl="1"/>
            <a:r>
              <a:rPr lang="en-US" dirty="0" smtClean="0"/>
              <a:t>Faculty Leadership</a:t>
            </a:r>
          </a:p>
          <a:p>
            <a:pPr lvl="1"/>
            <a:r>
              <a:rPr lang="en-US" dirty="0" smtClean="0"/>
              <a:t>CTE Leadership</a:t>
            </a:r>
          </a:p>
          <a:p>
            <a:pPr lvl="1"/>
            <a:r>
              <a:rPr lang="en-US" dirty="0" smtClean="0"/>
              <a:t>…and more to come…</a:t>
            </a:r>
            <a:endParaRPr lang="en-US" dirty="0"/>
          </a:p>
        </p:txBody>
      </p:sp>
      <p:sp>
        <p:nvSpPr>
          <p:cNvPr id="4" name="Footer Placeholder 3"/>
          <p:cNvSpPr>
            <a:spLocks noGrp="1"/>
          </p:cNvSpPr>
          <p:nvPr>
            <p:ph type="ftr" sz="quarter" idx="11"/>
          </p:nvPr>
        </p:nvSpPr>
        <p:spPr/>
        <p:txBody>
          <a:bodyPr/>
          <a:lstStyle/>
          <a:p>
            <a:r>
              <a:rPr lang="en-US" dirty="0" smtClean="0">
                <a:solidFill>
                  <a:prstClr val="black">
                    <a:tint val="75000"/>
                  </a:prstClr>
                </a:solidFill>
              </a:rPr>
              <a:t>ASCCC Fall 2016 Plenary, Costa Mesa, CA</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2</a:t>
            </a:fld>
            <a:endParaRPr lang="en-US" dirty="0">
              <a:solidFill>
                <a:prstClr val="black">
                  <a:tint val="75000"/>
                </a:prstClr>
              </a:solidFill>
            </a:endParaRPr>
          </a:p>
        </p:txBody>
      </p:sp>
    </p:spTree>
    <p:extLst>
      <p:ext uri="{BB962C8B-B14F-4D97-AF65-F5344CB8AC3E}">
        <p14:creationId xmlns:p14="http://schemas.microsoft.com/office/powerpoint/2010/main" val="50751282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wait there’s more…</a:t>
            </a:r>
            <a:endParaRPr lang="en-US" dirty="0"/>
          </a:p>
        </p:txBody>
      </p:sp>
      <p:sp>
        <p:nvSpPr>
          <p:cNvPr id="3" name="Content Placeholder 2"/>
          <p:cNvSpPr>
            <a:spLocks noGrp="1"/>
          </p:cNvSpPr>
          <p:nvPr>
            <p:ph idx="1"/>
          </p:nvPr>
        </p:nvSpPr>
        <p:spPr/>
        <p:txBody>
          <a:bodyPr/>
          <a:lstStyle/>
          <a:p>
            <a:pPr marL="0" indent="0">
              <a:buNone/>
            </a:pPr>
            <a:endParaRPr lang="en-US" dirty="0" smtClean="0">
              <a:hlinkClick r:id="rId2"/>
            </a:endParaRPr>
          </a:p>
          <a:p>
            <a:r>
              <a:rPr lang="en-US" dirty="0" smtClean="0">
                <a:hlinkClick r:id="rId2"/>
              </a:rPr>
              <a:t>Professional Development College</a:t>
            </a:r>
            <a:endParaRPr lang="en-US" dirty="0" smtClean="0"/>
          </a:p>
          <a:p>
            <a:pPr lvl="1"/>
            <a:r>
              <a:rPr lang="en-US" dirty="0" smtClean="0"/>
              <a:t>Modules include:</a:t>
            </a:r>
          </a:p>
          <a:p>
            <a:pPr lvl="2"/>
            <a:r>
              <a:rPr lang="en-US" sz="2400" dirty="0" smtClean="0"/>
              <a:t>Focus on CTE</a:t>
            </a:r>
          </a:p>
          <a:p>
            <a:pPr lvl="2"/>
            <a:r>
              <a:rPr lang="en-US" sz="2400" dirty="0" smtClean="0"/>
              <a:t>Program and Degree Proposals</a:t>
            </a:r>
          </a:p>
          <a:p>
            <a:pPr lvl="2"/>
            <a:r>
              <a:rPr lang="en-US" sz="2400" dirty="0" smtClean="0"/>
              <a:t>The Course Outline of Record</a:t>
            </a:r>
          </a:p>
          <a:p>
            <a:pPr lvl="2"/>
            <a:r>
              <a:rPr lang="en-US" sz="2400" dirty="0" smtClean="0"/>
              <a:t>Programs and Awards</a:t>
            </a:r>
          </a:p>
          <a:p>
            <a:pPr lvl="2"/>
            <a:r>
              <a:rPr lang="en-US" sz="2400" dirty="0" smtClean="0"/>
              <a:t>Curriculum 101</a:t>
            </a:r>
            <a:endParaRPr lang="en-US" sz="2400" dirty="0" smtClean="0"/>
          </a:p>
          <a:p>
            <a:endParaRPr lang="en-US" dirty="0"/>
          </a:p>
          <a:p>
            <a:endParaRPr lang="en-US" dirty="0" smtClean="0"/>
          </a:p>
        </p:txBody>
      </p:sp>
      <p:sp>
        <p:nvSpPr>
          <p:cNvPr id="4" name="Footer Placeholder 3"/>
          <p:cNvSpPr>
            <a:spLocks noGrp="1"/>
          </p:cNvSpPr>
          <p:nvPr>
            <p:ph type="ftr" sz="quarter" idx="11"/>
          </p:nvPr>
        </p:nvSpPr>
        <p:spPr/>
        <p:txBody>
          <a:bodyPr/>
          <a:lstStyle/>
          <a:p>
            <a:r>
              <a:rPr lang="en-US" smtClean="0">
                <a:solidFill>
                  <a:prstClr val="black">
                    <a:tint val="75000"/>
                  </a:prstClr>
                </a:solidFill>
              </a:rPr>
              <a:t>ASCCC Fall 2016 Plenary, Costa Mesa, CA</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3</a:t>
            </a:fld>
            <a:endParaRPr lang="en-US" dirty="0">
              <a:solidFill>
                <a:prstClr val="black">
                  <a:tint val="75000"/>
                </a:prstClr>
              </a:solidFill>
            </a:endParaRPr>
          </a:p>
        </p:txBody>
      </p:sp>
    </p:spTree>
    <p:extLst>
      <p:ext uri="{BB962C8B-B14F-4D97-AF65-F5344CB8AC3E}">
        <p14:creationId xmlns:p14="http://schemas.microsoft.com/office/powerpoint/2010/main" val="27066614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r>
              <a:rPr lang="en-US" dirty="0" smtClean="0"/>
              <a:t>and even</a:t>
            </a:r>
            <a:r>
              <a:rPr lang="en-US" dirty="0" smtClean="0"/>
              <a:t> </a:t>
            </a:r>
            <a:r>
              <a:rPr lang="en-US" dirty="0" smtClean="0"/>
              <a:t>more…</a:t>
            </a:r>
            <a:endParaRPr lang="en-US" dirty="0"/>
          </a:p>
        </p:txBody>
      </p:sp>
      <p:sp>
        <p:nvSpPr>
          <p:cNvPr id="3" name="Content Placeholder 2"/>
          <p:cNvSpPr>
            <a:spLocks noGrp="1"/>
          </p:cNvSpPr>
          <p:nvPr>
            <p:ph idx="1"/>
          </p:nvPr>
        </p:nvSpPr>
        <p:spPr/>
        <p:txBody>
          <a:bodyPr/>
          <a:lstStyle/>
          <a:p>
            <a:pPr marL="0" indent="0">
              <a:buNone/>
            </a:pPr>
            <a:endParaRPr lang="en-US" dirty="0" smtClean="0">
              <a:hlinkClick r:id="rId3"/>
            </a:endParaRPr>
          </a:p>
          <a:p>
            <a:r>
              <a:rPr lang="en-US" dirty="0" smtClean="0">
                <a:hlinkClick r:id="rId3"/>
              </a:rPr>
              <a:t>Professional Learning </a:t>
            </a:r>
            <a:r>
              <a:rPr lang="en-US" dirty="0" smtClean="0">
                <a:hlinkClick r:id="rId3"/>
              </a:rPr>
              <a:t>Network</a:t>
            </a:r>
            <a:r>
              <a:rPr lang="en-US" dirty="0" smtClean="0"/>
              <a:t> (</a:t>
            </a:r>
            <a:r>
              <a:rPr lang="en-US" dirty="0" smtClean="0">
                <a:hlinkClick r:id="rId4"/>
              </a:rPr>
              <a:t>Resolution 12.01, Fall14</a:t>
            </a:r>
            <a:r>
              <a:rPr lang="en-US" dirty="0" smtClean="0"/>
              <a:t>)</a:t>
            </a:r>
            <a:endParaRPr lang="en-US" dirty="0" smtClean="0"/>
          </a:p>
          <a:p>
            <a:r>
              <a:rPr lang="en-US" dirty="0" smtClean="0"/>
              <a:t>A</a:t>
            </a:r>
            <a:r>
              <a:rPr lang="en-US" baseline="30000" dirty="0" smtClean="0"/>
              <a:t>2</a:t>
            </a:r>
            <a:r>
              <a:rPr lang="en-US" dirty="0" smtClean="0"/>
              <a:t>MEND</a:t>
            </a:r>
          </a:p>
          <a:p>
            <a:r>
              <a:rPr lang="en-US" dirty="0" smtClean="0"/>
              <a:t>Accreditation Resource Teams</a:t>
            </a:r>
          </a:p>
          <a:p>
            <a:r>
              <a:rPr lang="en-US" dirty="0" smtClean="0"/>
              <a:t>Local Senate Visits</a:t>
            </a:r>
          </a:p>
          <a:p>
            <a:r>
              <a:rPr lang="en-US" dirty="0" smtClean="0"/>
              <a:t>Technical Assistance Visit – Curriculum</a:t>
            </a:r>
          </a:p>
          <a:p>
            <a:r>
              <a:rPr lang="en-US" dirty="0" smtClean="0"/>
              <a:t>Technical Assistance Visit – Governance</a:t>
            </a:r>
          </a:p>
          <a:p>
            <a:r>
              <a:rPr lang="en-US" dirty="0" smtClean="0"/>
              <a:t>…and still more</a:t>
            </a:r>
            <a:endParaRPr lang="en-US" dirty="0" smtClean="0"/>
          </a:p>
          <a:p>
            <a:endParaRPr lang="en-US" dirty="0"/>
          </a:p>
          <a:p>
            <a:endParaRPr lang="en-US" dirty="0" smtClean="0"/>
          </a:p>
        </p:txBody>
      </p:sp>
      <p:sp>
        <p:nvSpPr>
          <p:cNvPr id="4" name="Footer Placeholder 3"/>
          <p:cNvSpPr>
            <a:spLocks noGrp="1"/>
          </p:cNvSpPr>
          <p:nvPr>
            <p:ph type="ftr" sz="quarter" idx="11"/>
          </p:nvPr>
        </p:nvSpPr>
        <p:spPr/>
        <p:txBody>
          <a:bodyPr/>
          <a:lstStyle/>
          <a:p>
            <a:r>
              <a:rPr lang="en-US" smtClean="0">
                <a:solidFill>
                  <a:prstClr val="black">
                    <a:tint val="75000"/>
                  </a:prstClr>
                </a:solidFill>
              </a:rPr>
              <a:t>ASCCC Fall 2016 Plenary, Costa Mesa, CA</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4</a:t>
            </a:fld>
            <a:endParaRPr lang="en-US" dirty="0">
              <a:solidFill>
                <a:prstClr val="black">
                  <a:tint val="75000"/>
                </a:prstClr>
              </a:solidFill>
            </a:endParaRPr>
          </a:p>
        </p:txBody>
      </p:sp>
    </p:spTree>
    <p:extLst>
      <p:ext uri="{BB962C8B-B14F-4D97-AF65-F5344CB8AC3E}">
        <p14:creationId xmlns:p14="http://schemas.microsoft.com/office/powerpoint/2010/main" val="105523248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we mean by accessible?</a:t>
            </a:r>
            <a:endParaRPr lang="en-US" dirty="0"/>
          </a:p>
        </p:txBody>
      </p:sp>
      <p:sp>
        <p:nvSpPr>
          <p:cNvPr id="3" name="Content Placeholder 2"/>
          <p:cNvSpPr>
            <a:spLocks noGrp="1"/>
          </p:cNvSpPr>
          <p:nvPr>
            <p:ph idx="1"/>
          </p:nvPr>
        </p:nvSpPr>
        <p:spPr/>
        <p:txBody>
          <a:bodyPr>
            <a:normAutofit/>
          </a:bodyPr>
          <a:lstStyle/>
          <a:p>
            <a:pPr marL="0" indent="0">
              <a:buNone/>
            </a:pPr>
            <a:endParaRPr lang="en-US" sz="3200" dirty="0" smtClean="0"/>
          </a:p>
          <a:p>
            <a:pPr marL="0" indent="0">
              <a:buNone/>
            </a:pPr>
            <a:endParaRPr lang="en-US" sz="3200" dirty="0"/>
          </a:p>
        </p:txBody>
      </p:sp>
      <p:sp>
        <p:nvSpPr>
          <p:cNvPr id="4" name="Footer Placeholder 3"/>
          <p:cNvSpPr>
            <a:spLocks noGrp="1"/>
          </p:cNvSpPr>
          <p:nvPr>
            <p:ph type="ftr" sz="quarter" idx="11"/>
          </p:nvPr>
        </p:nvSpPr>
        <p:spPr/>
        <p:txBody>
          <a:bodyPr/>
          <a:lstStyle/>
          <a:p>
            <a:r>
              <a:rPr lang="en-US" smtClean="0">
                <a:solidFill>
                  <a:prstClr val="black">
                    <a:tint val="75000"/>
                  </a:prstClr>
                </a:solidFill>
              </a:rPr>
              <a:t>ASCCC Fall 2016 Plenary, Costa Mesa, CA</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5</a:t>
            </a:fld>
            <a:endParaRPr lang="en-US" dirty="0">
              <a:solidFill>
                <a:prstClr val="black">
                  <a:tint val="75000"/>
                </a:prstClr>
              </a:solidFill>
            </a:endParaRPr>
          </a:p>
        </p:txBody>
      </p:sp>
    </p:spTree>
    <p:extLst>
      <p:ext uri="{BB962C8B-B14F-4D97-AF65-F5344CB8AC3E}">
        <p14:creationId xmlns:p14="http://schemas.microsoft.com/office/powerpoint/2010/main" val="385412653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to Address the ASCCC Strategic Plan </a:t>
            </a:r>
            <a:endParaRPr lang="en-US" dirty="0"/>
          </a:p>
        </p:txBody>
      </p:sp>
      <p:sp>
        <p:nvSpPr>
          <p:cNvPr id="3" name="Content Placeholder 2"/>
          <p:cNvSpPr>
            <a:spLocks noGrp="1"/>
          </p:cNvSpPr>
          <p:nvPr>
            <p:ph idx="1"/>
          </p:nvPr>
        </p:nvSpPr>
        <p:spPr/>
        <p:txBody>
          <a:bodyPr/>
          <a:lstStyle/>
          <a:p>
            <a:r>
              <a:rPr lang="en-US" dirty="0"/>
              <a:t>Determine which faculty are not being served by the ASCCC’s current professional development offerings. </a:t>
            </a:r>
            <a:endParaRPr lang="en-US" dirty="0" smtClean="0"/>
          </a:p>
          <a:p>
            <a:endParaRPr lang="en-US" dirty="0"/>
          </a:p>
          <a:p>
            <a:r>
              <a:rPr lang="en-US" dirty="0"/>
              <a:t>Explore the use of webinars, video conferencing, and podcasts to replace in person regional meetings and replace at least one regional offering with an alternative form of delivery.</a:t>
            </a:r>
            <a:r>
              <a:rPr lang="en-US" dirty="0"/>
              <a:t> </a:t>
            </a:r>
            <a:endParaRPr lang="en-US" dirty="0" smtClean="0"/>
          </a:p>
        </p:txBody>
      </p:sp>
      <p:sp>
        <p:nvSpPr>
          <p:cNvPr id="4" name="Footer Placeholder 3"/>
          <p:cNvSpPr>
            <a:spLocks noGrp="1"/>
          </p:cNvSpPr>
          <p:nvPr>
            <p:ph type="ftr" sz="quarter" idx="11"/>
          </p:nvPr>
        </p:nvSpPr>
        <p:spPr/>
        <p:txBody>
          <a:bodyPr/>
          <a:lstStyle/>
          <a:p>
            <a:r>
              <a:rPr lang="en-US" smtClean="0">
                <a:solidFill>
                  <a:prstClr val="black">
                    <a:tint val="75000"/>
                  </a:prstClr>
                </a:solidFill>
              </a:rPr>
              <a:t>ASCCC Fall 2016 Plenary, Costa Mesa, CA</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6</a:t>
            </a:fld>
            <a:endParaRPr lang="en-US" dirty="0">
              <a:solidFill>
                <a:prstClr val="black">
                  <a:tint val="75000"/>
                </a:prstClr>
              </a:solidFill>
            </a:endParaRPr>
          </a:p>
        </p:txBody>
      </p:sp>
    </p:spTree>
    <p:extLst>
      <p:ext uri="{BB962C8B-B14F-4D97-AF65-F5344CB8AC3E}">
        <p14:creationId xmlns:p14="http://schemas.microsoft.com/office/powerpoint/2010/main" val="49606979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Who’s Being Served…and how?</a:t>
            </a:r>
            <a:endParaRPr lang="en-US" dirty="0"/>
          </a:p>
        </p:txBody>
      </p:sp>
      <p:sp>
        <p:nvSpPr>
          <p:cNvPr id="3" name="Content Placeholder 2"/>
          <p:cNvSpPr>
            <a:spLocks noGrp="1"/>
          </p:cNvSpPr>
          <p:nvPr>
            <p:ph idx="1"/>
          </p:nvPr>
        </p:nvSpPr>
        <p:spPr/>
        <p:txBody>
          <a:bodyPr/>
          <a:lstStyle/>
          <a:p>
            <a:r>
              <a:rPr lang="en-US" dirty="0" smtClean="0"/>
              <a:t>10 Question Survey to be distributed in December or </a:t>
            </a:r>
            <a:r>
              <a:rPr lang="en-US" dirty="0" err="1" smtClean="0"/>
              <a:t>Janurary</a:t>
            </a:r>
            <a:endParaRPr lang="en-US" dirty="0" smtClean="0"/>
          </a:p>
          <a:p>
            <a:pPr lvl="1"/>
            <a:r>
              <a:rPr lang="en-US" dirty="0" smtClean="0"/>
              <a:t>Demographics – 2 questions</a:t>
            </a:r>
          </a:p>
          <a:p>
            <a:pPr lvl="2"/>
            <a:r>
              <a:rPr lang="en-US" dirty="0" smtClean="0"/>
              <a:t>College</a:t>
            </a:r>
          </a:p>
          <a:p>
            <a:pPr lvl="2"/>
            <a:r>
              <a:rPr lang="en-US" dirty="0" smtClean="0"/>
              <a:t>Role on Campus</a:t>
            </a:r>
            <a:endParaRPr lang="en-US" dirty="0"/>
          </a:p>
          <a:p>
            <a:pPr lvl="1"/>
            <a:r>
              <a:rPr lang="en-US" dirty="0" smtClean="0"/>
              <a:t>Familiar with the Professional Learning Network (PLN)</a:t>
            </a:r>
          </a:p>
          <a:p>
            <a:pPr lvl="1"/>
            <a:r>
              <a:rPr lang="en-US" dirty="0" smtClean="0"/>
              <a:t>Which areas of professional learning through the PLN are you likely to access?</a:t>
            </a:r>
          </a:p>
          <a:p>
            <a:pPr lvl="1"/>
            <a:endParaRPr lang="en-US" dirty="0" smtClean="0"/>
          </a:p>
        </p:txBody>
      </p:sp>
      <p:sp>
        <p:nvSpPr>
          <p:cNvPr id="4" name="Footer Placeholder 3"/>
          <p:cNvSpPr>
            <a:spLocks noGrp="1"/>
          </p:cNvSpPr>
          <p:nvPr>
            <p:ph type="ftr" sz="quarter" idx="11"/>
          </p:nvPr>
        </p:nvSpPr>
        <p:spPr/>
        <p:txBody>
          <a:bodyPr/>
          <a:lstStyle/>
          <a:p>
            <a:r>
              <a:rPr lang="en-US" smtClean="0">
                <a:solidFill>
                  <a:prstClr val="black">
                    <a:tint val="75000"/>
                  </a:prstClr>
                </a:solidFill>
              </a:rPr>
              <a:t>ASCCC Fall 2016 Plenary, Costa Mesa, CA</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7</a:t>
            </a:fld>
            <a:endParaRPr lang="en-US" dirty="0">
              <a:solidFill>
                <a:prstClr val="black">
                  <a:tint val="75000"/>
                </a:prstClr>
              </a:solidFill>
            </a:endParaRPr>
          </a:p>
        </p:txBody>
      </p:sp>
    </p:spTree>
    <p:extLst>
      <p:ext uri="{BB962C8B-B14F-4D97-AF65-F5344CB8AC3E}">
        <p14:creationId xmlns:p14="http://schemas.microsoft.com/office/powerpoint/2010/main" val="103783285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 continued…</a:t>
            </a:r>
            <a:endParaRPr lang="en-US" dirty="0"/>
          </a:p>
        </p:txBody>
      </p:sp>
      <p:sp>
        <p:nvSpPr>
          <p:cNvPr id="3" name="Content Placeholder 2"/>
          <p:cNvSpPr>
            <a:spLocks noGrp="1"/>
          </p:cNvSpPr>
          <p:nvPr>
            <p:ph idx="1"/>
          </p:nvPr>
        </p:nvSpPr>
        <p:spPr/>
        <p:txBody>
          <a:bodyPr/>
          <a:lstStyle/>
          <a:p>
            <a:r>
              <a:rPr lang="en-US" dirty="0" smtClean="0"/>
              <a:t>How are you currently meeting your professional development needs and obligations? </a:t>
            </a:r>
            <a:r>
              <a:rPr lang="en-US" dirty="0"/>
              <a:t>A</a:t>
            </a:r>
            <a:r>
              <a:rPr lang="en-US" dirty="0" smtClean="0"/>
              <a:t>ssign percentage to each.</a:t>
            </a:r>
          </a:p>
          <a:p>
            <a:pPr lvl="1"/>
            <a:r>
              <a:rPr lang="en-US" dirty="0" smtClean="0"/>
              <a:t>On campus flex?</a:t>
            </a:r>
          </a:p>
          <a:p>
            <a:pPr lvl="1"/>
            <a:r>
              <a:rPr lang="en-US" dirty="0" smtClean="0"/>
              <a:t>Off campus?</a:t>
            </a:r>
          </a:p>
          <a:p>
            <a:pPr lvl="1"/>
            <a:r>
              <a:rPr lang="en-US" dirty="0" smtClean="0"/>
              <a:t>Online free?</a:t>
            </a:r>
          </a:p>
          <a:p>
            <a:pPr lvl="1"/>
            <a:r>
              <a:rPr lang="en-US" dirty="0" smtClean="0"/>
              <a:t>Online paid?</a:t>
            </a:r>
          </a:p>
          <a:p>
            <a:pPr lvl="1"/>
            <a:r>
              <a:rPr lang="en-US" dirty="0" smtClean="0"/>
              <a:t>Other?</a:t>
            </a:r>
          </a:p>
          <a:p>
            <a:r>
              <a:rPr lang="en-US" dirty="0" smtClean="0"/>
              <a:t>What types of off campus activities do you frequent?</a:t>
            </a:r>
          </a:p>
          <a:p>
            <a:pPr lvl="1"/>
            <a:r>
              <a:rPr lang="en-US" dirty="0" smtClean="0"/>
              <a:t>ASCCC events</a:t>
            </a:r>
          </a:p>
          <a:p>
            <a:pPr lvl="1"/>
            <a:r>
              <a:rPr lang="en-US" dirty="0" smtClean="0"/>
              <a:t>Professional organizations</a:t>
            </a:r>
          </a:p>
          <a:p>
            <a:pPr lvl="1"/>
            <a:r>
              <a:rPr lang="en-US" dirty="0" smtClean="0"/>
              <a:t>Etc.</a:t>
            </a: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ASCCC Fall 2016 Plenary, Costa Mesa, CA</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8</a:t>
            </a:fld>
            <a:endParaRPr lang="en-US" dirty="0">
              <a:solidFill>
                <a:prstClr val="black">
                  <a:tint val="75000"/>
                </a:prstClr>
              </a:solidFill>
            </a:endParaRPr>
          </a:p>
        </p:txBody>
      </p:sp>
    </p:spTree>
    <p:extLst>
      <p:ext uri="{BB962C8B-B14F-4D97-AF65-F5344CB8AC3E}">
        <p14:creationId xmlns:p14="http://schemas.microsoft.com/office/powerpoint/2010/main" val="367010991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 continued…</a:t>
            </a:r>
            <a:endParaRPr lang="en-US" dirty="0"/>
          </a:p>
        </p:txBody>
      </p:sp>
      <p:sp>
        <p:nvSpPr>
          <p:cNvPr id="3" name="Content Placeholder 2"/>
          <p:cNvSpPr>
            <a:spLocks noGrp="1"/>
          </p:cNvSpPr>
          <p:nvPr>
            <p:ph idx="1"/>
          </p:nvPr>
        </p:nvSpPr>
        <p:spPr/>
        <p:txBody>
          <a:bodyPr>
            <a:normAutofit lnSpcReduction="10000"/>
          </a:bodyPr>
          <a:lstStyle/>
          <a:p>
            <a:pPr lvl="0"/>
            <a:r>
              <a:rPr lang="en-US" dirty="0"/>
              <a:t>What professional development opportunities would you like to see other than what’s offered through the PLN and the PDC in the coming year?</a:t>
            </a:r>
          </a:p>
          <a:p>
            <a:pPr lvl="0"/>
            <a:r>
              <a:rPr lang="en-US" dirty="0"/>
              <a:t>What areas of interest or program topics that you would recommend we offer.</a:t>
            </a:r>
          </a:p>
          <a:p>
            <a:pPr lvl="0"/>
            <a:r>
              <a:rPr lang="en-US" dirty="0"/>
              <a:t>In what manner would you like to receive such training?</a:t>
            </a:r>
          </a:p>
          <a:p>
            <a:pPr lvl="1"/>
            <a:r>
              <a:rPr lang="en-US" dirty="0"/>
              <a:t>Online</a:t>
            </a:r>
          </a:p>
          <a:p>
            <a:pPr lvl="1"/>
            <a:r>
              <a:rPr lang="en-US" dirty="0"/>
              <a:t>Off-campus</a:t>
            </a:r>
          </a:p>
          <a:p>
            <a:pPr lvl="1"/>
            <a:r>
              <a:rPr lang="en-US" dirty="0"/>
              <a:t>1-to-1</a:t>
            </a:r>
          </a:p>
          <a:p>
            <a:pPr lvl="1"/>
            <a:r>
              <a:rPr lang="en-US" dirty="0"/>
              <a:t>online self paced</a:t>
            </a:r>
          </a:p>
          <a:p>
            <a:pPr lvl="1"/>
            <a:r>
              <a:rPr lang="en-US" dirty="0"/>
              <a:t>online webinar</a:t>
            </a:r>
          </a:p>
          <a:p>
            <a:pPr lvl="0"/>
            <a:r>
              <a:rPr lang="en-US" dirty="0"/>
              <a:t>What groups on your campus do you feel are not being served?</a:t>
            </a:r>
          </a:p>
          <a:p>
            <a:endParaRPr lang="en-US" dirty="0" smtClean="0"/>
          </a:p>
        </p:txBody>
      </p:sp>
      <p:sp>
        <p:nvSpPr>
          <p:cNvPr id="4" name="Footer Placeholder 3"/>
          <p:cNvSpPr>
            <a:spLocks noGrp="1"/>
          </p:cNvSpPr>
          <p:nvPr>
            <p:ph type="ftr" sz="quarter" idx="11"/>
          </p:nvPr>
        </p:nvSpPr>
        <p:spPr/>
        <p:txBody>
          <a:bodyPr/>
          <a:lstStyle/>
          <a:p>
            <a:r>
              <a:rPr lang="en-US" smtClean="0">
                <a:solidFill>
                  <a:prstClr val="black">
                    <a:tint val="75000"/>
                  </a:prstClr>
                </a:solidFill>
              </a:rPr>
              <a:t>ASCCC Fall 2016 Plenary, Costa Mesa, CA</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9</a:t>
            </a:fld>
            <a:endParaRPr lang="en-US" dirty="0">
              <a:solidFill>
                <a:prstClr val="black">
                  <a:tint val="75000"/>
                </a:prstClr>
              </a:solidFill>
            </a:endParaRPr>
          </a:p>
        </p:txBody>
      </p:sp>
    </p:spTree>
    <p:extLst>
      <p:ext uri="{BB962C8B-B14F-4D97-AF65-F5344CB8AC3E}">
        <p14:creationId xmlns:p14="http://schemas.microsoft.com/office/powerpoint/2010/main" val="40184205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1_Office Theme">
  <a:themeElements>
    <a:clrScheme name="Custom 1">
      <a:dk1>
        <a:sysClr val="windowText" lastClr="000000"/>
      </a:dk1>
      <a:lt1>
        <a:sysClr val="window" lastClr="FFFFFF"/>
      </a:lt1>
      <a:dk2>
        <a:srgbClr val="44546A"/>
      </a:dk2>
      <a:lt2>
        <a:srgbClr val="E7E6E6"/>
      </a:lt2>
      <a:accent1>
        <a:srgbClr val="422100"/>
      </a:accent1>
      <a:accent2>
        <a:srgbClr val="ED7D31"/>
      </a:accent2>
      <a:accent3>
        <a:srgbClr val="C28446"/>
      </a:accent3>
      <a:accent4>
        <a:srgbClr val="FFC000"/>
      </a:accent4>
      <a:accent5>
        <a:srgbClr val="9F9F9F"/>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Presentation1" id="{C6C0C59A-314C-476A-9EA5-9BC28D9283A5}" vid="{6A25FF00-F3F4-435C-AC82-54739F77B3A6}"/>
    </a:ext>
  </a:extLst>
</a:theme>
</file>

<file path=ppt/theme/theme2.xml><?xml version="1.0" encoding="utf-8"?>
<a:theme xmlns:a="http://schemas.openxmlformats.org/drawingml/2006/main" name="Office Theme">
  <a:themeElements>
    <a:clrScheme name="Custom 1">
      <a:dk1>
        <a:sysClr val="windowText" lastClr="000000"/>
      </a:dk1>
      <a:lt1>
        <a:sysClr val="window" lastClr="FFFFFF"/>
      </a:lt1>
      <a:dk2>
        <a:srgbClr val="44546A"/>
      </a:dk2>
      <a:lt2>
        <a:srgbClr val="E7E6E6"/>
      </a:lt2>
      <a:accent1>
        <a:srgbClr val="422100"/>
      </a:accent1>
      <a:accent2>
        <a:srgbClr val="ED7D31"/>
      </a:accent2>
      <a:accent3>
        <a:srgbClr val="C28446"/>
      </a:accent3>
      <a:accent4>
        <a:srgbClr val="FFC000"/>
      </a:accent4>
      <a:accent5>
        <a:srgbClr val="9F9F9F"/>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Presentation1" id="{E08B9877-1A5F-4C8C-AE8B-A393F1B2205C}" vid="{6C1C3204-970A-4D19-960B-0C81057B61D5}"/>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18109</TotalTime>
  <Words>671</Words>
  <Application>Microsoft Macintosh PowerPoint</Application>
  <PresentationFormat>Custom</PresentationFormat>
  <Paragraphs>113</Paragraphs>
  <Slides>11</Slides>
  <Notes>6</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1_Office Theme</vt:lpstr>
      <vt:lpstr>Office Theme</vt:lpstr>
      <vt:lpstr>Making ASCCC Faculty Development More Accessible</vt:lpstr>
      <vt:lpstr>…there’s professional development for that..</vt:lpstr>
      <vt:lpstr>…but wait there’s more…</vt:lpstr>
      <vt:lpstr>…and even more…</vt:lpstr>
      <vt:lpstr>What do we mean by accessible?</vt:lpstr>
      <vt:lpstr>Steps to Address the ASCCC Strategic Plan </vt:lpstr>
      <vt:lpstr>Who’s Being Served…and how?</vt:lpstr>
      <vt:lpstr>Survey, continued…</vt:lpstr>
      <vt:lpstr>Survey, continued…</vt:lpstr>
      <vt:lpstr>Alternative forms of delivery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Call to Action</dc:title>
  <dc:creator>Grant</dc:creator>
  <cp:lastModifiedBy>Cleavon Smith</cp:lastModifiedBy>
  <cp:revision>77</cp:revision>
  <cp:lastPrinted>2016-04-19T21:27:28Z</cp:lastPrinted>
  <dcterms:created xsi:type="dcterms:W3CDTF">2015-05-02T02:46:00Z</dcterms:created>
  <dcterms:modified xsi:type="dcterms:W3CDTF">2016-11-10T00:01:08Z</dcterms:modified>
</cp:coreProperties>
</file>