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9" r:id="rId1"/>
  </p:sldMasterIdLst>
  <p:notesMasterIdLst>
    <p:notesMasterId r:id="rId16"/>
  </p:notesMasterIdLst>
  <p:handoutMasterIdLst>
    <p:handoutMasterId r:id="rId17"/>
  </p:handoutMasterIdLst>
  <p:sldIdLst>
    <p:sldId id="256" r:id="rId2"/>
    <p:sldId id="257" r:id="rId3"/>
    <p:sldId id="262" r:id="rId4"/>
    <p:sldId id="268" r:id="rId5"/>
    <p:sldId id="270" r:id="rId6"/>
    <p:sldId id="267" r:id="rId7"/>
    <p:sldId id="269" r:id="rId8"/>
    <p:sldId id="271" r:id="rId9"/>
    <p:sldId id="272" r:id="rId10"/>
    <p:sldId id="273" r:id="rId11"/>
    <p:sldId id="274" r:id="rId12"/>
    <p:sldId id="275" r:id="rId13"/>
    <p:sldId id="276"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79"/>
    <p:restoredTop sz="94706"/>
  </p:normalViewPr>
  <p:slideViewPr>
    <p:cSldViewPr snapToGrid="0" snapToObjects="1">
      <p:cViewPr varScale="1">
        <p:scale>
          <a:sx n="73" d="100"/>
          <a:sy n="73" d="100"/>
        </p:scale>
        <p:origin x="208" y="64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04" d="100"/>
          <a:sy n="104" d="100"/>
        </p:scale>
        <p:origin x="-323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32644-87C5-45B0-B32E-074B8D74AEE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47733B0A-311E-4F94-863E-3A8247684E0E}">
      <dgm:prSet/>
      <dgm:spPr/>
      <dgm:t>
        <a:bodyPr/>
        <a:lstStyle/>
        <a:p>
          <a:r>
            <a:rPr lang="en-US" b="0" i="0" dirty="0">
              <a:latin typeface="Palatino Linotype" panose="02040502050505030304" pitchFamily="18" charset="0"/>
            </a:rPr>
            <a:t>Stick to the agenda, even if it means putting in time limits</a:t>
          </a:r>
          <a:endParaRPr lang="en-US" dirty="0">
            <a:latin typeface="Palatino Linotype" panose="02040502050505030304" pitchFamily="18" charset="0"/>
          </a:endParaRPr>
        </a:p>
      </dgm:t>
    </dgm:pt>
    <dgm:pt modelId="{6EF871EA-B6BE-4536-8207-608DE2059272}" type="parTrans" cxnId="{450255BA-2518-4FDD-A3FA-735146FB6A72}">
      <dgm:prSet/>
      <dgm:spPr/>
      <dgm:t>
        <a:bodyPr/>
        <a:lstStyle/>
        <a:p>
          <a:endParaRPr lang="en-US"/>
        </a:p>
      </dgm:t>
    </dgm:pt>
    <dgm:pt modelId="{F933B6D6-EFE5-47C8-87AE-37FABDBD66F0}" type="sibTrans" cxnId="{450255BA-2518-4FDD-A3FA-735146FB6A72}">
      <dgm:prSet/>
      <dgm:spPr/>
      <dgm:t>
        <a:bodyPr/>
        <a:lstStyle/>
        <a:p>
          <a:endParaRPr lang="en-US">
            <a:latin typeface="Palatino Linotype" panose="02040502050505030304" pitchFamily="18" charset="0"/>
          </a:endParaRPr>
        </a:p>
      </dgm:t>
    </dgm:pt>
    <dgm:pt modelId="{1E6FE1E0-A44A-4D48-9F85-8AB540613525}">
      <dgm:prSet/>
      <dgm:spPr/>
      <dgm:t>
        <a:bodyPr/>
        <a:lstStyle/>
        <a:p>
          <a:r>
            <a:rPr lang="en-US" b="0" i="0" dirty="0">
              <a:latin typeface="Palatino Linotype" panose="02040502050505030304" pitchFamily="18" charset="0"/>
            </a:rPr>
            <a:t>Utilize a consent agenda and provide written reports</a:t>
          </a:r>
          <a:endParaRPr lang="en-US" dirty="0">
            <a:latin typeface="Palatino Linotype" panose="02040502050505030304" pitchFamily="18" charset="0"/>
          </a:endParaRPr>
        </a:p>
      </dgm:t>
    </dgm:pt>
    <dgm:pt modelId="{B4DD9D20-E3AC-4FEB-850A-929A8CE9F931}" type="parTrans" cxnId="{EE1BA729-F0F8-4388-9DED-1303FA0C0AC7}">
      <dgm:prSet/>
      <dgm:spPr/>
      <dgm:t>
        <a:bodyPr/>
        <a:lstStyle/>
        <a:p>
          <a:endParaRPr lang="en-US"/>
        </a:p>
      </dgm:t>
    </dgm:pt>
    <dgm:pt modelId="{7D154D2D-F0FC-4D72-8D4A-EB9123DCD61A}" type="sibTrans" cxnId="{EE1BA729-F0F8-4388-9DED-1303FA0C0AC7}">
      <dgm:prSet/>
      <dgm:spPr/>
      <dgm:t>
        <a:bodyPr/>
        <a:lstStyle/>
        <a:p>
          <a:endParaRPr lang="en-US"/>
        </a:p>
      </dgm:t>
    </dgm:pt>
    <dgm:pt modelId="{D0971825-4634-4ED0-B431-91D6BC93D75C}">
      <dgm:prSet/>
      <dgm:spPr/>
      <dgm:t>
        <a:bodyPr/>
        <a:lstStyle/>
        <a:p>
          <a:r>
            <a:rPr lang="en-US" b="0" i="0" dirty="0">
              <a:latin typeface="Palatino Linotype" panose="02040502050505030304" pitchFamily="18" charset="0"/>
            </a:rPr>
            <a:t>Be prepared to facilitate discussions you know may be controversial.</a:t>
          </a:r>
          <a:endParaRPr lang="en-US" dirty="0">
            <a:latin typeface="Palatino Linotype" panose="02040502050505030304" pitchFamily="18" charset="0"/>
          </a:endParaRPr>
        </a:p>
      </dgm:t>
    </dgm:pt>
    <dgm:pt modelId="{04C4518A-BBB4-452B-9367-48688ABF8E5B}" type="parTrans" cxnId="{9FEBCCD2-287E-4C2C-AB69-6E9D827F6BAB}">
      <dgm:prSet/>
      <dgm:spPr/>
      <dgm:t>
        <a:bodyPr/>
        <a:lstStyle/>
        <a:p>
          <a:endParaRPr lang="en-US"/>
        </a:p>
      </dgm:t>
    </dgm:pt>
    <dgm:pt modelId="{DF5EBC53-2186-46FF-BFD6-3C9CCA6DA792}" type="sibTrans" cxnId="{9FEBCCD2-287E-4C2C-AB69-6E9D827F6BAB}">
      <dgm:prSet/>
      <dgm:spPr/>
      <dgm:t>
        <a:bodyPr/>
        <a:lstStyle/>
        <a:p>
          <a:endParaRPr lang="en-US"/>
        </a:p>
      </dgm:t>
    </dgm:pt>
    <dgm:pt modelId="{344496C2-9325-4A3A-B0CD-96599A79A33E}">
      <dgm:prSet/>
      <dgm:spPr/>
      <dgm:t>
        <a:bodyPr/>
        <a:lstStyle/>
        <a:p>
          <a:r>
            <a:rPr lang="en-US" dirty="0">
              <a:latin typeface="Palatino Linotype" panose="02040502050505030304" pitchFamily="18" charset="0"/>
            </a:rPr>
            <a:t>Provide draft minutes in advance of the meeting</a:t>
          </a:r>
        </a:p>
      </dgm:t>
    </dgm:pt>
    <dgm:pt modelId="{A6004774-CCF3-4F97-8E4B-569B183FE8A4}" type="parTrans" cxnId="{FA5BAFDA-2D96-4328-A80A-9B736A419A13}">
      <dgm:prSet/>
      <dgm:spPr/>
      <dgm:t>
        <a:bodyPr/>
        <a:lstStyle/>
        <a:p>
          <a:endParaRPr lang="en-US"/>
        </a:p>
      </dgm:t>
    </dgm:pt>
    <dgm:pt modelId="{25BFB899-B91D-4557-8782-1445D19E1B74}" type="sibTrans" cxnId="{FA5BAFDA-2D96-4328-A80A-9B736A419A13}">
      <dgm:prSet/>
      <dgm:spPr/>
      <dgm:t>
        <a:bodyPr/>
        <a:lstStyle/>
        <a:p>
          <a:endParaRPr lang="en-US"/>
        </a:p>
      </dgm:t>
    </dgm:pt>
    <dgm:pt modelId="{1B19AAA8-CD11-4882-B884-E7535BE99FEF}">
      <dgm:prSet/>
      <dgm:spPr/>
      <dgm:t>
        <a:bodyPr/>
        <a:lstStyle/>
        <a:p>
          <a:r>
            <a:rPr lang="en-US" b="0" i="0" dirty="0">
              <a:latin typeface="Palatino Linotype" panose="02040502050505030304" pitchFamily="18" charset="0"/>
            </a:rPr>
            <a:t>Monitor time, allowing to complete the scheduled agenda</a:t>
          </a:r>
          <a:endParaRPr lang="en-US" dirty="0">
            <a:latin typeface="Palatino Linotype" panose="02040502050505030304" pitchFamily="18" charset="0"/>
          </a:endParaRPr>
        </a:p>
      </dgm:t>
    </dgm:pt>
    <dgm:pt modelId="{A5123B53-0ACA-43D8-A7E2-6A481D5EDF24}" type="parTrans" cxnId="{CD578EDC-BF40-45A9-8A8C-3F2D82FD6748}">
      <dgm:prSet/>
      <dgm:spPr/>
      <dgm:t>
        <a:bodyPr/>
        <a:lstStyle/>
        <a:p>
          <a:endParaRPr lang="en-US"/>
        </a:p>
      </dgm:t>
    </dgm:pt>
    <dgm:pt modelId="{99B147DE-CC18-44B0-8829-2E1322646F49}" type="sibTrans" cxnId="{CD578EDC-BF40-45A9-8A8C-3F2D82FD6748}">
      <dgm:prSet/>
      <dgm:spPr/>
      <dgm:t>
        <a:bodyPr/>
        <a:lstStyle/>
        <a:p>
          <a:endParaRPr lang="en-US"/>
        </a:p>
      </dgm:t>
    </dgm:pt>
    <dgm:pt modelId="{FD6B192E-2280-4BB7-9E42-76EE93F96F43}" type="pres">
      <dgm:prSet presAssocID="{8AC32644-87C5-45B0-B32E-074B8D74AEE4}" presName="Name0" presStyleCnt="0">
        <dgm:presLayoutVars>
          <dgm:dir/>
          <dgm:resizeHandles val="exact"/>
        </dgm:presLayoutVars>
      </dgm:prSet>
      <dgm:spPr/>
    </dgm:pt>
    <dgm:pt modelId="{4C1313E2-7ECE-4DC5-8E5E-C9D4818ACA13}" type="pres">
      <dgm:prSet presAssocID="{8AC32644-87C5-45B0-B32E-074B8D74AEE4}" presName="cycle" presStyleCnt="0"/>
      <dgm:spPr/>
    </dgm:pt>
    <dgm:pt modelId="{56B07EED-AD77-4065-8BEF-341ABFB64532}" type="pres">
      <dgm:prSet presAssocID="{47733B0A-311E-4F94-863E-3A8247684E0E}" presName="nodeFirstNode" presStyleLbl="node1" presStyleIdx="0" presStyleCnt="5">
        <dgm:presLayoutVars>
          <dgm:bulletEnabled val="1"/>
        </dgm:presLayoutVars>
      </dgm:prSet>
      <dgm:spPr/>
    </dgm:pt>
    <dgm:pt modelId="{46D8D734-495B-41B6-9905-937CE6ED49B0}" type="pres">
      <dgm:prSet presAssocID="{F933B6D6-EFE5-47C8-87AE-37FABDBD66F0}" presName="sibTransFirstNode" presStyleLbl="bgShp" presStyleIdx="0" presStyleCnt="1"/>
      <dgm:spPr/>
    </dgm:pt>
    <dgm:pt modelId="{77374DD7-6B44-4812-BCFF-567511C7C627}" type="pres">
      <dgm:prSet presAssocID="{344496C2-9325-4A3A-B0CD-96599A79A33E}" presName="nodeFollowingNodes" presStyleLbl="node1" presStyleIdx="1" presStyleCnt="5">
        <dgm:presLayoutVars>
          <dgm:bulletEnabled val="1"/>
        </dgm:presLayoutVars>
      </dgm:prSet>
      <dgm:spPr/>
    </dgm:pt>
    <dgm:pt modelId="{14F22ED2-1FDD-41C1-BA3A-C876190E1ECB}" type="pres">
      <dgm:prSet presAssocID="{1E6FE1E0-A44A-4D48-9F85-8AB540613525}" presName="nodeFollowingNodes" presStyleLbl="node1" presStyleIdx="2" presStyleCnt="5">
        <dgm:presLayoutVars>
          <dgm:bulletEnabled val="1"/>
        </dgm:presLayoutVars>
      </dgm:prSet>
      <dgm:spPr/>
    </dgm:pt>
    <dgm:pt modelId="{7ABCA1CE-07A5-428B-89FA-DEBC332314A9}" type="pres">
      <dgm:prSet presAssocID="{1B19AAA8-CD11-4882-B884-E7535BE99FEF}" presName="nodeFollowingNodes" presStyleLbl="node1" presStyleIdx="3" presStyleCnt="5">
        <dgm:presLayoutVars>
          <dgm:bulletEnabled val="1"/>
        </dgm:presLayoutVars>
      </dgm:prSet>
      <dgm:spPr/>
    </dgm:pt>
    <dgm:pt modelId="{1743D4BA-2907-43EA-9A9A-3CBCD2C57CD7}" type="pres">
      <dgm:prSet presAssocID="{D0971825-4634-4ED0-B431-91D6BC93D75C}" presName="nodeFollowingNodes" presStyleLbl="node1" presStyleIdx="4" presStyleCnt="5">
        <dgm:presLayoutVars>
          <dgm:bulletEnabled val="1"/>
        </dgm:presLayoutVars>
      </dgm:prSet>
      <dgm:spPr/>
    </dgm:pt>
  </dgm:ptLst>
  <dgm:cxnLst>
    <dgm:cxn modelId="{EE1BA729-F0F8-4388-9DED-1303FA0C0AC7}" srcId="{8AC32644-87C5-45B0-B32E-074B8D74AEE4}" destId="{1E6FE1E0-A44A-4D48-9F85-8AB540613525}" srcOrd="2" destOrd="0" parTransId="{B4DD9D20-E3AC-4FEB-850A-929A8CE9F931}" sibTransId="{7D154D2D-F0FC-4D72-8D4A-EB9123DCD61A}"/>
    <dgm:cxn modelId="{0545722D-AD28-4A0D-8214-9F71DFBC066F}" type="presOf" srcId="{8AC32644-87C5-45B0-B32E-074B8D74AEE4}" destId="{FD6B192E-2280-4BB7-9E42-76EE93F96F43}" srcOrd="0" destOrd="0" presId="urn:microsoft.com/office/officeart/2005/8/layout/cycle3"/>
    <dgm:cxn modelId="{DADD2331-2F9C-4EF5-A452-B39C738CD85F}" type="presOf" srcId="{D0971825-4634-4ED0-B431-91D6BC93D75C}" destId="{1743D4BA-2907-43EA-9A9A-3CBCD2C57CD7}" srcOrd="0" destOrd="0" presId="urn:microsoft.com/office/officeart/2005/8/layout/cycle3"/>
    <dgm:cxn modelId="{629A9A32-60E0-4178-8168-D91496CA4B82}" type="presOf" srcId="{1B19AAA8-CD11-4882-B884-E7535BE99FEF}" destId="{7ABCA1CE-07A5-428B-89FA-DEBC332314A9}" srcOrd="0" destOrd="0" presId="urn:microsoft.com/office/officeart/2005/8/layout/cycle3"/>
    <dgm:cxn modelId="{34F6837A-83E2-4D74-972E-A8D379A3B2B0}" type="presOf" srcId="{47733B0A-311E-4F94-863E-3A8247684E0E}" destId="{56B07EED-AD77-4065-8BEF-341ABFB64532}" srcOrd="0" destOrd="0" presId="urn:microsoft.com/office/officeart/2005/8/layout/cycle3"/>
    <dgm:cxn modelId="{0B5B127B-33DA-4F93-946A-52B820986C63}" type="presOf" srcId="{F933B6D6-EFE5-47C8-87AE-37FABDBD66F0}" destId="{46D8D734-495B-41B6-9905-937CE6ED49B0}" srcOrd="0" destOrd="0" presId="urn:microsoft.com/office/officeart/2005/8/layout/cycle3"/>
    <dgm:cxn modelId="{450255BA-2518-4FDD-A3FA-735146FB6A72}" srcId="{8AC32644-87C5-45B0-B32E-074B8D74AEE4}" destId="{47733B0A-311E-4F94-863E-3A8247684E0E}" srcOrd="0" destOrd="0" parTransId="{6EF871EA-B6BE-4536-8207-608DE2059272}" sibTransId="{F933B6D6-EFE5-47C8-87AE-37FABDBD66F0}"/>
    <dgm:cxn modelId="{5DC47DCC-3195-4FF6-B1F8-885C3018C6DF}" type="presOf" srcId="{344496C2-9325-4A3A-B0CD-96599A79A33E}" destId="{77374DD7-6B44-4812-BCFF-567511C7C627}" srcOrd="0" destOrd="0" presId="urn:microsoft.com/office/officeart/2005/8/layout/cycle3"/>
    <dgm:cxn modelId="{9FEBCCD2-287E-4C2C-AB69-6E9D827F6BAB}" srcId="{8AC32644-87C5-45B0-B32E-074B8D74AEE4}" destId="{D0971825-4634-4ED0-B431-91D6BC93D75C}" srcOrd="4" destOrd="0" parTransId="{04C4518A-BBB4-452B-9367-48688ABF8E5B}" sibTransId="{DF5EBC53-2186-46FF-BFD6-3C9CCA6DA792}"/>
    <dgm:cxn modelId="{9B0CFCD5-A6A6-47F3-9FC4-33F9AEF63203}" type="presOf" srcId="{1E6FE1E0-A44A-4D48-9F85-8AB540613525}" destId="{14F22ED2-1FDD-41C1-BA3A-C876190E1ECB}" srcOrd="0" destOrd="0" presId="urn:microsoft.com/office/officeart/2005/8/layout/cycle3"/>
    <dgm:cxn modelId="{FA5BAFDA-2D96-4328-A80A-9B736A419A13}" srcId="{8AC32644-87C5-45B0-B32E-074B8D74AEE4}" destId="{344496C2-9325-4A3A-B0CD-96599A79A33E}" srcOrd="1" destOrd="0" parTransId="{A6004774-CCF3-4F97-8E4B-569B183FE8A4}" sibTransId="{25BFB899-B91D-4557-8782-1445D19E1B74}"/>
    <dgm:cxn modelId="{CD578EDC-BF40-45A9-8A8C-3F2D82FD6748}" srcId="{8AC32644-87C5-45B0-B32E-074B8D74AEE4}" destId="{1B19AAA8-CD11-4882-B884-E7535BE99FEF}" srcOrd="3" destOrd="0" parTransId="{A5123B53-0ACA-43D8-A7E2-6A481D5EDF24}" sibTransId="{99B147DE-CC18-44B0-8829-2E1322646F49}"/>
    <dgm:cxn modelId="{E40BF452-7431-472A-9895-0D8F81482C5B}" type="presParOf" srcId="{FD6B192E-2280-4BB7-9E42-76EE93F96F43}" destId="{4C1313E2-7ECE-4DC5-8E5E-C9D4818ACA13}" srcOrd="0" destOrd="0" presId="urn:microsoft.com/office/officeart/2005/8/layout/cycle3"/>
    <dgm:cxn modelId="{59F7F9A0-A8C6-432D-A9B5-A9E7CD82791B}" type="presParOf" srcId="{4C1313E2-7ECE-4DC5-8E5E-C9D4818ACA13}" destId="{56B07EED-AD77-4065-8BEF-341ABFB64532}" srcOrd="0" destOrd="0" presId="urn:microsoft.com/office/officeart/2005/8/layout/cycle3"/>
    <dgm:cxn modelId="{5EB6E4E1-2D95-456E-8708-B091148D486A}" type="presParOf" srcId="{4C1313E2-7ECE-4DC5-8E5E-C9D4818ACA13}" destId="{46D8D734-495B-41B6-9905-937CE6ED49B0}" srcOrd="1" destOrd="0" presId="urn:microsoft.com/office/officeart/2005/8/layout/cycle3"/>
    <dgm:cxn modelId="{D3878488-9CC1-4061-B2A8-AAE07A7D94C8}" type="presParOf" srcId="{4C1313E2-7ECE-4DC5-8E5E-C9D4818ACA13}" destId="{77374DD7-6B44-4812-BCFF-567511C7C627}" srcOrd="2" destOrd="0" presId="urn:microsoft.com/office/officeart/2005/8/layout/cycle3"/>
    <dgm:cxn modelId="{26A358B6-105A-4035-A18E-20BA7F89CD41}" type="presParOf" srcId="{4C1313E2-7ECE-4DC5-8E5E-C9D4818ACA13}" destId="{14F22ED2-1FDD-41C1-BA3A-C876190E1ECB}" srcOrd="3" destOrd="0" presId="urn:microsoft.com/office/officeart/2005/8/layout/cycle3"/>
    <dgm:cxn modelId="{37F75F26-A458-4503-A1B5-6D7AEF244368}" type="presParOf" srcId="{4C1313E2-7ECE-4DC5-8E5E-C9D4818ACA13}" destId="{7ABCA1CE-07A5-428B-89FA-DEBC332314A9}" srcOrd="4" destOrd="0" presId="urn:microsoft.com/office/officeart/2005/8/layout/cycle3"/>
    <dgm:cxn modelId="{A94A95EC-6E15-43C5-89A1-D36F9564D476}" type="presParOf" srcId="{4C1313E2-7ECE-4DC5-8E5E-C9D4818ACA13}" destId="{1743D4BA-2907-43EA-9A9A-3CBCD2C57CD7}"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8D734-495B-41B6-9905-937CE6ED49B0}">
      <dsp:nvSpPr>
        <dsp:cNvPr id="0" name=""/>
        <dsp:cNvSpPr/>
      </dsp:nvSpPr>
      <dsp:spPr>
        <a:xfrm>
          <a:off x="2549582" y="-31380"/>
          <a:ext cx="4782849" cy="4782849"/>
        </a:xfrm>
        <a:prstGeom prst="circularArrow">
          <a:avLst>
            <a:gd name="adj1" fmla="val 5544"/>
            <a:gd name="adj2" fmla="val 330680"/>
            <a:gd name="adj3" fmla="val 13741635"/>
            <a:gd name="adj4" fmla="val 17406868"/>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B07EED-AD77-4065-8BEF-341ABFB64532}">
      <dsp:nvSpPr>
        <dsp:cNvPr id="0" name=""/>
        <dsp:cNvSpPr/>
      </dsp:nvSpPr>
      <dsp:spPr>
        <a:xfrm>
          <a:off x="3804671" y="748"/>
          <a:ext cx="2272670" cy="11363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latin typeface="Palatino Linotype" panose="02040502050505030304" pitchFamily="18" charset="0"/>
            </a:rPr>
            <a:t>Stick to the agenda, even if it means putting in time limits</a:t>
          </a:r>
          <a:endParaRPr lang="en-US" sz="1500" kern="1200" dirty="0">
            <a:latin typeface="Palatino Linotype" panose="02040502050505030304" pitchFamily="18" charset="0"/>
          </a:endParaRPr>
        </a:p>
      </dsp:txBody>
      <dsp:txXfrm>
        <a:off x="3860142" y="56219"/>
        <a:ext cx="2161728" cy="1025393"/>
      </dsp:txXfrm>
    </dsp:sp>
    <dsp:sp modelId="{77374DD7-6B44-4812-BCFF-567511C7C627}">
      <dsp:nvSpPr>
        <dsp:cNvPr id="0" name=""/>
        <dsp:cNvSpPr/>
      </dsp:nvSpPr>
      <dsp:spPr>
        <a:xfrm>
          <a:off x="5744441" y="1410073"/>
          <a:ext cx="2272670" cy="11363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latin typeface="Palatino Linotype" panose="02040502050505030304" pitchFamily="18" charset="0"/>
            </a:rPr>
            <a:t>Provide draft minutes in advance of the meeting</a:t>
          </a:r>
        </a:p>
      </dsp:txBody>
      <dsp:txXfrm>
        <a:off x="5799912" y="1465544"/>
        <a:ext cx="2161728" cy="1025393"/>
      </dsp:txXfrm>
    </dsp:sp>
    <dsp:sp modelId="{14F22ED2-1FDD-41C1-BA3A-C876190E1ECB}">
      <dsp:nvSpPr>
        <dsp:cNvPr id="0" name=""/>
        <dsp:cNvSpPr/>
      </dsp:nvSpPr>
      <dsp:spPr>
        <a:xfrm>
          <a:off x="5003515" y="3690410"/>
          <a:ext cx="2272670" cy="11363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latin typeface="Palatino Linotype" panose="02040502050505030304" pitchFamily="18" charset="0"/>
            </a:rPr>
            <a:t>Utilize a consent agenda and provide written reports</a:t>
          </a:r>
          <a:endParaRPr lang="en-US" sz="1500" kern="1200" dirty="0">
            <a:latin typeface="Palatino Linotype" panose="02040502050505030304" pitchFamily="18" charset="0"/>
          </a:endParaRPr>
        </a:p>
      </dsp:txBody>
      <dsp:txXfrm>
        <a:off x="5058986" y="3745881"/>
        <a:ext cx="2161728" cy="1025393"/>
      </dsp:txXfrm>
    </dsp:sp>
    <dsp:sp modelId="{7ABCA1CE-07A5-428B-89FA-DEBC332314A9}">
      <dsp:nvSpPr>
        <dsp:cNvPr id="0" name=""/>
        <dsp:cNvSpPr/>
      </dsp:nvSpPr>
      <dsp:spPr>
        <a:xfrm>
          <a:off x="2605828" y="3690410"/>
          <a:ext cx="2272670" cy="11363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latin typeface="Palatino Linotype" panose="02040502050505030304" pitchFamily="18" charset="0"/>
            </a:rPr>
            <a:t>Monitor time, allowing to complete the scheduled agenda</a:t>
          </a:r>
          <a:endParaRPr lang="en-US" sz="1500" kern="1200" dirty="0">
            <a:latin typeface="Palatino Linotype" panose="02040502050505030304" pitchFamily="18" charset="0"/>
          </a:endParaRPr>
        </a:p>
      </dsp:txBody>
      <dsp:txXfrm>
        <a:off x="2661299" y="3745881"/>
        <a:ext cx="2161728" cy="1025393"/>
      </dsp:txXfrm>
    </dsp:sp>
    <dsp:sp modelId="{1743D4BA-2907-43EA-9A9A-3CBCD2C57CD7}">
      <dsp:nvSpPr>
        <dsp:cNvPr id="0" name=""/>
        <dsp:cNvSpPr/>
      </dsp:nvSpPr>
      <dsp:spPr>
        <a:xfrm>
          <a:off x="1864901" y="1410073"/>
          <a:ext cx="2272670" cy="11363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i="0" kern="1200" dirty="0">
              <a:latin typeface="Palatino Linotype" panose="02040502050505030304" pitchFamily="18" charset="0"/>
            </a:rPr>
            <a:t>Be prepared to facilitate discussions you know may be controversial.</a:t>
          </a:r>
          <a:endParaRPr lang="en-US" sz="1500" kern="1200" dirty="0">
            <a:latin typeface="Palatino Linotype" panose="02040502050505030304" pitchFamily="18" charset="0"/>
          </a:endParaRPr>
        </a:p>
      </dsp:txBody>
      <dsp:txXfrm>
        <a:off x="1920372" y="1465544"/>
        <a:ext cx="2161728" cy="102539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7BE79B-42BA-4311-A381-C9F3F1F7D483}" type="datetimeFigureOut">
              <a:rPr lang="en-US" smtClean="0"/>
              <a:pPr/>
              <a:t>7/12/19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6799C7-E586-4B8F-8B66-4970AF84E4B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E9D75-F04F-4701-A2F5-531B86E5F4D7}" type="datetimeFigureOut">
              <a:rPr lang="en-US"/>
              <a:pPr/>
              <a:t>7/12/19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0B0153-AF8C-46AA-AFA5-10B556B8A261}" type="slidenum">
              <a:rPr lang="en-US"/>
              <a:pPr/>
              <a:t>‹#›</a:t>
            </a:fld>
            <a:endParaRPr lang="en-US"/>
          </a:p>
        </p:txBody>
      </p:sp>
    </p:spTree>
    <p:extLst>
      <p:ext uri="{BB962C8B-B14F-4D97-AF65-F5344CB8AC3E}">
        <p14:creationId xmlns:p14="http://schemas.microsoft.com/office/powerpoint/2010/main" val="3303170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0B0153-AF8C-46AA-AFA5-10B556B8A26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800" dirty="0"/>
              <a:t>Accommodating</a:t>
            </a:r>
          </a:p>
          <a:p>
            <a:pPr fontAlgn="base"/>
            <a:r>
              <a:rPr lang="en-US" sz="800" dirty="0"/>
              <a:t>The accommodating strategy essentially entails giving the opposing side what it wants. The use of accommodation often occurs when one of the parties wishes to keep the peace or perceives the issue as minor. For example, a business that requires formal dress may institute a "casual Friday" policy as a low-stakes means of keeping the peace with the rank and file. Employees who use accommodation as a primary conflict management strategy, however, may keep track and develop resentment.</a:t>
            </a:r>
          </a:p>
          <a:p>
            <a:pPr fontAlgn="base"/>
            <a:r>
              <a:rPr lang="en-US" sz="800" dirty="0"/>
              <a:t>Avoiding</a:t>
            </a:r>
          </a:p>
          <a:p>
            <a:pPr fontAlgn="base"/>
            <a:r>
              <a:rPr lang="en-US" sz="800" dirty="0"/>
              <a:t>The avoidance strategy seeks to put off conflict indefinitely. By delaying or ignoring the conflict, the avoider hopes the problem resolves itself without a confrontation. Those who actively avoid conflict frequently have low esteem or hold a position of low power. In some circumstances, avoiding can serve as a profitable conflict management strategy, such as after the dismissal of a popular but unproductive employee. The hiring of a more productive replacement for the position soothes much of the conflict.</a:t>
            </a:r>
          </a:p>
          <a:p>
            <a:pPr fontAlgn="base"/>
            <a:r>
              <a:rPr lang="en-US" sz="800" dirty="0"/>
              <a:t>Collaborating</a:t>
            </a:r>
          </a:p>
          <a:p>
            <a:pPr fontAlgn="base"/>
            <a:r>
              <a:rPr lang="en-US" sz="800" dirty="0"/>
              <a:t>Collaboration works by integrating ideas set out by multiple people. The object is to find a creative solution acceptable to everyone. Collaboration, though useful, calls for a significant time commitment not appropriate to all conflicts. For example, a business owner should work collaboratively with the manager to establish policies, but collaborative decision-making regarding office supplies wastes time better spent on other activities..</a:t>
            </a:r>
          </a:p>
          <a:p>
            <a:pPr fontAlgn="base"/>
            <a:r>
              <a:rPr lang="en-US" sz="800" dirty="0"/>
              <a:t>Compromising</a:t>
            </a:r>
          </a:p>
          <a:p>
            <a:pPr fontAlgn="base"/>
            <a:r>
              <a:rPr lang="en-US" sz="800" dirty="0"/>
              <a:t>The compromising strategy typically calls for both sides of a conflict to give up elements of their position in order to establish an acceptable, if not agreeable, solution. This strategy prevails most often in conflicts where the parties hold approximately equivalent power. Business owners frequently employ compromise during contract negotiations with other businesses when each party stands to lose something valuable, such as a customer or necessary service.</a:t>
            </a:r>
          </a:p>
          <a:p>
            <a:pPr fontAlgn="base"/>
            <a:r>
              <a:rPr lang="en-US" sz="800" dirty="0"/>
              <a:t>Competing</a:t>
            </a:r>
          </a:p>
          <a:p>
            <a:pPr fontAlgn="base"/>
            <a:r>
              <a:rPr lang="en-US" sz="800" dirty="0"/>
              <a:t>Competition operates as a zero-sum game, in which one side wins and other loses. Highly assertive personalities often fall back on competition as a conflict management strategy. The competitive strategy works best in a limited number of conflicts, such as emergency situations. In general, business owners benefit from holding the competitive strategy in reserve for crisis situations and decisions that generate ill-will, such as pay cuts or layoffs.</a:t>
            </a:r>
          </a:p>
          <a:p>
            <a:endParaRPr lang="en-US" dirty="0"/>
          </a:p>
        </p:txBody>
      </p:sp>
      <p:sp>
        <p:nvSpPr>
          <p:cNvPr id="4" name="Slide Number Placeholder 3"/>
          <p:cNvSpPr>
            <a:spLocks noGrp="1"/>
          </p:cNvSpPr>
          <p:nvPr>
            <p:ph type="sldNum" sz="quarter" idx="10"/>
          </p:nvPr>
        </p:nvSpPr>
        <p:spPr/>
        <p:txBody>
          <a:bodyPr/>
          <a:lstStyle/>
          <a:p>
            <a:fld id="{340B0153-AF8C-46AA-AFA5-10B556B8A261}" type="slidenum">
              <a:rPr lang="en-US" smtClean="0"/>
              <a:pPr/>
              <a:t>5</a:t>
            </a:fld>
            <a:endParaRPr lang="en-US"/>
          </a:p>
        </p:txBody>
      </p:sp>
    </p:spTree>
    <p:extLst>
      <p:ext uri="{BB962C8B-B14F-4D97-AF65-F5344CB8AC3E}">
        <p14:creationId xmlns:p14="http://schemas.microsoft.com/office/powerpoint/2010/main" val="197142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type of barriers have you experienced</a:t>
            </a:r>
            <a:r>
              <a:rPr lang="en-US" baseline="0" dirty="0"/>
              <a:t> related to collaboration? How have you overcome them? </a:t>
            </a:r>
          </a:p>
          <a:p>
            <a:r>
              <a:rPr lang="en-US" baseline="0" dirty="0"/>
              <a:t>The need to create safe environments for dialog. </a:t>
            </a:r>
          </a:p>
        </p:txBody>
      </p:sp>
      <p:sp>
        <p:nvSpPr>
          <p:cNvPr id="4" name="Slide Number Placeholder 3"/>
          <p:cNvSpPr>
            <a:spLocks noGrp="1"/>
          </p:cNvSpPr>
          <p:nvPr>
            <p:ph type="sldNum" sz="quarter" idx="10"/>
          </p:nvPr>
        </p:nvSpPr>
        <p:spPr/>
        <p:txBody>
          <a:bodyPr/>
          <a:lstStyle/>
          <a:p>
            <a:fld id="{F81901B0-8F55-48F0-A0BA-C68D1231360D}" type="slidenum">
              <a:rPr lang="en-US" smtClean="0"/>
              <a:pPr/>
              <a:t>6</a:t>
            </a:fld>
            <a:endParaRPr lang="en-US"/>
          </a:p>
        </p:txBody>
      </p:sp>
    </p:spTree>
    <p:extLst>
      <p:ext uri="{BB962C8B-B14F-4D97-AF65-F5344CB8AC3E}">
        <p14:creationId xmlns:p14="http://schemas.microsoft.com/office/powerpoint/2010/main" val="1232435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8079681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59FE95-7A13-7247-8330-276271933678}" type="datetimeFigureOut">
              <a:rPr lang="en-US" smtClean="0"/>
              <a:pPr/>
              <a:t>7/12/19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17906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445295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3325727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021614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3023562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31394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2007076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618241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794787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59FE95-7A13-7247-8330-276271933678}" type="datetimeFigureOut">
              <a:rPr lang="en-US" smtClean="0"/>
              <a:pPr/>
              <a:t>7/12/19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392529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59FE95-7A13-7247-8330-276271933678}" type="datetimeFigureOut">
              <a:rPr lang="en-US" smtClean="0"/>
              <a:pPr/>
              <a:t>7/12/19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7351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59FE95-7A13-7247-8330-276271933678}" type="datetimeFigureOut">
              <a:rPr lang="en-US" smtClean="0"/>
              <a:pPr/>
              <a:t>7/12/19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37209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59FE95-7A13-7247-8330-276271933678}" type="datetimeFigureOut">
              <a:rPr lang="en-US" smtClean="0"/>
              <a:pPr/>
              <a:t>7/12/19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241619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159FE95-7A13-7247-8330-276271933678}" type="datetimeFigureOut">
              <a:rPr lang="en-US" smtClean="0"/>
              <a:pPr/>
              <a:t>7/12/19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51133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59FE95-7A13-7247-8330-276271933678}" type="datetimeFigureOut">
              <a:rPr lang="en-US" smtClean="0"/>
              <a:pPr/>
              <a:t>7/12/19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2601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159FE95-7A13-7247-8330-276271933678}" type="datetimeFigureOut">
              <a:rPr lang="en-US" smtClean="0"/>
              <a:pPr/>
              <a:t>7/12/19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D6875-0140-BE45-986F-0BC1451AD552}" type="slidenum">
              <a:rPr lang="en-US" smtClean="0"/>
              <a:pPr/>
              <a:t>‹#›</a:t>
            </a:fld>
            <a:endParaRPr lang="en-US"/>
          </a:p>
        </p:txBody>
      </p:sp>
    </p:spTree>
    <p:extLst>
      <p:ext uri="{BB962C8B-B14F-4D97-AF65-F5344CB8AC3E}">
        <p14:creationId xmlns:p14="http://schemas.microsoft.com/office/powerpoint/2010/main" val="123506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59FE95-7A13-7247-8330-276271933678}" type="datetimeFigureOut">
              <a:rPr lang="en-US" smtClean="0"/>
              <a:pPr/>
              <a:t>7/12/19</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B2D6875-0140-BE45-986F-0BC1451AD552}" type="slidenum">
              <a:rPr lang="en-US" smtClean="0"/>
              <a:pPr/>
              <a:t>‹#›</a:t>
            </a:fld>
            <a:endParaRPr lang="en-US"/>
          </a:p>
        </p:txBody>
      </p:sp>
    </p:spTree>
    <p:extLst>
      <p:ext uri="{BB962C8B-B14F-4D97-AF65-F5344CB8AC3E}">
        <p14:creationId xmlns:p14="http://schemas.microsoft.com/office/powerpoint/2010/main" val="2430810069"/>
      </p:ext>
    </p:extLst>
  </p:cSld>
  <p:clrMap bg1="dk1" tx1="lt1" bg2="dk2" tx2="lt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181" y="1233377"/>
            <a:ext cx="11043083" cy="2275367"/>
          </a:xfrm>
        </p:spPr>
        <p:txBody>
          <a:bodyPr>
            <a:normAutofit fontScale="90000"/>
          </a:bodyPr>
          <a:lstStyle/>
          <a:p>
            <a:pPr algn="ctr"/>
            <a:r>
              <a:rPr lang="en-US" sz="4000" b="1" dirty="0">
                <a:latin typeface="Palatino Linotype" panose="02040502050505030304" pitchFamily="18" charset="0"/>
              </a:rPr>
              <a:t>ASCCC Curriculum Institute 2019</a:t>
            </a:r>
            <a:br>
              <a:rPr lang="en-US" sz="4000" b="1" dirty="0">
                <a:latin typeface="Palatino Linotype" panose="02040502050505030304" pitchFamily="18" charset="0"/>
              </a:rPr>
            </a:br>
            <a:br>
              <a:rPr lang="en-US" sz="4400" b="1" dirty="0">
                <a:latin typeface="Palatino Linotype" panose="02040502050505030304" pitchFamily="18" charset="0"/>
              </a:rPr>
            </a:br>
            <a:r>
              <a:rPr lang="en-US" sz="5400" b="1" dirty="0">
                <a:latin typeface="Palatino Linotype" panose="02040502050505030304" pitchFamily="18" charset="0"/>
              </a:rPr>
              <a:t>Conflict Resolution – Whoa, whoa, whoa, feelings…</a:t>
            </a:r>
          </a:p>
        </p:txBody>
      </p:sp>
      <p:sp>
        <p:nvSpPr>
          <p:cNvPr id="3" name="Subtitle 2"/>
          <p:cNvSpPr>
            <a:spLocks noGrp="1"/>
          </p:cNvSpPr>
          <p:nvPr>
            <p:ph type="subTitle" idx="1"/>
          </p:nvPr>
        </p:nvSpPr>
        <p:spPr>
          <a:xfrm>
            <a:off x="255181" y="3804557"/>
            <a:ext cx="11733619" cy="2426121"/>
          </a:xfrm>
        </p:spPr>
        <p:txBody>
          <a:bodyPr>
            <a:normAutofit/>
          </a:bodyPr>
          <a:lstStyle/>
          <a:p>
            <a:pPr algn="l"/>
            <a:r>
              <a:rPr lang="en-US" sz="3200" dirty="0">
                <a:solidFill>
                  <a:schemeClr val="tx1">
                    <a:lumMod val="95000"/>
                  </a:schemeClr>
                </a:solidFill>
                <a:latin typeface="Palatino Linotype" panose="02040502050505030304" pitchFamily="18" charset="0"/>
                <a:ea typeface="Apple Braille" charset="0"/>
                <a:cs typeface="Apple Braille" charset="0"/>
              </a:rPr>
              <a:t>Dolores Davison, </a:t>
            </a:r>
            <a:r>
              <a:rPr lang="en-US" sz="3200" dirty="0" err="1">
                <a:solidFill>
                  <a:schemeClr val="tx1">
                    <a:lumMod val="95000"/>
                  </a:schemeClr>
                </a:solidFill>
                <a:latin typeface="Palatino Linotype" panose="02040502050505030304" pitchFamily="18" charset="0"/>
                <a:ea typeface="Apple Braille" charset="0"/>
                <a:cs typeface="Apple Braille" charset="0"/>
              </a:rPr>
              <a:t>asccc</a:t>
            </a:r>
            <a:r>
              <a:rPr lang="en-US" sz="3200" dirty="0">
                <a:solidFill>
                  <a:schemeClr val="tx1">
                    <a:lumMod val="95000"/>
                  </a:schemeClr>
                </a:solidFill>
                <a:latin typeface="Palatino Linotype" panose="02040502050505030304" pitchFamily="18" charset="0"/>
                <a:ea typeface="Apple Braille" charset="0"/>
                <a:cs typeface="Apple Braille" charset="0"/>
              </a:rPr>
              <a:t> Vice president</a:t>
            </a:r>
          </a:p>
          <a:p>
            <a:pPr algn="l"/>
            <a:r>
              <a:rPr lang="en-US" sz="3200" dirty="0">
                <a:solidFill>
                  <a:schemeClr val="tx1">
                    <a:lumMod val="95000"/>
                  </a:schemeClr>
                </a:solidFill>
                <a:latin typeface="Palatino Linotype" panose="02040502050505030304" pitchFamily="18" charset="0"/>
                <a:ea typeface="Apple Braille" charset="0"/>
                <a:cs typeface="Apple Braille" charset="0"/>
              </a:rPr>
              <a:t>Virginia </a:t>
            </a:r>
            <a:r>
              <a:rPr lang="en-US" sz="3200" dirty="0" err="1">
                <a:solidFill>
                  <a:schemeClr val="tx1">
                    <a:lumMod val="95000"/>
                  </a:schemeClr>
                </a:solidFill>
                <a:latin typeface="Palatino Linotype" panose="02040502050505030304" pitchFamily="18" charset="0"/>
                <a:ea typeface="Apple Braille" charset="0"/>
                <a:cs typeface="Apple Braille" charset="0"/>
              </a:rPr>
              <a:t>Guleff</a:t>
            </a:r>
            <a:r>
              <a:rPr lang="en-US" sz="3200" dirty="0">
                <a:solidFill>
                  <a:schemeClr val="tx1">
                    <a:lumMod val="95000"/>
                  </a:schemeClr>
                </a:solidFill>
                <a:latin typeface="Palatino Linotype" panose="02040502050505030304" pitchFamily="18" charset="0"/>
                <a:ea typeface="Apple Braille" charset="0"/>
                <a:cs typeface="Apple Braille" charset="0"/>
              </a:rPr>
              <a:t>, VP of Instruction, butte COLLEGE</a:t>
            </a:r>
          </a:p>
          <a:p>
            <a:pPr algn="l"/>
            <a:r>
              <a:rPr lang="en-US" sz="3200" dirty="0" err="1">
                <a:solidFill>
                  <a:schemeClr val="tx1">
                    <a:lumMod val="95000"/>
                  </a:schemeClr>
                </a:solidFill>
                <a:latin typeface="Palatino Linotype" panose="02040502050505030304" pitchFamily="18" charset="0"/>
                <a:ea typeface="Apple Braille" charset="0"/>
                <a:cs typeface="Apple Braille" charset="0"/>
              </a:rPr>
              <a:t>Krystinne</a:t>
            </a:r>
            <a:r>
              <a:rPr lang="en-US" sz="3200" dirty="0">
                <a:solidFill>
                  <a:schemeClr val="tx1">
                    <a:lumMod val="95000"/>
                  </a:schemeClr>
                </a:solidFill>
                <a:latin typeface="Palatino Linotype" panose="02040502050505030304" pitchFamily="18" charset="0"/>
                <a:ea typeface="Apple Braille" charset="0"/>
                <a:cs typeface="Apple Braille" charset="0"/>
              </a:rPr>
              <a:t> mica, </a:t>
            </a:r>
            <a:r>
              <a:rPr lang="en-US" sz="3200" dirty="0" err="1">
                <a:solidFill>
                  <a:schemeClr val="tx1">
                    <a:lumMod val="95000"/>
                  </a:schemeClr>
                </a:solidFill>
                <a:latin typeface="Palatino Linotype" panose="02040502050505030304" pitchFamily="18" charset="0"/>
                <a:ea typeface="Apple Braille" charset="0"/>
                <a:cs typeface="Apple Braille" charset="0"/>
              </a:rPr>
              <a:t>asccc</a:t>
            </a:r>
            <a:r>
              <a:rPr lang="en-US" sz="3200" dirty="0">
                <a:solidFill>
                  <a:schemeClr val="tx1">
                    <a:lumMod val="95000"/>
                  </a:schemeClr>
                </a:solidFill>
                <a:latin typeface="Palatino Linotype" panose="02040502050505030304" pitchFamily="18" charset="0"/>
                <a:ea typeface="Apple Braille" charset="0"/>
                <a:cs typeface="Apple Braille" charset="0"/>
              </a:rPr>
              <a:t> executive director</a:t>
            </a:r>
          </a:p>
          <a:p>
            <a:pPr algn="l"/>
            <a:r>
              <a:rPr lang="en-US" sz="3200" dirty="0">
                <a:solidFill>
                  <a:schemeClr val="tx1">
                    <a:lumMod val="95000"/>
                  </a:schemeClr>
                </a:solidFill>
                <a:latin typeface="Palatino Linotype" panose="02040502050505030304" pitchFamily="18" charset="0"/>
                <a:ea typeface="Apple Braille" charset="0"/>
                <a:cs typeface="Apple Braille" charset="0"/>
              </a:rPr>
              <a:t>Bob white, curriculum chair, butte college</a:t>
            </a:r>
          </a:p>
        </p:txBody>
      </p:sp>
    </p:spTree>
    <p:extLst>
      <p:ext uri="{BB962C8B-B14F-4D97-AF65-F5344CB8AC3E}">
        <p14:creationId xmlns:p14="http://schemas.microsoft.com/office/powerpoint/2010/main" val="1011536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466BF6-781A-4E40-A059-47EA0C9311FC}"/>
              </a:ext>
            </a:extLst>
          </p:cNvPr>
          <p:cNvSpPr>
            <a:spLocks noGrp="1"/>
          </p:cNvSpPr>
          <p:nvPr>
            <p:ph type="title"/>
          </p:nvPr>
        </p:nvSpPr>
        <p:spPr/>
        <p:txBody>
          <a:bodyPr/>
          <a:lstStyle/>
          <a:p>
            <a:r>
              <a:rPr lang="en-US" dirty="0"/>
              <a:t>Scenario #1</a:t>
            </a:r>
          </a:p>
        </p:txBody>
      </p:sp>
      <p:sp>
        <p:nvSpPr>
          <p:cNvPr id="6" name="Content Placeholder 5">
            <a:extLst>
              <a:ext uri="{FF2B5EF4-FFF2-40B4-BE49-F238E27FC236}">
                <a16:creationId xmlns:a16="http://schemas.microsoft.com/office/drawing/2014/main" id="{ABBCD83F-09D4-8D4D-944D-9070DC3A2007}"/>
              </a:ext>
            </a:extLst>
          </p:cNvPr>
          <p:cNvSpPr>
            <a:spLocks noGrp="1"/>
          </p:cNvSpPr>
          <p:nvPr>
            <p:ph idx="1"/>
          </p:nvPr>
        </p:nvSpPr>
        <p:spPr/>
        <p:txBody>
          <a:bodyPr>
            <a:normAutofit/>
          </a:bodyPr>
          <a:lstStyle/>
          <a:p>
            <a:r>
              <a:rPr lang="en-US" sz="3200" dirty="0"/>
              <a:t>Your CIO is pressuring you to create a fully online degree; however, your science faculty have reservations about putting labs online.  What do you do?</a:t>
            </a:r>
          </a:p>
        </p:txBody>
      </p:sp>
    </p:spTree>
    <p:extLst>
      <p:ext uri="{BB962C8B-B14F-4D97-AF65-F5344CB8AC3E}">
        <p14:creationId xmlns:p14="http://schemas.microsoft.com/office/powerpoint/2010/main" val="199357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90E35-56A1-0D45-A4D1-B8B7A58ADD0A}"/>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0FF5CE2C-2FB5-1045-8C18-321B638D0AB0}"/>
              </a:ext>
            </a:extLst>
          </p:cNvPr>
          <p:cNvSpPr>
            <a:spLocks noGrp="1"/>
          </p:cNvSpPr>
          <p:nvPr>
            <p:ph idx="1"/>
          </p:nvPr>
        </p:nvSpPr>
        <p:spPr/>
        <p:txBody>
          <a:bodyPr>
            <a:normAutofit/>
          </a:bodyPr>
          <a:lstStyle/>
          <a:p>
            <a:r>
              <a:rPr lang="en-US" sz="3200" dirty="0"/>
              <a:t>Your Curriculum Committee has purview over setting class caps.  You have noticed that caps are gradually lowering in recently approved curriculum.  What do you do?</a:t>
            </a:r>
          </a:p>
        </p:txBody>
      </p:sp>
    </p:spTree>
    <p:extLst>
      <p:ext uri="{BB962C8B-B14F-4D97-AF65-F5344CB8AC3E}">
        <p14:creationId xmlns:p14="http://schemas.microsoft.com/office/powerpoint/2010/main" val="169130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91EDD-14E0-7D4A-BEEB-87CC931037A2}"/>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2168DF39-90C5-C049-82E8-CBB59EA90829}"/>
              </a:ext>
            </a:extLst>
          </p:cNvPr>
          <p:cNvSpPr>
            <a:spLocks noGrp="1"/>
          </p:cNvSpPr>
          <p:nvPr>
            <p:ph idx="1"/>
          </p:nvPr>
        </p:nvSpPr>
        <p:spPr/>
        <p:txBody>
          <a:bodyPr>
            <a:normAutofit/>
          </a:bodyPr>
          <a:lstStyle/>
          <a:p>
            <a:r>
              <a:rPr lang="en-US" sz="3200" dirty="0"/>
              <a:t>A community member proposes a class titled “Peace Warriors” to one of your deans.  Your dean and a department chair thinks this is an interesting idea.  Your curriculum committee, however, has been working on removing stand-alone classes.  What do you do?</a:t>
            </a:r>
          </a:p>
        </p:txBody>
      </p:sp>
    </p:spTree>
    <p:extLst>
      <p:ext uri="{BB962C8B-B14F-4D97-AF65-F5344CB8AC3E}">
        <p14:creationId xmlns:p14="http://schemas.microsoft.com/office/powerpoint/2010/main" val="3441095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F746-FAAD-FF49-BC94-5C9D26072C86}"/>
              </a:ext>
            </a:extLst>
          </p:cNvPr>
          <p:cNvSpPr>
            <a:spLocks noGrp="1"/>
          </p:cNvSpPr>
          <p:nvPr>
            <p:ph type="title"/>
          </p:nvPr>
        </p:nvSpPr>
        <p:spPr/>
        <p:txBody>
          <a:bodyPr/>
          <a:lstStyle/>
          <a:p>
            <a:r>
              <a:rPr lang="en-US" dirty="0"/>
              <a:t>Scenario #4</a:t>
            </a:r>
          </a:p>
        </p:txBody>
      </p:sp>
      <p:sp>
        <p:nvSpPr>
          <p:cNvPr id="3" name="Content Placeholder 2">
            <a:extLst>
              <a:ext uri="{FF2B5EF4-FFF2-40B4-BE49-F238E27FC236}">
                <a16:creationId xmlns:a16="http://schemas.microsoft.com/office/drawing/2014/main" id="{28628E18-4525-D845-A57A-59F080257EBB}"/>
              </a:ext>
            </a:extLst>
          </p:cNvPr>
          <p:cNvSpPr>
            <a:spLocks noGrp="1"/>
          </p:cNvSpPr>
          <p:nvPr>
            <p:ph idx="1"/>
          </p:nvPr>
        </p:nvSpPr>
        <p:spPr/>
        <p:txBody>
          <a:bodyPr>
            <a:normAutofit/>
          </a:bodyPr>
          <a:lstStyle/>
          <a:p>
            <a:r>
              <a:rPr lang="en-US" sz="3200" dirty="0"/>
              <a:t>Your curriculum committee has been told that based on the new Student Center Funding Formula, certificates are necessary for every program at the college, and that if a certificate does not exist, you must create one.  What do you do?</a:t>
            </a:r>
          </a:p>
        </p:txBody>
      </p:sp>
    </p:spTree>
    <p:extLst>
      <p:ext uri="{BB962C8B-B14F-4D97-AF65-F5344CB8AC3E}">
        <p14:creationId xmlns:p14="http://schemas.microsoft.com/office/powerpoint/2010/main" val="38801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24" y="452718"/>
            <a:ext cx="9244010" cy="972670"/>
          </a:xfrm>
        </p:spPr>
        <p:txBody>
          <a:bodyPr/>
          <a:lstStyle/>
          <a:p>
            <a:pPr algn="ctr"/>
            <a:r>
              <a:rPr lang="en-US" b="1" dirty="0">
                <a:latin typeface="Palatino Linotype" panose="02040502050505030304" pitchFamily="18" charset="0"/>
              </a:rPr>
              <a:t>QUESTIONS?</a:t>
            </a:r>
          </a:p>
        </p:txBody>
      </p:sp>
      <p:sp>
        <p:nvSpPr>
          <p:cNvPr id="3" name="Content Placeholder 2"/>
          <p:cNvSpPr>
            <a:spLocks noGrp="1"/>
          </p:cNvSpPr>
          <p:nvPr>
            <p:ph sz="half" idx="1"/>
          </p:nvPr>
        </p:nvSpPr>
        <p:spPr/>
        <p:txBody>
          <a:bodyPr>
            <a:normAutofit/>
          </a:bodyPr>
          <a:lstStyle/>
          <a:p>
            <a:pPr marL="0" indent="0">
              <a:buNone/>
            </a:pPr>
            <a:r>
              <a:rPr lang="en-US" sz="3200" dirty="0">
                <a:latin typeface="Palatino Linotype" panose="02040502050505030304" pitchFamily="18" charset="0"/>
              </a:rPr>
              <a:t>Thank you!</a:t>
            </a:r>
          </a:p>
          <a:p>
            <a:pPr marL="0" indent="0">
              <a:buNone/>
            </a:pPr>
            <a:endParaRPr lang="en-US" sz="3200" dirty="0">
              <a:latin typeface="Palatino Linotype" panose="02040502050505030304" pitchFamily="18" charset="0"/>
            </a:endParaRPr>
          </a:p>
          <a:p>
            <a:pPr marL="0" indent="0">
              <a:buNone/>
            </a:pPr>
            <a:r>
              <a:rPr lang="en-US" sz="3200" dirty="0">
                <a:latin typeface="Palatino Linotype" panose="02040502050505030304" pitchFamily="18" charset="0"/>
              </a:rPr>
              <a:t>For information, please email </a:t>
            </a:r>
            <a:r>
              <a:rPr lang="en-US" sz="3200" dirty="0" err="1">
                <a:latin typeface="Palatino Linotype" panose="02040502050505030304" pitchFamily="18" charset="0"/>
              </a:rPr>
              <a:t>info@asccc.org</a:t>
            </a:r>
            <a:endParaRPr lang="en-US" sz="3200" dirty="0">
              <a:latin typeface="Palatino Linotype" panose="02040502050505030304" pitchFamily="18" charset="0"/>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94463" y="2141538"/>
            <a:ext cx="3649662" cy="3649662"/>
          </a:xfrm>
        </p:spPr>
      </p:pic>
    </p:spTree>
    <p:extLst>
      <p:ext uri="{BB962C8B-B14F-4D97-AF65-F5344CB8AC3E}">
        <p14:creationId xmlns:p14="http://schemas.microsoft.com/office/powerpoint/2010/main" val="139761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14575"/>
          </a:xfrm>
        </p:spPr>
        <p:txBody>
          <a:bodyPr/>
          <a:lstStyle/>
          <a:p>
            <a:pPr algn="ctr"/>
            <a:r>
              <a:rPr lang="en-US" b="1" dirty="0">
                <a:latin typeface="Palatino Linotype" panose="02040502050505030304" pitchFamily="18" charset="0"/>
              </a:rPr>
              <a:t>Breakout Description</a:t>
            </a:r>
            <a:endParaRPr lang="en-US" dirty="0">
              <a:latin typeface="Palatino Linotype" panose="02040502050505030304" pitchFamily="18" charset="0"/>
            </a:endParaRPr>
          </a:p>
        </p:txBody>
      </p:sp>
      <p:sp>
        <p:nvSpPr>
          <p:cNvPr id="3" name="Content Placeholder 2"/>
          <p:cNvSpPr>
            <a:spLocks noGrp="1"/>
          </p:cNvSpPr>
          <p:nvPr>
            <p:ph idx="1"/>
          </p:nvPr>
        </p:nvSpPr>
        <p:spPr>
          <a:xfrm>
            <a:off x="1103312" y="1467293"/>
            <a:ext cx="10357652" cy="4997301"/>
          </a:xfrm>
        </p:spPr>
        <p:txBody>
          <a:bodyPr vert="horz" lIns="91440" tIns="45720" rIns="91440" bIns="45720" rtlCol="0" anchor="t">
            <a:noAutofit/>
          </a:bodyPr>
          <a:lstStyle/>
          <a:p>
            <a:pPr marL="0" indent="0">
              <a:buNone/>
            </a:pPr>
            <a:r>
              <a:rPr lang="en-US" sz="2400" dirty="0">
                <a:latin typeface="Palatino Linotype" panose="02040502050505030304" pitchFamily="18" charset="0"/>
              </a:rPr>
              <a:t>State initiatives and mandates with timelines for implementation can put your local senate and curriculum committee in a position where you are facilitating tough discussions Running an effective meeting and getting work done challenges even the most talented curriculum chair. Chairs must be able to resolve conflict within the committee, ensure that processes are effective and fair, and work with individuals that might be a challenge. This breakout explores effective practices for communication before, during, and after curriculum meetings.</a:t>
            </a:r>
          </a:p>
          <a:p>
            <a:pPr marL="0" indent="0">
              <a:buNone/>
            </a:pPr>
            <a:endParaRPr lang="en-US" dirty="0"/>
          </a:p>
        </p:txBody>
      </p:sp>
    </p:spTree>
    <p:extLst>
      <p:ext uri="{BB962C8B-B14F-4D97-AF65-F5344CB8AC3E}">
        <p14:creationId xmlns:p14="http://schemas.microsoft.com/office/powerpoint/2010/main" val="192750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78541"/>
          </a:xfrm>
        </p:spPr>
        <p:txBody>
          <a:bodyPr>
            <a:normAutofit/>
          </a:bodyPr>
          <a:lstStyle/>
          <a:p>
            <a:pPr algn="ctr"/>
            <a:r>
              <a:rPr lang="en-US" b="1" dirty="0">
                <a:latin typeface="Palatino Linotype" panose="02040502050505030304" pitchFamily="18" charset="0"/>
              </a:rPr>
              <a:t>How to Run an Effective Meeting</a:t>
            </a:r>
          </a:p>
        </p:txBody>
      </p:sp>
      <p:graphicFrame>
        <p:nvGraphicFramePr>
          <p:cNvPr id="5" name="Diagram 5">
            <a:extLst>
              <a:ext uri="{FF2B5EF4-FFF2-40B4-BE49-F238E27FC236}">
                <a16:creationId xmlns:a16="http://schemas.microsoft.com/office/drawing/2014/main" id="{2A33C31D-0762-464F-AE3C-863AB5CC13B2}"/>
              </a:ext>
            </a:extLst>
          </p:cNvPr>
          <p:cNvGraphicFramePr/>
          <p:nvPr>
            <p:extLst>
              <p:ext uri="{D42A27DB-BD31-4B8C-83A1-F6EECF244321}">
                <p14:modId xmlns:p14="http://schemas.microsoft.com/office/powerpoint/2010/main" val="2095077815"/>
              </p:ext>
            </p:extLst>
          </p:nvPr>
        </p:nvGraphicFramePr>
        <p:xfrm>
          <a:off x="1103312" y="1331259"/>
          <a:ext cx="9882014" cy="4827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516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24D91-FC73-4711-A0EB-CF157BAD3A86}"/>
              </a:ext>
            </a:extLst>
          </p:cNvPr>
          <p:cNvSpPr>
            <a:spLocks noGrp="1"/>
          </p:cNvSpPr>
          <p:nvPr>
            <p:ph type="title"/>
          </p:nvPr>
        </p:nvSpPr>
        <p:spPr/>
        <p:txBody>
          <a:bodyPr/>
          <a:lstStyle/>
          <a:p>
            <a:pPr algn="ctr"/>
            <a:r>
              <a:rPr lang="en-US" dirty="0">
                <a:latin typeface="Palatino Linotype" panose="02040502050505030304" pitchFamily="18" charset="0"/>
              </a:rPr>
              <a:t>Conflict Management:</a:t>
            </a:r>
            <a:br>
              <a:rPr lang="en-US" dirty="0">
                <a:latin typeface="Palatino Linotype" panose="02040502050505030304" pitchFamily="18" charset="0"/>
              </a:rPr>
            </a:br>
            <a:r>
              <a:rPr lang="en-US" dirty="0">
                <a:latin typeface="Palatino Linotype" panose="02040502050505030304" pitchFamily="18" charset="0"/>
              </a:rPr>
              <a:t>Sources of Conflict?</a:t>
            </a:r>
          </a:p>
        </p:txBody>
      </p:sp>
      <p:sp>
        <p:nvSpPr>
          <p:cNvPr id="3" name="Content Placeholder 2">
            <a:extLst>
              <a:ext uri="{FF2B5EF4-FFF2-40B4-BE49-F238E27FC236}">
                <a16:creationId xmlns:a16="http://schemas.microsoft.com/office/drawing/2014/main" id="{78DA7198-FE2D-3A43-81F4-ED2914A46475}"/>
              </a:ext>
            </a:extLst>
          </p:cNvPr>
          <p:cNvSpPr>
            <a:spLocks noGrp="1"/>
          </p:cNvSpPr>
          <p:nvPr>
            <p:ph idx="1"/>
          </p:nvPr>
        </p:nvSpPr>
        <p:spPr/>
        <p:txBody>
          <a:bodyPr>
            <a:normAutofit/>
          </a:bodyPr>
          <a:lstStyle/>
          <a:p>
            <a:r>
              <a:rPr lang="en-US" sz="2400" dirty="0"/>
              <a:t>Disagreement</a:t>
            </a:r>
          </a:p>
          <a:p>
            <a:r>
              <a:rPr lang="en-US" sz="2400" dirty="0"/>
              <a:t>Different styles, values, or beliefs</a:t>
            </a:r>
          </a:p>
          <a:p>
            <a:r>
              <a:rPr lang="en-US" sz="2400" dirty="0"/>
              <a:t>Fear </a:t>
            </a:r>
          </a:p>
          <a:p>
            <a:r>
              <a:rPr lang="en-US" sz="2400" dirty="0"/>
              <a:t>Communication styles </a:t>
            </a:r>
          </a:p>
          <a:p>
            <a:r>
              <a:rPr lang="en-US" sz="2400" dirty="0"/>
              <a:t>Financial implications or concerns </a:t>
            </a:r>
          </a:p>
          <a:p>
            <a:r>
              <a:rPr lang="en-US" sz="2400" dirty="0"/>
              <a:t>Sense of fairness </a:t>
            </a:r>
          </a:p>
          <a:p>
            <a:pPr marL="0" indent="0">
              <a:buNone/>
            </a:pPr>
            <a:endParaRPr lang="en-US" sz="2400" dirty="0"/>
          </a:p>
        </p:txBody>
      </p:sp>
    </p:spTree>
    <p:extLst>
      <p:ext uri="{BB962C8B-B14F-4D97-AF65-F5344CB8AC3E}">
        <p14:creationId xmlns:p14="http://schemas.microsoft.com/office/powerpoint/2010/main" val="110746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B7828-E58C-4B18-8A51-35454D706737}"/>
              </a:ext>
            </a:extLst>
          </p:cNvPr>
          <p:cNvSpPr>
            <a:spLocks noGrp="1"/>
          </p:cNvSpPr>
          <p:nvPr>
            <p:ph type="title"/>
          </p:nvPr>
        </p:nvSpPr>
        <p:spPr/>
        <p:txBody>
          <a:bodyPr>
            <a:normAutofit/>
          </a:bodyPr>
          <a:lstStyle/>
          <a:p>
            <a:r>
              <a:rPr lang="en-US" dirty="0">
                <a:latin typeface="Palatino Linotype" panose="02040502050505030304" pitchFamily="18" charset="0"/>
              </a:rPr>
              <a:t>Conflict Management Styles: Constructive or Destructive?</a:t>
            </a:r>
          </a:p>
        </p:txBody>
      </p:sp>
      <p:sp>
        <p:nvSpPr>
          <p:cNvPr id="3" name="Content Placeholder 2">
            <a:extLst>
              <a:ext uri="{FF2B5EF4-FFF2-40B4-BE49-F238E27FC236}">
                <a16:creationId xmlns:a16="http://schemas.microsoft.com/office/drawing/2014/main" id="{C61A4CC0-D29B-4F75-93CE-5C0F46D62B61}"/>
              </a:ext>
            </a:extLst>
          </p:cNvPr>
          <p:cNvSpPr>
            <a:spLocks noGrp="1"/>
          </p:cNvSpPr>
          <p:nvPr>
            <p:ph idx="1"/>
          </p:nvPr>
        </p:nvSpPr>
        <p:spPr/>
        <p:txBody>
          <a:bodyPr vert="horz" lIns="91440" tIns="45720" rIns="91440" bIns="45720" rtlCol="0" anchor="t">
            <a:normAutofit/>
          </a:bodyPr>
          <a:lstStyle/>
          <a:p>
            <a:r>
              <a:rPr lang="en-US" dirty="0">
                <a:latin typeface="Palatino Linotype" panose="02040502050505030304" pitchFamily="18" charset="0"/>
              </a:rPr>
              <a:t> </a:t>
            </a:r>
            <a:r>
              <a:rPr lang="en-US" sz="3200" dirty="0">
                <a:latin typeface="Palatino Linotype" panose="02040502050505030304" pitchFamily="18" charset="0"/>
              </a:rPr>
              <a:t>Avoidance </a:t>
            </a:r>
          </a:p>
          <a:p>
            <a:r>
              <a:rPr lang="en-US" sz="3200" dirty="0">
                <a:latin typeface="Palatino Linotype" panose="02040502050505030304" pitchFamily="18" charset="0"/>
              </a:rPr>
              <a:t> Accommodation </a:t>
            </a:r>
          </a:p>
          <a:p>
            <a:r>
              <a:rPr lang="en-US" sz="3200" dirty="0">
                <a:latin typeface="Palatino Linotype" panose="02040502050505030304" pitchFamily="18" charset="0"/>
              </a:rPr>
              <a:t> Competition </a:t>
            </a:r>
          </a:p>
          <a:p>
            <a:r>
              <a:rPr lang="en-US" sz="3200" dirty="0">
                <a:latin typeface="Palatino Linotype" panose="02040502050505030304" pitchFamily="18" charset="0"/>
              </a:rPr>
              <a:t> Compromise </a:t>
            </a:r>
          </a:p>
          <a:p>
            <a:r>
              <a:rPr lang="en-US" sz="3200" dirty="0">
                <a:latin typeface="Palatino Linotype" panose="02040502050505030304" pitchFamily="18" charset="0"/>
              </a:rPr>
              <a:t> Collaboration </a:t>
            </a:r>
          </a:p>
        </p:txBody>
      </p:sp>
      <p:pic>
        <p:nvPicPr>
          <p:cNvPr id="4" name="Picture 4" descr="A picture containing person, wall, indoor, woman&#10;&#10;Description generated with very high confidence">
            <a:extLst>
              <a:ext uri="{FF2B5EF4-FFF2-40B4-BE49-F238E27FC236}">
                <a16:creationId xmlns:a16="http://schemas.microsoft.com/office/drawing/2014/main" id="{9555A041-0CCB-404F-8D53-E8142EA36DB0}"/>
              </a:ext>
            </a:extLst>
          </p:cNvPr>
          <p:cNvPicPr>
            <a:picLocks noChangeAspect="1"/>
          </p:cNvPicPr>
          <p:nvPr/>
        </p:nvPicPr>
        <p:blipFill>
          <a:blip r:embed="rId3"/>
          <a:stretch>
            <a:fillRect/>
          </a:stretch>
        </p:blipFill>
        <p:spPr>
          <a:xfrm>
            <a:off x="5620869" y="2097741"/>
            <a:ext cx="4121523" cy="3099547"/>
          </a:xfrm>
          <a:prstGeom prst="rect">
            <a:avLst/>
          </a:prstGeom>
        </p:spPr>
      </p:pic>
    </p:spTree>
    <p:extLst>
      <p:ext uri="{BB962C8B-B14F-4D97-AF65-F5344CB8AC3E}">
        <p14:creationId xmlns:p14="http://schemas.microsoft.com/office/powerpoint/2010/main" val="45287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9471"/>
            <a:ext cx="11000014" cy="1021217"/>
          </a:xfrm>
        </p:spPr>
        <p:txBody>
          <a:bodyPr>
            <a:normAutofit/>
          </a:bodyPr>
          <a:lstStyle/>
          <a:p>
            <a:pPr algn="ctr"/>
            <a:r>
              <a:rPr lang="en-US" b="1" dirty="0">
                <a:latin typeface="Palatino Linotype" panose="02040502050505030304" pitchFamily="18" charset="0"/>
                <a:cs typeface="Times New Roman" panose="02020603050405020304" pitchFamily="18" charset="0"/>
              </a:rPr>
              <a:t>Barriers to Collaboration</a:t>
            </a:r>
            <a:endParaRPr lang="en-US" dirty="0">
              <a:latin typeface="Palatino Linotype" panose="0204050205050503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stretch>
            <a:fillRect/>
          </a:stretch>
        </p:blipFill>
        <p:spPr>
          <a:xfrm>
            <a:off x="2065865" y="1986687"/>
            <a:ext cx="6519333" cy="4330360"/>
          </a:xfrm>
          <a:prstGeom prst="rect">
            <a:avLst/>
          </a:prstGeom>
        </p:spPr>
      </p:pic>
    </p:spTree>
    <p:extLst>
      <p:ext uri="{BB962C8B-B14F-4D97-AF65-F5344CB8AC3E}">
        <p14:creationId xmlns:p14="http://schemas.microsoft.com/office/powerpoint/2010/main" val="176349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95014-2E3B-41FD-A49F-6142ABCB3D99}"/>
              </a:ext>
            </a:extLst>
          </p:cNvPr>
          <p:cNvSpPr>
            <a:spLocks noGrp="1"/>
          </p:cNvSpPr>
          <p:nvPr>
            <p:ph type="title"/>
          </p:nvPr>
        </p:nvSpPr>
        <p:spPr/>
        <p:txBody>
          <a:bodyPr/>
          <a:lstStyle/>
          <a:p>
            <a:r>
              <a:rPr lang="en-US" dirty="0">
                <a:latin typeface="Palatino Linotype" panose="02040502050505030304" pitchFamily="18" charset="0"/>
              </a:rPr>
              <a:t>Conflict Considerations</a:t>
            </a:r>
          </a:p>
        </p:txBody>
      </p:sp>
      <p:sp>
        <p:nvSpPr>
          <p:cNvPr id="3" name="Content Placeholder 2">
            <a:extLst>
              <a:ext uri="{FF2B5EF4-FFF2-40B4-BE49-F238E27FC236}">
                <a16:creationId xmlns:a16="http://schemas.microsoft.com/office/drawing/2014/main" id="{A791F566-DF4E-43C4-A5BA-8EBBC8560178}"/>
              </a:ext>
            </a:extLst>
          </p:cNvPr>
          <p:cNvSpPr>
            <a:spLocks noGrp="1"/>
          </p:cNvSpPr>
          <p:nvPr>
            <p:ph idx="1"/>
          </p:nvPr>
        </p:nvSpPr>
        <p:spPr>
          <a:xfrm>
            <a:off x="643871" y="2075330"/>
            <a:ext cx="8946541" cy="4195481"/>
          </a:xfrm>
        </p:spPr>
        <p:txBody>
          <a:bodyPr vert="horz" lIns="91440" tIns="45720" rIns="91440" bIns="45720" rtlCol="0" anchor="t">
            <a:noAutofit/>
          </a:bodyPr>
          <a:lstStyle/>
          <a:p>
            <a:pPr>
              <a:buFont typeface="Wingdings" charset="2"/>
              <a:buChar char="Ø"/>
            </a:pPr>
            <a:r>
              <a:rPr lang="en-US" sz="3600" dirty="0">
                <a:latin typeface="Palatino Linotype" panose="02040502050505030304" pitchFamily="18" charset="0"/>
              </a:rPr>
              <a:t>What is at issue? </a:t>
            </a:r>
          </a:p>
          <a:p>
            <a:pPr>
              <a:buFont typeface="Wingdings" charset="2"/>
              <a:buChar char="Ø"/>
            </a:pPr>
            <a:r>
              <a:rPr lang="en-US" sz="3600" dirty="0">
                <a:latin typeface="Palatino Linotype" panose="02040502050505030304" pitchFamily="18" charset="0"/>
              </a:rPr>
              <a:t>What are the interests?</a:t>
            </a:r>
          </a:p>
          <a:p>
            <a:pPr>
              <a:buFont typeface="Wingdings" charset="2"/>
              <a:buChar char="Ø"/>
            </a:pPr>
            <a:r>
              <a:rPr lang="en-US" sz="3600" dirty="0">
                <a:latin typeface="Palatino Linotype" panose="02040502050505030304" pitchFamily="18" charset="0"/>
              </a:rPr>
              <a:t>Who should be consulted? </a:t>
            </a:r>
          </a:p>
          <a:p>
            <a:pPr>
              <a:buFont typeface="Wingdings" charset="2"/>
              <a:buChar char="Ø"/>
            </a:pPr>
            <a:r>
              <a:rPr lang="en-US" sz="3600" dirty="0">
                <a:latin typeface="Palatino Linotype" panose="02040502050505030304" pitchFamily="18" charset="0"/>
              </a:rPr>
              <a:t>What policies, procedures, or processes may affect resolution or management? </a:t>
            </a:r>
          </a:p>
          <a:p>
            <a:pPr>
              <a:buFont typeface="Wingdings" charset="2"/>
              <a:buChar char="Ø"/>
            </a:pPr>
            <a:r>
              <a:rPr lang="en-US" sz="3600" dirty="0">
                <a:latin typeface="Palatino Linotype" panose="02040502050505030304" pitchFamily="18" charset="0"/>
              </a:rPr>
              <a:t> What is the conflict culture?</a:t>
            </a:r>
          </a:p>
        </p:txBody>
      </p:sp>
    </p:spTree>
    <p:extLst>
      <p:ext uri="{BB962C8B-B14F-4D97-AF65-F5344CB8AC3E}">
        <p14:creationId xmlns:p14="http://schemas.microsoft.com/office/powerpoint/2010/main" val="335025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06A0-8C67-4F0F-8FFA-BAE523A97BE8}"/>
              </a:ext>
            </a:extLst>
          </p:cNvPr>
          <p:cNvSpPr>
            <a:spLocks noGrp="1"/>
          </p:cNvSpPr>
          <p:nvPr>
            <p:ph type="title"/>
          </p:nvPr>
        </p:nvSpPr>
        <p:spPr/>
        <p:txBody>
          <a:bodyPr>
            <a:normAutofit/>
          </a:bodyPr>
          <a:lstStyle/>
          <a:p>
            <a:pPr algn="ctr"/>
            <a:r>
              <a:rPr lang="en-US" dirty="0">
                <a:latin typeface="Palatino Linotype" panose="02040502050505030304" pitchFamily="18" charset="0"/>
              </a:rPr>
              <a:t>Good Practices to Avert, </a:t>
            </a:r>
            <a:br>
              <a:rPr lang="en-US" dirty="0">
                <a:latin typeface="Palatino Linotype" panose="02040502050505030304" pitchFamily="18" charset="0"/>
              </a:rPr>
            </a:br>
            <a:r>
              <a:rPr lang="en-US" dirty="0">
                <a:latin typeface="Palatino Linotype" panose="02040502050505030304" pitchFamily="18" charset="0"/>
              </a:rPr>
              <a:t>Manage, or Resolve Conflict</a:t>
            </a:r>
          </a:p>
        </p:txBody>
      </p:sp>
      <p:sp>
        <p:nvSpPr>
          <p:cNvPr id="3" name="Content Placeholder 2">
            <a:extLst>
              <a:ext uri="{FF2B5EF4-FFF2-40B4-BE49-F238E27FC236}">
                <a16:creationId xmlns:a16="http://schemas.microsoft.com/office/drawing/2014/main" id="{B64F840F-ECAE-42C1-AC5E-75F65C93FFD3}"/>
              </a:ext>
            </a:extLst>
          </p:cNvPr>
          <p:cNvSpPr>
            <a:spLocks noGrp="1"/>
          </p:cNvSpPr>
          <p:nvPr>
            <p:ph idx="1"/>
          </p:nvPr>
        </p:nvSpPr>
        <p:spPr/>
        <p:txBody>
          <a:bodyPr vert="horz" lIns="91440" tIns="45720" rIns="91440" bIns="45720" rtlCol="0" anchor="t">
            <a:normAutofit fontScale="92500" lnSpcReduction="20000"/>
          </a:bodyPr>
          <a:lstStyle/>
          <a:p>
            <a:pPr>
              <a:buFont typeface="Wingdings" charset="2"/>
              <a:buChar char="Ø"/>
            </a:pPr>
            <a:r>
              <a:rPr lang="en-US" sz="2800" dirty="0">
                <a:latin typeface="Palatino Linotype" panose="02040502050505030304" pitchFamily="18" charset="0"/>
              </a:rPr>
              <a:t>Be informed: get as much information as possible before discussing.  </a:t>
            </a:r>
          </a:p>
          <a:p>
            <a:pPr>
              <a:buFont typeface="Wingdings" charset="2"/>
              <a:buChar char="Ø"/>
            </a:pPr>
            <a:r>
              <a:rPr lang="en-US" sz="2800" dirty="0">
                <a:latin typeface="Palatino Linotype" panose="02040502050505030304" pitchFamily="18" charset="0"/>
              </a:rPr>
              <a:t>Provide context for discussion. </a:t>
            </a:r>
          </a:p>
          <a:p>
            <a:pPr>
              <a:buFont typeface="Wingdings" charset="2"/>
              <a:buChar char="Ø"/>
            </a:pPr>
            <a:r>
              <a:rPr lang="en-US" sz="2800" dirty="0">
                <a:latin typeface="Palatino Linotype" panose="02040502050505030304" pitchFamily="18" charset="0"/>
              </a:rPr>
              <a:t>Define terms and conditions. </a:t>
            </a:r>
          </a:p>
          <a:p>
            <a:pPr>
              <a:buFont typeface="Wingdings" charset="2"/>
              <a:buChar char="Ø"/>
            </a:pPr>
            <a:r>
              <a:rPr lang="en-US" sz="2800" dirty="0">
                <a:latin typeface="Palatino Linotype" panose="02040502050505030304" pitchFamily="18" charset="0"/>
              </a:rPr>
              <a:t>Share college policy or state regulations that apply to the situation. </a:t>
            </a:r>
          </a:p>
          <a:p>
            <a:pPr>
              <a:buFont typeface="Wingdings" charset="2"/>
              <a:buChar char="Ø"/>
            </a:pPr>
            <a:r>
              <a:rPr lang="en-US" sz="2800" dirty="0">
                <a:latin typeface="Palatino Linotype" panose="02040502050505030304" pitchFamily="18" charset="0"/>
              </a:rPr>
              <a:t>Make sure everyone has the opportunity to participate. </a:t>
            </a:r>
          </a:p>
          <a:p>
            <a:pPr>
              <a:buFont typeface="Wingdings" charset="2"/>
              <a:buChar char="Ø"/>
            </a:pPr>
            <a:r>
              <a:rPr lang="en-US" sz="2800" dirty="0">
                <a:latin typeface="Palatino Linotype" panose="02040502050505030304" pitchFamily="18" charset="0"/>
              </a:rPr>
              <a:t>Robert’s Rules of Order can help to keep the discussion professional</a:t>
            </a:r>
            <a:r>
              <a:rPr lang="en-US" dirty="0">
                <a:latin typeface="Palatino Linotype" panose="02040502050505030304" pitchFamily="18" charset="0"/>
              </a:rPr>
              <a:t>. </a:t>
            </a:r>
          </a:p>
        </p:txBody>
      </p:sp>
    </p:spTree>
    <p:extLst>
      <p:ext uri="{BB962C8B-B14F-4D97-AF65-F5344CB8AC3E}">
        <p14:creationId xmlns:p14="http://schemas.microsoft.com/office/powerpoint/2010/main" val="485445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14D1A-50D7-452C-B145-44189386BC60}"/>
              </a:ext>
            </a:extLst>
          </p:cNvPr>
          <p:cNvSpPr>
            <a:spLocks noGrp="1"/>
          </p:cNvSpPr>
          <p:nvPr>
            <p:ph type="title"/>
          </p:nvPr>
        </p:nvSpPr>
        <p:spPr/>
        <p:txBody>
          <a:bodyPr>
            <a:normAutofit/>
          </a:bodyPr>
          <a:lstStyle/>
          <a:p>
            <a:pPr algn="ctr"/>
            <a:r>
              <a:rPr lang="en-US" dirty="0">
                <a:latin typeface="Palatino Linotype" panose="02040502050505030304" pitchFamily="18" charset="0"/>
              </a:rPr>
              <a:t>Good Practices to Avert, Manage, or Resolve Conflict</a:t>
            </a:r>
          </a:p>
        </p:txBody>
      </p:sp>
      <p:sp>
        <p:nvSpPr>
          <p:cNvPr id="3" name="Content Placeholder 2">
            <a:extLst>
              <a:ext uri="{FF2B5EF4-FFF2-40B4-BE49-F238E27FC236}">
                <a16:creationId xmlns:a16="http://schemas.microsoft.com/office/drawing/2014/main" id="{38045B3A-8F29-47DB-8179-A8EFB9CA5EB2}"/>
              </a:ext>
            </a:extLst>
          </p:cNvPr>
          <p:cNvSpPr>
            <a:spLocks noGrp="1"/>
          </p:cNvSpPr>
          <p:nvPr>
            <p:ph sz="half" idx="1"/>
          </p:nvPr>
        </p:nvSpPr>
        <p:spPr>
          <a:xfrm>
            <a:off x="722312" y="2298820"/>
            <a:ext cx="4878191" cy="4264350"/>
          </a:xfrm>
        </p:spPr>
        <p:txBody>
          <a:bodyPr vert="horz" lIns="91440" tIns="45720" rIns="91440" bIns="45720" rtlCol="0" anchor="t">
            <a:normAutofit lnSpcReduction="10000"/>
          </a:bodyPr>
          <a:lstStyle/>
          <a:p>
            <a:pPr>
              <a:buFont typeface="Wingdings" charset="2"/>
              <a:buChar char="Ø"/>
            </a:pPr>
            <a:r>
              <a:rPr lang="en-US" sz="2800" dirty="0">
                <a:latin typeface="Palatino Linotype" panose="02040502050505030304" pitchFamily="18" charset="0"/>
              </a:rPr>
              <a:t>Take nothing personally. </a:t>
            </a:r>
          </a:p>
          <a:p>
            <a:pPr>
              <a:buFont typeface="Wingdings" charset="2"/>
              <a:buChar char="Ø"/>
            </a:pPr>
            <a:r>
              <a:rPr lang="en-US" sz="2800" dirty="0">
                <a:latin typeface="Palatino Linotype" panose="02040502050505030304" pitchFamily="18" charset="0"/>
              </a:rPr>
              <a:t>Guide all participants to do the same. </a:t>
            </a:r>
          </a:p>
          <a:p>
            <a:pPr>
              <a:buFont typeface="Wingdings" charset="2"/>
              <a:buChar char="Ø"/>
            </a:pPr>
            <a:r>
              <a:rPr lang="en-US" sz="2800" dirty="0">
                <a:latin typeface="Palatino Linotype" panose="02040502050505030304" pitchFamily="18" charset="0"/>
              </a:rPr>
              <a:t>Fall on your sword, if necessary, in very limited situations</a:t>
            </a:r>
          </a:p>
          <a:p>
            <a:pPr>
              <a:buFont typeface="Wingdings" charset="2"/>
              <a:buChar char="Ø"/>
            </a:pPr>
            <a:r>
              <a:rPr lang="en-US" sz="2800" dirty="0">
                <a:latin typeface="Palatino Linotype" panose="02040502050505030304" pitchFamily="18" charset="0"/>
              </a:rPr>
              <a:t>Resist the urge to pursue or claim personal victories over others. </a:t>
            </a:r>
            <a:endParaRPr lang="en-US" dirty="0">
              <a:latin typeface="Palatino Linotype" panose="02040502050505030304" pitchFamily="18" charset="0"/>
            </a:endParaRPr>
          </a:p>
        </p:txBody>
      </p:sp>
      <p:sp>
        <p:nvSpPr>
          <p:cNvPr id="4" name="Content Placeholder 3">
            <a:extLst>
              <a:ext uri="{FF2B5EF4-FFF2-40B4-BE49-F238E27FC236}">
                <a16:creationId xmlns:a16="http://schemas.microsoft.com/office/drawing/2014/main" id="{D5A0569E-7BAB-4B8C-8C2F-20E216675034}"/>
              </a:ext>
            </a:extLst>
          </p:cNvPr>
          <p:cNvSpPr>
            <a:spLocks noGrp="1"/>
          </p:cNvSpPr>
          <p:nvPr>
            <p:ph sz="half" idx="2"/>
          </p:nvPr>
        </p:nvSpPr>
        <p:spPr>
          <a:xfrm>
            <a:off x="5654494" y="2298821"/>
            <a:ext cx="5752252" cy="3999430"/>
          </a:xfrm>
        </p:spPr>
        <p:txBody>
          <a:bodyPr vert="horz" lIns="91440" tIns="45720" rIns="91440" bIns="45720" rtlCol="0" anchor="t">
            <a:normAutofit lnSpcReduction="10000"/>
          </a:bodyPr>
          <a:lstStyle/>
          <a:p>
            <a:pPr>
              <a:buFont typeface="Wingdings" charset="2"/>
              <a:buChar char="Ø"/>
            </a:pPr>
            <a:r>
              <a:rPr lang="en-US" sz="2800" dirty="0">
                <a:latin typeface="Palatino Linotype" panose="02040502050505030304" pitchFamily="18" charset="0"/>
              </a:rPr>
              <a:t>Keep the interests of the students and the college overall in the forefront of your mind. </a:t>
            </a:r>
          </a:p>
          <a:p>
            <a:pPr>
              <a:buFont typeface="Wingdings" charset="2"/>
              <a:buChar char="Ø"/>
            </a:pPr>
            <a:r>
              <a:rPr lang="en-US" sz="2800" dirty="0">
                <a:latin typeface="Palatino Linotype" panose="02040502050505030304" pitchFamily="18" charset="0"/>
              </a:rPr>
              <a:t>Find agreement where you can. </a:t>
            </a:r>
          </a:p>
          <a:p>
            <a:pPr>
              <a:buFont typeface="Wingdings" charset="2"/>
              <a:buChar char="Ø"/>
            </a:pPr>
            <a:r>
              <a:rPr lang="en-US" sz="2800" dirty="0">
                <a:latin typeface="Palatino Linotype" panose="02040502050505030304" pitchFamily="18" charset="0"/>
              </a:rPr>
              <a:t>Take breaks. </a:t>
            </a:r>
          </a:p>
          <a:p>
            <a:pPr>
              <a:buFont typeface="Wingdings" charset="2"/>
              <a:buChar char="Ø"/>
            </a:pPr>
            <a:r>
              <a:rPr lang="en-US" sz="2800" dirty="0">
                <a:latin typeface="Palatino Linotype" panose="02040502050505030304" pitchFamily="18" charset="0"/>
              </a:rPr>
              <a:t>Practice praise publicly and criticism privately.</a:t>
            </a:r>
          </a:p>
        </p:txBody>
      </p:sp>
    </p:spTree>
    <p:extLst>
      <p:ext uri="{BB962C8B-B14F-4D97-AF65-F5344CB8AC3E}">
        <p14:creationId xmlns:p14="http://schemas.microsoft.com/office/powerpoint/2010/main" val="35828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{D5456464-AABC-2747-8508-7BFBD077F72C}tf10001058</Template>
  <TotalTime>134</TotalTime>
  <Words>800</Words>
  <Application>Microsoft Macintosh PowerPoint</Application>
  <PresentationFormat>Widescreen</PresentationFormat>
  <Paragraphs>76</Paragraphs>
  <Slides>14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Apple Braille</vt:lpstr>
      <vt:lpstr>Arial</vt:lpstr>
      <vt:lpstr>Calibri</vt:lpstr>
      <vt:lpstr>Calibri Light</vt:lpstr>
      <vt:lpstr>Palatino Linotype</vt:lpstr>
      <vt:lpstr>Times New Roman</vt:lpstr>
      <vt:lpstr>Wingdings</vt:lpstr>
      <vt:lpstr>Celestial</vt:lpstr>
      <vt:lpstr>ASCCC Curriculum Institute 2019  Conflict Resolution – Whoa, whoa, whoa, feelings…</vt:lpstr>
      <vt:lpstr>Breakout Description</vt:lpstr>
      <vt:lpstr>How to Run an Effective Meeting</vt:lpstr>
      <vt:lpstr>Conflict Management: Sources of Conflict?</vt:lpstr>
      <vt:lpstr>Conflict Management Styles: Constructive or Destructive?</vt:lpstr>
      <vt:lpstr>Barriers to Collaboration</vt:lpstr>
      <vt:lpstr>Conflict Considerations</vt:lpstr>
      <vt:lpstr>Good Practices to Avert,  Manage, or Resolve Conflict</vt:lpstr>
      <vt:lpstr>Good Practices to Avert, Manage, or Resolve Conflict</vt:lpstr>
      <vt:lpstr>Scenario #1</vt:lpstr>
      <vt:lpstr>Scenario #2</vt:lpstr>
      <vt:lpstr>Scenario #3</vt:lpstr>
      <vt:lpstr>Scenario #4</vt:lpstr>
      <vt:lpstr>QUESTIONS?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ASCCC Curriculum Institute July 13, 2018  Conflict Resolution in Curriculum</dc:title>
  <dc:creator>Microsoft Office User</dc:creator>
  <cp:lastModifiedBy>Dolores Davison</cp:lastModifiedBy>
  <cp:revision>78</cp:revision>
  <dcterms:created xsi:type="dcterms:W3CDTF">2018-07-04T07:14:27Z</dcterms:created>
  <dcterms:modified xsi:type="dcterms:W3CDTF">2019-07-12T22:05:52Z</dcterms:modified>
</cp:coreProperties>
</file>