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302" r:id="rId4"/>
    <p:sldId id="289" r:id="rId5"/>
    <p:sldId id="298" r:id="rId6"/>
    <p:sldId id="294" r:id="rId7"/>
    <p:sldId id="300" r:id="rId8"/>
    <p:sldId id="303" r:id="rId9"/>
    <p:sldId id="261" r:id="rId10"/>
    <p:sldId id="301" r:id="rId11"/>
    <p:sldId id="28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3286" autoAdjust="0"/>
  </p:normalViewPr>
  <p:slideViewPr>
    <p:cSldViewPr snapToGrid="0">
      <p:cViewPr varScale="1">
        <p:scale>
          <a:sx n="52" d="100"/>
          <a:sy n="52" d="100"/>
        </p:scale>
        <p:origin x="715" y="29"/>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8"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09"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31F57A-9EFD-441A-9B46-0893C16A4748}" type="datetimeFigureOut">
              <a:rPr lang="en-US" smtClean="0"/>
              <a:t>2/19/2019</a:t>
            </a:fld>
            <a:endParaRPr lang="en-US"/>
          </a:p>
        </p:txBody>
      </p:sp>
      <p:sp>
        <p:nvSpPr>
          <p:cNvPr id="1048710"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1"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2"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3"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901B0-8F55-48F0-A0BA-C68D1231360D}" type="slidenum">
              <a:rPr lang="en-US" smtClean="0"/>
              <a:t>‹#›</a:t>
            </a:fld>
            <a:endParaRPr lang="en-US"/>
          </a:p>
        </p:txBody>
      </p:sp>
    </p:spTree>
    <p:extLst>
      <p:ext uri="{BB962C8B-B14F-4D97-AF65-F5344CB8AC3E}">
        <p14:creationId xmlns:p14="http://schemas.microsoft.com/office/powerpoint/2010/main" val="207200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48583"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7" name="Title 1"/>
          <p:cNvSpPr>
            <a:spLocks noGrp="1"/>
          </p:cNvSpPr>
          <p:nvPr>
            <p:ph type="title"/>
          </p:nvPr>
        </p:nvSpPr>
        <p:spPr/>
        <p:txBody>
          <a:bodyPr/>
          <a:lstStyle/>
          <a:p>
            <a:r>
              <a:rPr lang="en-US"/>
              <a:t>Click to edit Master title style</a:t>
            </a:r>
          </a:p>
        </p:txBody>
      </p:sp>
      <p:sp>
        <p:nvSpPr>
          <p:cNvPr id="1048698"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9"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700" name="Footer Placeholder 4"/>
          <p:cNvSpPr>
            <a:spLocks noGrp="1"/>
          </p:cNvSpPr>
          <p:nvPr>
            <p:ph type="ftr" sz="quarter" idx="11"/>
          </p:nvPr>
        </p:nvSpPr>
        <p:spPr/>
        <p:txBody>
          <a:bodyPr/>
          <a:lstStyle/>
          <a:p>
            <a:endParaRPr lang="en-US"/>
          </a:p>
        </p:txBody>
      </p:sp>
      <p:sp>
        <p:nvSpPr>
          <p:cNvPr id="1048701"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78"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1048679"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681" name="Footer Placeholder 4"/>
          <p:cNvSpPr>
            <a:spLocks noGrp="1"/>
          </p:cNvSpPr>
          <p:nvPr>
            <p:ph type="ftr" sz="quarter" idx="11"/>
          </p:nvPr>
        </p:nvSpPr>
        <p:spPr/>
        <p:txBody>
          <a:bodyPr/>
          <a:lstStyle/>
          <a:p>
            <a:endParaRPr lang="en-US"/>
          </a:p>
        </p:txBody>
      </p:sp>
      <p:sp>
        <p:nvSpPr>
          <p:cNvPr id="104868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p>
        </p:txBody>
      </p:sp>
      <p:sp>
        <p:nvSpPr>
          <p:cNvPr id="1048589"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591" name="Footer Placeholder 4"/>
          <p:cNvSpPr>
            <a:spLocks noGrp="1"/>
          </p:cNvSpPr>
          <p:nvPr>
            <p:ph type="ftr" sz="quarter" idx="11"/>
          </p:nvPr>
        </p:nvSpPr>
        <p:spPr/>
        <p:txBody>
          <a:bodyPr/>
          <a:lstStyle/>
          <a:p>
            <a:endParaRPr lang="en-US"/>
          </a:p>
        </p:txBody>
      </p:sp>
      <p:sp>
        <p:nvSpPr>
          <p:cNvPr id="1048592"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9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048694" name="Date Placeholder 3"/>
          <p:cNvSpPr>
            <a:spLocks noGrp="1"/>
          </p:cNvSpPr>
          <p:nvPr>
            <p:ph type="dt" sz="half" idx="10"/>
          </p:nvPr>
        </p:nvSpPr>
        <p:spPr/>
        <p:txBody>
          <a:bodyPr/>
          <a:lstStyle/>
          <a:p>
            <a:fld id="{4269CB34-94AD-46D7-B32E-737D1743A29D}" type="datetimeFigureOut">
              <a:rPr lang="en-US" smtClean="0"/>
              <a:t>2/19/2019</a:t>
            </a:fld>
            <a:endParaRPr lang="en-US"/>
          </a:p>
        </p:txBody>
      </p:sp>
      <p:sp>
        <p:nvSpPr>
          <p:cNvPr id="1048695" name="Footer Placeholder 4"/>
          <p:cNvSpPr>
            <a:spLocks noGrp="1"/>
          </p:cNvSpPr>
          <p:nvPr>
            <p:ph type="ftr" sz="quarter" idx="11"/>
          </p:nvPr>
        </p:nvSpPr>
        <p:spPr/>
        <p:txBody>
          <a:bodyPr/>
          <a:lstStyle/>
          <a:p>
            <a:endParaRPr lang="en-US"/>
          </a:p>
        </p:txBody>
      </p:sp>
      <p:sp>
        <p:nvSpPr>
          <p:cNvPr id="1048696" name="Slide Number Placeholder 5"/>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Date Placeholder 4"/>
          <p:cNvSpPr>
            <a:spLocks noGrp="1"/>
          </p:cNvSpPr>
          <p:nvPr>
            <p:ph type="dt" sz="half" idx="10"/>
          </p:nvPr>
        </p:nvSpPr>
        <p:spPr/>
        <p:txBody>
          <a:bodyPr/>
          <a:lstStyle/>
          <a:p>
            <a:fld id="{4269CB34-94AD-46D7-B32E-737D1743A29D}" type="datetimeFigureOut">
              <a:rPr lang="en-US" smtClean="0"/>
              <a:t>2/19/2019</a:t>
            </a:fld>
            <a:endParaRPr lang="en-US"/>
          </a:p>
        </p:txBody>
      </p:sp>
      <p:sp>
        <p:nvSpPr>
          <p:cNvPr id="1048664" name="Footer Placeholder 5"/>
          <p:cNvSpPr>
            <a:spLocks noGrp="1"/>
          </p:cNvSpPr>
          <p:nvPr>
            <p:ph type="ftr" sz="quarter" idx="11"/>
          </p:nvPr>
        </p:nvSpPr>
        <p:spPr/>
        <p:txBody>
          <a:bodyPr/>
          <a:lstStyle/>
          <a:p>
            <a:endParaRPr lang="en-US"/>
          </a:p>
        </p:txBody>
      </p:sp>
      <p:sp>
        <p:nvSpPr>
          <p:cNvPr id="1048665"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6" name="Title 1"/>
          <p:cNvSpPr>
            <a:spLocks noGrp="1"/>
          </p:cNvSpPr>
          <p:nvPr>
            <p:ph type="title"/>
          </p:nvPr>
        </p:nvSpPr>
        <p:spPr>
          <a:xfrm>
            <a:off x="839788" y="365125"/>
            <a:ext cx="10515600" cy="1325563"/>
          </a:xfrm>
        </p:spPr>
        <p:txBody>
          <a:bodyPr/>
          <a:lstStyle/>
          <a:p>
            <a:r>
              <a:rPr lang="en-US"/>
              <a:t>Click to edit Master title style</a:t>
            </a:r>
          </a:p>
        </p:txBody>
      </p:sp>
      <p:sp>
        <p:nvSpPr>
          <p:cNvPr id="1048667"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68"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9"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48670"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1" name="Date Placeholder 6"/>
          <p:cNvSpPr>
            <a:spLocks noGrp="1"/>
          </p:cNvSpPr>
          <p:nvPr>
            <p:ph type="dt" sz="half" idx="10"/>
          </p:nvPr>
        </p:nvSpPr>
        <p:spPr/>
        <p:txBody>
          <a:bodyPr/>
          <a:lstStyle/>
          <a:p>
            <a:fld id="{4269CB34-94AD-46D7-B32E-737D1743A29D}" type="datetimeFigureOut">
              <a:rPr lang="en-US" smtClean="0"/>
              <a:t>2/19/2019</a:t>
            </a:fld>
            <a:endParaRPr lang="en-US"/>
          </a:p>
        </p:txBody>
      </p:sp>
      <p:sp>
        <p:nvSpPr>
          <p:cNvPr id="1048672" name="Footer Placeholder 7"/>
          <p:cNvSpPr>
            <a:spLocks noGrp="1"/>
          </p:cNvSpPr>
          <p:nvPr>
            <p:ph type="ftr" sz="quarter" idx="11"/>
          </p:nvPr>
        </p:nvSpPr>
        <p:spPr/>
        <p:txBody>
          <a:bodyPr/>
          <a:lstStyle/>
          <a:p>
            <a:endParaRPr lang="en-US"/>
          </a:p>
        </p:txBody>
      </p:sp>
      <p:sp>
        <p:nvSpPr>
          <p:cNvPr id="1048673" name="Slide Number Placeholder 8"/>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74" name="Title 1"/>
          <p:cNvSpPr>
            <a:spLocks noGrp="1"/>
          </p:cNvSpPr>
          <p:nvPr>
            <p:ph type="title"/>
          </p:nvPr>
        </p:nvSpPr>
        <p:spPr/>
        <p:txBody>
          <a:bodyPr/>
          <a:lstStyle/>
          <a:p>
            <a:r>
              <a:rPr lang="en-US"/>
              <a:t>Click to edit Master title style</a:t>
            </a:r>
          </a:p>
        </p:txBody>
      </p:sp>
      <p:sp>
        <p:nvSpPr>
          <p:cNvPr id="1048675" name="Date Placeholder 2"/>
          <p:cNvSpPr>
            <a:spLocks noGrp="1"/>
          </p:cNvSpPr>
          <p:nvPr>
            <p:ph type="dt" sz="half" idx="10"/>
          </p:nvPr>
        </p:nvSpPr>
        <p:spPr/>
        <p:txBody>
          <a:bodyPr/>
          <a:lstStyle/>
          <a:p>
            <a:fld id="{4269CB34-94AD-46D7-B32E-737D1743A29D}" type="datetimeFigureOut">
              <a:rPr lang="en-US" smtClean="0"/>
              <a:t>2/19/2019</a:t>
            </a:fld>
            <a:endParaRPr lang="en-US"/>
          </a:p>
        </p:txBody>
      </p:sp>
      <p:sp>
        <p:nvSpPr>
          <p:cNvPr id="1048676" name="Footer Placeholder 3"/>
          <p:cNvSpPr>
            <a:spLocks noGrp="1"/>
          </p:cNvSpPr>
          <p:nvPr>
            <p:ph type="ftr" sz="quarter" idx="11"/>
          </p:nvPr>
        </p:nvSpPr>
        <p:spPr/>
        <p:txBody>
          <a:bodyPr/>
          <a:lstStyle/>
          <a:p>
            <a:endParaRPr lang="en-US"/>
          </a:p>
        </p:txBody>
      </p:sp>
      <p:sp>
        <p:nvSpPr>
          <p:cNvPr id="1048677" name="Slide Number Placeholder 4"/>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83" name="Date Placeholder 1"/>
          <p:cNvSpPr>
            <a:spLocks noGrp="1"/>
          </p:cNvSpPr>
          <p:nvPr>
            <p:ph type="dt" sz="half" idx="10"/>
          </p:nvPr>
        </p:nvSpPr>
        <p:spPr/>
        <p:txBody>
          <a:bodyPr/>
          <a:lstStyle/>
          <a:p>
            <a:fld id="{4269CB34-94AD-46D7-B32E-737D1743A29D}" type="datetimeFigureOut">
              <a:rPr lang="en-US" smtClean="0"/>
              <a:t>2/19/2019</a:t>
            </a:fld>
            <a:endParaRPr lang="en-US"/>
          </a:p>
        </p:txBody>
      </p:sp>
      <p:sp>
        <p:nvSpPr>
          <p:cNvPr id="1048684" name="Footer Placeholder 2"/>
          <p:cNvSpPr>
            <a:spLocks noGrp="1"/>
          </p:cNvSpPr>
          <p:nvPr>
            <p:ph type="ftr" sz="quarter" idx="11"/>
          </p:nvPr>
        </p:nvSpPr>
        <p:spPr/>
        <p:txBody>
          <a:bodyPr/>
          <a:lstStyle/>
          <a:p>
            <a:endParaRPr lang="en-US"/>
          </a:p>
        </p:txBody>
      </p:sp>
      <p:sp>
        <p:nvSpPr>
          <p:cNvPr id="1048685" name="Slide Number Placeholder 3"/>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0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70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705" name="Date Placeholder 4"/>
          <p:cNvSpPr>
            <a:spLocks noGrp="1"/>
          </p:cNvSpPr>
          <p:nvPr>
            <p:ph type="dt" sz="half" idx="10"/>
          </p:nvPr>
        </p:nvSpPr>
        <p:spPr/>
        <p:txBody>
          <a:bodyPr/>
          <a:lstStyle/>
          <a:p>
            <a:fld id="{4269CB34-94AD-46D7-B32E-737D1743A29D}" type="datetimeFigureOut">
              <a:rPr lang="en-US" smtClean="0"/>
              <a:t>2/19/2019</a:t>
            </a:fld>
            <a:endParaRPr lang="en-US"/>
          </a:p>
        </p:txBody>
      </p:sp>
      <p:sp>
        <p:nvSpPr>
          <p:cNvPr id="1048706" name="Footer Placeholder 5"/>
          <p:cNvSpPr>
            <a:spLocks noGrp="1"/>
          </p:cNvSpPr>
          <p:nvPr>
            <p:ph type="ftr" sz="quarter" idx="11"/>
          </p:nvPr>
        </p:nvSpPr>
        <p:spPr/>
        <p:txBody>
          <a:bodyPr/>
          <a:lstStyle/>
          <a:p>
            <a:endParaRPr lang="en-US"/>
          </a:p>
        </p:txBody>
      </p:sp>
      <p:sp>
        <p:nvSpPr>
          <p:cNvPr id="1048707"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86"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87"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88"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48689" name="Date Placeholder 4"/>
          <p:cNvSpPr>
            <a:spLocks noGrp="1"/>
          </p:cNvSpPr>
          <p:nvPr>
            <p:ph type="dt" sz="half" idx="10"/>
          </p:nvPr>
        </p:nvSpPr>
        <p:spPr/>
        <p:txBody>
          <a:bodyPr/>
          <a:lstStyle/>
          <a:p>
            <a:fld id="{4269CB34-94AD-46D7-B32E-737D1743A29D}" type="datetimeFigureOut">
              <a:rPr lang="en-US" smtClean="0"/>
              <a:t>2/19/2019</a:t>
            </a:fld>
            <a:endParaRPr lang="en-US"/>
          </a:p>
        </p:txBody>
      </p:sp>
      <p:sp>
        <p:nvSpPr>
          <p:cNvPr id="1048690" name="Footer Placeholder 5"/>
          <p:cNvSpPr>
            <a:spLocks noGrp="1"/>
          </p:cNvSpPr>
          <p:nvPr>
            <p:ph type="ftr" sz="quarter" idx="11"/>
          </p:nvPr>
        </p:nvSpPr>
        <p:spPr/>
        <p:txBody>
          <a:bodyPr/>
          <a:lstStyle/>
          <a:p>
            <a:endParaRPr lang="en-US"/>
          </a:p>
        </p:txBody>
      </p:sp>
      <p:sp>
        <p:nvSpPr>
          <p:cNvPr id="1048691" name="Slide Number Placeholder 6"/>
          <p:cNvSpPr>
            <a:spLocks noGrp="1"/>
          </p:cNvSpPr>
          <p:nvPr>
            <p:ph type="sldNum" sz="quarter" idx="12"/>
          </p:nvPr>
        </p:nvSpPr>
        <p:spPr/>
        <p:txBody>
          <a:bodyPr/>
          <a:lstStyle/>
          <a:p>
            <a:fld id="{43456C9E-2827-4DC9-AC3F-472239B30D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3000" b="-13000"/>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9CB34-94AD-46D7-B32E-737D1743A29D}" type="datetimeFigureOut">
              <a:rPr lang="en-US" smtClean="0"/>
              <a:t>2/19/2019</a:t>
            </a:fld>
            <a:endParaRPr lang="en-US"/>
          </a:p>
        </p:txBody>
      </p:sp>
      <p:sp>
        <p:nvSpPr>
          <p:cNvPr id="1048579"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6C9E-2827-4DC9-AC3F-472239B30D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Cultural_relativism" TargetMode="External"/><Relationship Id="rId2" Type="http://schemas.openxmlformats.org/officeDocument/2006/relationships/hyperlink" Target="https://en.wikipedia.org/wiki/Monoculturalism" TargetMode="Externa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hyperlink" Target="mailto:LaTonya.Parker@mvc.edu" TargetMode="External"/><Relationship Id="rId7" Type="http://schemas.openxmlformats.org/officeDocument/2006/relationships/image" Target="../media/image2.jpg"/><Relationship Id="rId2" Type="http://schemas.openxmlformats.org/officeDocument/2006/relationships/hyperlink" Target="mailto:Shenderson@losmedanos.edu" TargetMode="External"/><Relationship Id="rId1" Type="http://schemas.openxmlformats.org/officeDocument/2006/relationships/slideLayout" Target="../slideLayouts/slideLayout4.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hyperlink" Target="mailto:donahue_nathaniel@sm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laschoolreport.com/lausd-leaders-need-to-confront-racism-in-schools-ucla-educator-says/" TargetMode="External"/><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hyperlink" Target="https://digitalcommons.ilr.cornell.edu/cgi/viewcontent.cgi?article=1573&amp;context=articl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anagement-mentors.com/resources/mentoring-process-mentoree/" TargetMode="External"/><Relationship Id="rId2" Type="http://schemas.openxmlformats.org/officeDocument/2006/relationships/hyperlink" Target="https://www.management-mentors.com/resources/mentoring-process-mentor/" TargetMode="Externa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605642" y="1941922"/>
            <a:ext cx="9144000" cy="2083323"/>
          </a:xfrm>
        </p:spPr>
        <p:txBody>
          <a:bodyPr>
            <a:normAutofit fontScale="90000"/>
          </a:bodyPr>
          <a:lstStyle/>
          <a:p>
            <a:r>
              <a:rPr lang="en-US" b="1" dirty="0">
                <a:latin typeface="Constantia" panose="02030602050306030303" pitchFamily="18" charset="0"/>
              </a:rPr>
              <a:t>Mentoring and Retaining a Diverse Faculty</a:t>
            </a:r>
            <a:br>
              <a:rPr lang="en-US" b="1" dirty="0">
                <a:latin typeface="+mn-lt"/>
              </a:rPr>
            </a:br>
            <a:endParaRPr lang="en-US" sz="3600" dirty="0">
              <a:latin typeface="+mn-lt"/>
            </a:endParaRPr>
          </a:p>
        </p:txBody>
      </p:sp>
      <p:sp>
        <p:nvSpPr>
          <p:cNvPr id="1048587" name="Subtitle 2"/>
          <p:cNvSpPr>
            <a:spLocks noGrp="1"/>
          </p:cNvSpPr>
          <p:nvPr>
            <p:ph type="subTitle" idx="1"/>
          </p:nvPr>
        </p:nvSpPr>
        <p:spPr>
          <a:xfrm>
            <a:off x="1605642" y="4117345"/>
            <a:ext cx="9018814" cy="600312"/>
          </a:xfrm>
        </p:spPr>
        <p:txBody>
          <a:bodyPr>
            <a:normAutofit fontScale="25000" lnSpcReduction="20000"/>
          </a:bodyPr>
          <a:lstStyle/>
          <a:p>
            <a:r>
              <a:rPr lang="en-US" sz="9600" dirty="0"/>
              <a:t>Professor Silvester Henderson, At-Large Representative, ASCCC</a:t>
            </a:r>
            <a:br>
              <a:rPr lang="en-US" sz="9600" dirty="0"/>
            </a:br>
            <a:r>
              <a:rPr lang="en-US" sz="9600" dirty="0"/>
              <a:t>Dr. LaTonya Parker, South Representative, ASCCC</a:t>
            </a:r>
            <a:br>
              <a:rPr lang="en-US" sz="11200" dirty="0"/>
            </a:br>
            <a:r>
              <a:rPr lang="en-US" sz="9600" dirty="0"/>
              <a:t>Dr. Nathaniel Donahue, Santa Monica College</a:t>
            </a:r>
            <a:br>
              <a:rPr lang="en-US" sz="11200" dirty="0"/>
            </a:br>
            <a:r>
              <a:rPr lang="en-US" dirty="0"/>
              <a:t> </a:t>
            </a:r>
          </a:p>
          <a:p>
            <a:pPr algn="r"/>
            <a:r>
              <a:rPr lang="en-US" dirty="0"/>
              <a:t>,</a:t>
            </a:r>
          </a:p>
          <a:p>
            <a:pPr algn="r"/>
            <a:endParaRPr lang="en-US" dirty="0"/>
          </a:p>
          <a:p>
            <a:r>
              <a:rPr lang="en-US" sz="9600" b="1" dirty="0">
                <a:latin typeface="Times New Roman" panose="02020603050405020304" pitchFamily="18" charset="0"/>
                <a:cs typeface="Times New Roman" panose="02020603050405020304" pitchFamily="18" charset="0"/>
              </a:rPr>
              <a:t>ASCCC Faculty Diversity Meeting/Regional</a:t>
            </a:r>
            <a:br>
              <a:rPr lang="en-US" sz="9600" b="1" dirty="0">
                <a:latin typeface="Times New Roman" panose="02020603050405020304" pitchFamily="18" charset="0"/>
                <a:cs typeface="Times New Roman" panose="02020603050405020304" pitchFamily="18" charset="0"/>
              </a:rPr>
            </a:br>
            <a:r>
              <a:rPr lang="en-US" sz="9600" dirty="0">
                <a:latin typeface="Times New Roman" panose="02020603050405020304" pitchFamily="18" charset="0"/>
                <a:cs typeface="Times New Roman" panose="02020603050405020304" pitchFamily="18" charset="0"/>
              </a:rPr>
              <a:t>Bakersfield College</a:t>
            </a:r>
            <a:br>
              <a:rPr lang="en-US" sz="9600" dirty="0">
                <a:latin typeface="Times New Roman" panose="02020603050405020304" pitchFamily="18" charset="0"/>
                <a:cs typeface="Times New Roman" panose="02020603050405020304" pitchFamily="18" charset="0"/>
              </a:rPr>
            </a:br>
            <a:r>
              <a:rPr lang="nn-NO" sz="9600" dirty="0"/>
              <a:t>1801 Panorama Dr, </a:t>
            </a:r>
            <a:br>
              <a:rPr lang="nn-NO" sz="9600" dirty="0"/>
            </a:br>
            <a:r>
              <a:rPr lang="nn-NO" sz="9600" dirty="0"/>
              <a:t>Bakersfield, CA 93305</a:t>
            </a:r>
            <a:br>
              <a:rPr lang="nn-NO" sz="9600" dirty="0"/>
            </a:br>
            <a:r>
              <a:rPr lang="en-US" sz="9600">
                <a:latin typeface="Constantia" panose="02030602050306030303" pitchFamily="18" charset="0"/>
                <a:cs typeface="Times New Roman" panose="02020603050405020304" pitchFamily="18" charset="0"/>
              </a:rPr>
              <a:t>February 21, </a:t>
            </a:r>
            <a:r>
              <a:rPr lang="en-US" sz="9600" dirty="0">
                <a:latin typeface="Constantia" panose="02030602050306030303" pitchFamily="18" charset="0"/>
                <a:cs typeface="Times New Roman" panose="02020603050405020304" pitchFamily="18" charset="0"/>
              </a:rPr>
              <a:t>2019</a:t>
            </a:r>
          </a:p>
          <a:p>
            <a:pPr algn="r"/>
            <a:endParaRPr lang="en-US" dirty="0"/>
          </a:p>
          <a:p>
            <a:pPr algn="r"/>
            <a:r>
              <a:rPr lang="en-US" dirty="0"/>
              <a:t>[Date]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86"/>
            <a:ext cx="12192000" cy="167469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456565"/>
            <a:ext cx="10515600" cy="369059"/>
          </a:xfrm>
        </p:spPr>
        <p:txBody>
          <a:bodyPr>
            <a:normAutofit fontScale="90000"/>
          </a:bodyPr>
          <a:lstStyle/>
          <a:p>
            <a:r>
              <a:rPr lang="en-US" sz="3600" dirty="0">
                <a:latin typeface="Constantia" panose="02030602050306030303" pitchFamily="18" charset="0"/>
              </a:rPr>
              <a:t>The Travel from </a:t>
            </a:r>
            <a:r>
              <a:rPr lang="en-US" sz="3600" b="1" i="1" dirty="0">
                <a:latin typeface="Constantia" panose="02030602050306030303" pitchFamily="18" charset="0"/>
              </a:rPr>
              <a:t>“Mono-culturalism” </a:t>
            </a:r>
            <a:r>
              <a:rPr lang="en-US" sz="3600" dirty="0">
                <a:latin typeface="Constantia" panose="02030602050306030303" pitchFamily="18" charset="0"/>
              </a:rPr>
              <a:t>to </a:t>
            </a:r>
            <a:r>
              <a:rPr lang="en-US" sz="3600" b="1" i="1" dirty="0">
                <a:latin typeface="Constantia" panose="02030602050306030303" pitchFamily="18" charset="0"/>
              </a:rPr>
              <a:t>“Cultural Relativism”  - Social Justice Institutional Culture – Retains Faculty!</a:t>
            </a:r>
            <a:br>
              <a:rPr lang="en-US" sz="3600" b="1" i="1" dirty="0">
                <a:latin typeface="Constantia" panose="02030602050306030303" pitchFamily="18" charset="0"/>
              </a:rPr>
            </a:br>
            <a:br>
              <a:rPr lang="en-US" sz="3600" b="1" i="1" dirty="0">
                <a:latin typeface="Constantia" panose="02030602050306030303" pitchFamily="18" charset="0"/>
              </a:rPr>
            </a:br>
            <a:endParaRPr lang="en-US" sz="3600" dirty="0">
              <a:latin typeface="Constantia" panose="02030602050306030303" pitchFamily="18" charset="0"/>
            </a:endParaRPr>
          </a:p>
        </p:txBody>
      </p:sp>
      <p:sp>
        <p:nvSpPr>
          <p:cNvPr id="8" name="Content Placeholder 7"/>
          <p:cNvSpPr>
            <a:spLocks noGrp="1"/>
          </p:cNvSpPr>
          <p:nvPr>
            <p:ph sz="half" idx="1"/>
          </p:nvPr>
        </p:nvSpPr>
        <p:spPr>
          <a:xfrm>
            <a:off x="838200" y="1825624"/>
            <a:ext cx="5181600" cy="4947409"/>
          </a:xfrm>
        </p:spPr>
        <p:txBody>
          <a:bodyPr>
            <a:normAutofit fontScale="62500" lnSpcReduction="20000"/>
          </a:bodyPr>
          <a:lstStyle/>
          <a:p>
            <a:pPr>
              <a:lnSpc>
                <a:spcPct val="100000"/>
              </a:lnSpc>
              <a:spcBef>
                <a:spcPts val="0"/>
              </a:spcBef>
            </a:pPr>
            <a:endParaRPr lang="en-US" b="1" dirty="0"/>
          </a:p>
          <a:p>
            <a:pPr marL="0" indent="0" algn="ctr">
              <a:lnSpc>
                <a:spcPct val="100000"/>
              </a:lnSpc>
              <a:spcBef>
                <a:spcPts val="0"/>
              </a:spcBef>
              <a:buNone/>
            </a:pPr>
            <a:r>
              <a:rPr lang="en-US" sz="3400" b="1" dirty="0"/>
              <a:t>Want to Retain Faculty of Color? </a:t>
            </a:r>
            <a:br>
              <a:rPr lang="en-US" sz="3400" b="1" dirty="0"/>
            </a:br>
            <a:r>
              <a:rPr lang="en-US" sz="3400" b="1" dirty="0"/>
              <a:t> Support Them as Faculty of Color</a:t>
            </a:r>
            <a:br>
              <a:rPr lang="en-US" sz="3400" b="1" dirty="0"/>
            </a:br>
            <a:r>
              <a:rPr lang="en-US" sz="2200" b="1" dirty="0">
                <a:latin typeface="Constantia" panose="02030602050306030303" pitchFamily="18" charset="0"/>
              </a:rPr>
              <a:t>(National Center for Institutional Diversity)</a:t>
            </a:r>
            <a:endParaRPr lang="en-US" sz="2200" dirty="0">
              <a:latin typeface="Constantia" panose="02030602050306030303" pitchFamily="18" charset="0"/>
            </a:endParaRPr>
          </a:p>
          <a:p>
            <a:pPr>
              <a:lnSpc>
                <a:spcPct val="100000"/>
              </a:lnSpc>
              <a:spcBef>
                <a:spcPts val="0"/>
              </a:spcBef>
            </a:pPr>
            <a:endParaRPr lang="en-US" dirty="0"/>
          </a:p>
          <a:p>
            <a:pPr marL="0" indent="0">
              <a:lnSpc>
                <a:spcPct val="100000"/>
              </a:lnSpc>
              <a:spcBef>
                <a:spcPts val="0"/>
              </a:spcBef>
              <a:buNone/>
            </a:pPr>
            <a:r>
              <a:rPr lang="en-US" i="1" dirty="0"/>
              <a:t>“Valuing faculty of color means changing the language about them from “having diverse perspectives” to “embodying critical knowledges,” and being open to the ways that these faculty might unsettle current power structures. It means taking the risk of being critiqued by white faculty for being exclusionary. Importantly, it means responding to these critiques with the insistence that supporting faculty of color is a form of social and educational justice”. (</a:t>
            </a:r>
            <a:r>
              <a:rPr lang="en-US" i="1" dirty="0" err="1"/>
              <a:t>Larrissa</a:t>
            </a:r>
            <a:r>
              <a:rPr lang="en-US" i="1" dirty="0"/>
              <a:t> Mercado Lopez - 2018)</a:t>
            </a:r>
          </a:p>
          <a:p>
            <a:pPr marL="0" indent="0">
              <a:lnSpc>
                <a:spcPct val="100000"/>
              </a:lnSpc>
              <a:spcBef>
                <a:spcPts val="0"/>
              </a:spcBef>
              <a:buNone/>
            </a:pPr>
            <a:endParaRPr lang="en-US" b="1" i="1" dirty="0"/>
          </a:p>
          <a:p>
            <a:pPr marL="0" indent="0">
              <a:lnSpc>
                <a:spcPct val="100000"/>
              </a:lnSpc>
              <a:spcBef>
                <a:spcPts val="0"/>
              </a:spcBef>
              <a:buNone/>
            </a:pPr>
            <a:r>
              <a:rPr lang="en-US" b="1" i="1" dirty="0"/>
              <a:t>https://medium.com/national-center-for-institutional-diversity/want-to-retain-faculty-of-color-support-them-as-faculty-of-color-9e7154ed618f</a:t>
            </a:r>
          </a:p>
        </p:txBody>
      </p:sp>
      <p:sp>
        <p:nvSpPr>
          <p:cNvPr id="9" name="Content Placeholder 8"/>
          <p:cNvSpPr>
            <a:spLocks noGrp="1"/>
          </p:cNvSpPr>
          <p:nvPr>
            <p:ph sz="half" idx="2"/>
          </p:nvPr>
        </p:nvSpPr>
        <p:spPr>
          <a:xfrm>
            <a:off x="6172200" y="1825624"/>
            <a:ext cx="5181600" cy="5032376"/>
          </a:xfrm>
        </p:spPr>
        <p:txBody>
          <a:bodyPr>
            <a:normAutofit fontScale="62500" lnSpcReduction="20000"/>
          </a:bodyPr>
          <a:lstStyle/>
          <a:p>
            <a:pPr marL="0" indent="0" algn="ctr">
              <a:buNone/>
            </a:pPr>
            <a:r>
              <a:rPr lang="en-US" sz="2900" b="1" u="sng" dirty="0"/>
              <a:t>Mono-Culturalism</a:t>
            </a:r>
          </a:p>
          <a:p>
            <a:pPr algn="ctr"/>
            <a:r>
              <a:rPr lang="en-US" sz="2900" dirty="0">
                <a:highlight>
                  <a:srgbClr val="00FFFF"/>
                </a:highlight>
              </a:rPr>
              <a:t>Mono-culturalism is the policy or process of supporting, advocating, or allowing the expression of the culture of a single social or ethnic group. ...</a:t>
            </a:r>
          </a:p>
          <a:p>
            <a:pPr marL="0" indent="0" algn="ctr">
              <a:buNone/>
            </a:pPr>
            <a:r>
              <a:rPr lang="en-US" sz="2900" dirty="0">
                <a:highlight>
                  <a:srgbClr val="00FFFF"/>
                </a:highlight>
                <a:hlinkClick r:id="rId2"/>
              </a:rPr>
              <a:t>https://en.wikipedia.org/wiki/Monoculturalism</a:t>
            </a:r>
            <a:endParaRPr lang="en-US" sz="2900" dirty="0">
              <a:highlight>
                <a:srgbClr val="00FFFF"/>
              </a:highlight>
            </a:endParaRPr>
          </a:p>
          <a:p>
            <a:pPr marL="0" indent="0" algn="ctr">
              <a:buNone/>
            </a:pPr>
            <a:r>
              <a:rPr lang="en-US" sz="2900" b="1" u="sng" dirty="0"/>
              <a:t>Cultural Relativism</a:t>
            </a:r>
          </a:p>
          <a:p>
            <a:pPr algn="ctr"/>
            <a:r>
              <a:rPr lang="en-US" sz="2900" b="1" dirty="0">
                <a:highlight>
                  <a:srgbClr val="00FFFF"/>
                </a:highlight>
              </a:rPr>
              <a:t>Cultural relativism</a:t>
            </a:r>
            <a:r>
              <a:rPr lang="en-US" sz="2900" dirty="0">
                <a:highlight>
                  <a:srgbClr val="00FFFF"/>
                </a:highlight>
              </a:rPr>
              <a:t> is the idea that a person's beliefs, values, and practices should be understood based on that person's own culture, rather than be judged against the criteria of another.</a:t>
            </a:r>
          </a:p>
          <a:p>
            <a:pPr marL="0" indent="0">
              <a:buNone/>
            </a:pPr>
            <a:r>
              <a:rPr lang="en-US" sz="2900" dirty="0"/>
              <a:t>      </a:t>
            </a:r>
            <a:r>
              <a:rPr lang="en-US" sz="2900" dirty="0">
                <a:hlinkClick r:id="rId3"/>
              </a:rPr>
              <a:t>https://en.wikipedia.org/wiki/Cultural_relativism</a:t>
            </a:r>
            <a:endParaRPr lang="en-US" sz="2900" dirty="0"/>
          </a:p>
          <a:p>
            <a:endParaRPr lang="en-US" dirty="0"/>
          </a:p>
        </p:txBody>
      </p:sp>
      <p:sp>
        <p:nvSpPr>
          <p:cNvPr id="2" name="AutoShape 2" descr="Image result for retaining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87988" y="4847129"/>
            <a:ext cx="4965812" cy="1828800"/>
          </a:xfrm>
          <a:prstGeom prst="rect">
            <a:avLst/>
          </a:prstGeom>
        </p:spPr>
      </p:pic>
    </p:spTree>
    <p:extLst>
      <p:ext uri="{BB962C8B-B14F-4D97-AF65-F5344CB8AC3E}">
        <p14:creationId xmlns:p14="http://schemas.microsoft.com/office/powerpoint/2010/main" val="1241185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a:xfrm>
            <a:off x="838200" y="1545578"/>
            <a:ext cx="10515600" cy="639271"/>
          </a:xfrm>
        </p:spPr>
        <p:txBody>
          <a:bodyPr>
            <a:normAutofit fontScale="90000"/>
          </a:bodyPr>
          <a:lstStyle/>
          <a:p>
            <a:pPr algn="ctr"/>
            <a:r>
              <a:rPr lang="en-US" b="1" dirty="0">
                <a:solidFill>
                  <a:schemeClr val="tx2">
                    <a:lumMod val="90000"/>
                    <a:lumOff val="10000"/>
                  </a:schemeClr>
                </a:solidFill>
                <a:latin typeface="+mn-lt"/>
                <a:cs typeface="Arial" panose="020B0604020202020204" pitchFamily="34" charset="0"/>
              </a:rPr>
              <a:t>Questions &amp; Comments </a:t>
            </a:r>
          </a:p>
        </p:txBody>
      </p:sp>
      <p:sp>
        <p:nvSpPr>
          <p:cNvPr id="1048659" name="Content Placeholder 2"/>
          <p:cNvSpPr>
            <a:spLocks noGrp="1"/>
          </p:cNvSpPr>
          <p:nvPr>
            <p:ph sz="half" idx="1"/>
          </p:nvPr>
        </p:nvSpPr>
        <p:spPr>
          <a:xfrm>
            <a:off x="838200" y="2484255"/>
            <a:ext cx="4811486" cy="4373744"/>
          </a:xfrm>
        </p:spPr>
        <p:txBody>
          <a:bodyPr>
            <a:normAutofit fontScale="92500" lnSpcReduction="20000"/>
          </a:bodyPr>
          <a:lstStyle/>
          <a:p>
            <a:pPr marL="0" indent="0">
              <a:buNone/>
            </a:pPr>
            <a:r>
              <a:rPr lang="en-US" dirty="0"/>
              <a:t>Please feel free to contact each of us for more information.</a:t>
            </a:r>
          </a:p>
          <a:p>
            <a:pPr marL="0" indent="0">
              <a:buNone/>
            </a:pPr>
            <a:endParaRPr lang="en-US" dirty="0"/>
          </a:p>
          <a:p>
            <a:pPr marL="0" indent="0">
              <a:buNone/>
            </a:pPr>
            <a:r>
              <a:rPr lang="en-US" dirty="0"/>
              <a:t>Professor Silvester Henderson  </a:t>
            </a:r>
            <a:r>
              <a:rPr lang="en-US" dirty="0">
                <a:hlinkClick r:id="rId2"/>
              </a:rPr>
              <a:t>Shenderson@losmedanos.edu</a:t>
            </a:r>
            <a:endParaRPr lang="en-US" dirty="0"/>
          </a:p>
          <a:p>
            <a:pPr marL="0" indent="0">
              <a:buNone/>
            </a:pPr>
            <a:endParaRPr lang="en-US" dirty="0"/>
          </a:p>
          <a:p>
            <a:pPr marL="0" indent="0">
              <a:buNone/>
            </a:pPr>
            <a:r>
              <a:rPr lang="en-US" dirty="0"/>
              <a:t>Dr. LaTonya Parker</a:t>
            </a:r>
            <a:br>
              <a:rPr lang="en-US" dirty="0"/>
            </a:br>
            <a:r>
              <a:rPr lang="en-US" dirty="0">
                <a:hlinkClick r:id="rId3"/>
              </a:rPr>
              <a:t>LaTonya.Parker@mvc.edu</a:t>
            </a:r>
            <a:endParaRPr lang="en-US" dirty="0"/>
          </a:p>
          <a:p>
            <a:pPr marL="0" indent="0">
              <a:buNone/>
            </a:pPr>
            <a:br>
              <a:rPr lang="en-US" dirty="0"/>
            </a:br>
            <a:br>
              <a:rPr lang="en-US" dirty="0"/>
            </a:br>
            <a:r>
              <a:rPr lang="en-US" dirty="0"/>
              <a:t>Dr. Nathaniel Donahue</a:t>
            </a:r>
            <a:br>
              <a:rPr lang="en-US" dirty="0"/>
            </a:br>
            <a:r>
              <a:rPr lang="en-US" dirty="0">
                <a:hlinkClick r:id="rId4"/>
              </a:rPr>
              <a:t>donahue_nathaniel@smc.edu</a:t>
            </a: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Content Placeholder 3"/>
          <p:cNvPicPr>
            <a:picLocks noGrp="1" noChangeAspect="1"/>
          </p:cNvPicPr>
          <p:nvPr>
            <p:ph sz="half" idx="2"/>
          </p:nvPr>
        </p:nvPicPr>
        <p:blipFill>
          <a:blip r:embed="rId5"/>
          <a:stretch>
            <a:fillRect/>
          </a:stretch>
        </p:blipFill>
        <p:spPr>
          <a:xfrm>
            <a:off x="6906454" y="4920828"/>
            <a:ext cx="5127653" cy="1937171"/>
          </a:xfrm>
          <a:prstGeom prst="rect">
            <a:avLst/>
          </a:prstGeom>
        </p:spPr>
      </p:pic>
      <p:sp>
        <p:nvSpPr>
          <p:cNvPr id="5" name="AutoShape 2" descr="Image result for retaining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06454" y="2638004"/>
            <a:ext cx="5127653" cy="2063468"/>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16086"/>
            <a:ext cx="12192000" cy="107633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838200" y="0"/>
            <a:ext cx="10515600" cy="1325563"/>
          </a:xfrm>
        </p:spPr>
        <p:txBody>
          <a:bodyPr>
            <a:normAutofit/>
          </a:bodyPr>
          <a:lstStyle/>
          <a:p>
            <a:r>
              <a:rPr lang="en-US" b="1" dirty="0">
                <a:solidFill>
                  <a:srgbClr val="44546A">
                    <a:lumMod val="90000"/>
                    <a:lumOff val="10000"/>
                  </a:srgbClr>
                </a:solidFill>
                <a:latin typeface="Tw Cen MT" panose="020B0602020104020603" pitchFamily="34" charset="0"/>
                <a:cs typeface="Arial" panose="020B0604020202020204" pitchFamily="34" charset="0"/>
              </a:rPr>
              <a:t>Presentation Highlights</a:t>
            </a:r>
          </a:p>
        </p:txBody>
      </p:sp>
      <p:sp>
        <p:nvSpPr>
          <p:cNvPr id="1048594" name="Content Placeholder 2"/>
          <p:cNvSpPr>
            <a:spLocks noGrp="1"/>
          </p:cNvSpPr>
          <p:nvPr>
            <p:ph idx="1"/>
          </p:nvPr>
        </p:nvSpPr>
        <p:spPr>
          <a:xfrm>
            <a:off x="838200" y="937145"/>
            <a:ext cx="10515600" cy="5674048"/>
          </a:xfrm>
        </p:spPr>
        <p:txBody>
          <a:bodyPr>
            <a:noAutofit/>
          </a:bodyPr>
          <a:lstStyle/>
          <a:p>
            <a:pPr marL="0" indent="0">
              <a:buNone/>
            </a:pPr>
            <a:endParaRPr lang="en-US" sz="2400" dirty="0"/>
          </a:p>
          <a:p>
            <a:r>
              <a:rPr lang="en-US" dirty="0">
                <a:latin typeface="Constantia" panose="02030602050306030303" pitchFamily="18" charset="0"/>
              </a:rPr>
              <a:t>Race (faculty of color) versus representative diversity</a:t>
            </a:r>
            <a:endParaRPr lang="en-US" dirty="0"/>
          </a:p>
          <a:p>
            <a:r>
              <a:rPr lang="en-US" dirty="0"/>
              <a:t>Why is “Faculty Diversity” important for our students and our college?</a:t>
            </a:r>
          </a:p>
          <a:p>
            <a:r>
              <a:rPr lang="en-US" dirty="0"/>
              <a:t>Is the concept of building “Diversity” and individual person or a way of thinking?</a:t>
            </a:r>
          </a:p>
          <a:p>
            <a:r>
              <a:rPr lang="en-US" dirty="0"/>
              <a:t>What is Mentorship for Diverse Faculty?</a:t>
            </a:r>
          </a:p>
          <a:p>
            <a:r>
              <a:rPr lang="en-US" dirty="0"/>
              <a:t>Strategies for Mentoring Diverse Faculty.</a:t>
            </a:r>
          </a:p>
          <a:p>
            <a:r>
              <a:rPr lang="en-US" dirty="0">
                <a:cs typeface="Arial" panose="020B0604020202020204" pitchFamily="34" charset="0"/>
              </a:rPr>
              <a:t>Can Diverse Faculty inspire </a:t>
            </a:r>
            <a:r>
              <a:rPr lang="en-US" b="1" i="1" dirty="0">
                <a:cs typeface="Arial" panose="020B0604020202020204" pitchFamily="34" charset="0"/>
              </a:rPr>
              <a:t>“Workplace Equity”? </a:t>
            </a:r>
          </a:p>
          <a:p>
            <a:r>
              <a:rPr lang="en-US" dirty="0">
                <a:latin typeface="Constantia" panose="02030602050306030303" pitchFamily="18" charset="0"/>
              </a:rPr>
              <a:t>The Travel from </a:t>
            </a:r>
            <a:r>
              <a:rPr lang="en-US" b="1" i="1" dirty="0">
                <a:latin typeface="Constantia" panose="02030602050306030303" pitchFamily="18" charset="0"/>
              </a:rPr>
              <a:t>“Mono-culturalism” </a:t>
            </a:r>
            <a:r>
              <a:rPr lang="en-US" dirty="0">
                <a:latin typeface="Constantia" panose="02030602050306030303" pitchFamily="18" charset="0"/>
              </a:rPr>
              <a:t>to </a:t>
            </a:r>
            <a:r>
              <a:rPr lang="en-US" b="1" i="1" dirty="0">
                <a:latin typeface="Constantia" panose="02030602050306030303" pitchFamily="18" charset="0"/>
              </a:rPr>
              <a:t>“Cultural Relativism”  - Social Justice Institutional Culture – Retains Faculty!</a:t>
            </a:r>
            <a:br>
              <a:rPr lang="en-US" b="1" i="1" dirty="0">
                <a:latin typeface="Constantia" panose="02030602050306030303" pitchFamily="18" charset="0"/>
              </a:rPr>
            </a:br>
            <a:br>
              <a:rPr lang="en-US" b="1" i="1" dirty="0">
                <a:latin typeface="Constantia" panose="02030602050306030303" pitchFamily="18" charset="0"/>
              </a:rPr>
            </a:br>
            <a:r>
              <a:rPr lang="en-US" dirty="0"/>
              <a:t>Questions and Comments?</a:t>
            </a:r>
          </a:p>
          <a:p>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66409" y="159026"/>
            <a:ext cx="10786284" cy="1065475"/>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sz="3000" b="1" dirty="0">
                <a:latin typeface="Constantia" panose="02030602050306030303" pitchFamily="18" charset="0"/>
              </a:rPr>
              <a:t>Race (faculty of color) versus representative diversity</a:t>
            </a:r>
            <a:br>
              <a:rPr lang="en-US" sz="2500" dirty="0"/>
            </a:br>
            <a:endParaRPr lang="en-US" sz="2500" b="1" dirty="0">
              <a:solidFill>
                <a:schemeClr val="tx2"/>
              </a:solidFill>
              <a:latin typeface="Tw Cen MT" panose="020B0602020104020603" pitchFamily="34" charset="0"/>
            </a:endParaRPr>
          </a:p>
        </p:txBody>
      </p:sp>
      <p:sp>
        <p:nvSpPr>
          <p:cNvPr id="8" name="Content Placeholder 7"/>
          <p:cNvSpPr>
            <a:spLocks noGrp="1"/>
          </p:cNvSpPr>
          <p:nvPr>
            <p:ph idx="1"/>
          </p:nvPr>
        </p:nvSpPr>
        <p:spPr>
          <a:xfrm>
            <a:off x="5414115" y="1389491"/>
            <a:ext cx="6172200" cy="5864416"/>
          </a:xfrm>
        </p:spPr>
        <p:txBody>
          <a:bodyPr>
            <a:normAutofit/>
          </a:bodyPr>
          <a:lstStyle/>
          <a:p>
            <a:pPr marL="0" indent="0">
              <a:buNone/>
            </a:pPr>
            <a:r>
              <a:rPr lang="en-US" sz="2800" dirty="0"/>
              <a:t>University of Cambridge – </a:t>
            </a:r>
            <a:r>
              <a:rPr lang="en-US" sz="2800" b="1" dirty="0"/>
              <a:t>“Race” </a:t>
            </a:r>
            <a:r>
              <a:rPr lang="en-US" sz="2800" dirty="0"/>
              <a:t>is a protected characteristic that refers to an individual's race, color, nationality and ethnic or national origins</a:t>
            </a:r>
            <a:r>
              <a:rPr lang="en-US" sz="2200" dirty="0"/>
              <a:t>.</a:t>
            </a:r>
          </a:p>
          <a:p>
            <a:pPr marL="0" indent="0">
              <a:buNone/>
            </a:pPr>
            <a:endParaRPr lang="en-US" sz="2000" i="1" dirty="0"/>
          </a:p>
          <a:p>
            <a:pPr marL="0" indent="0">
              <a:buNone/>
            </a:pPr>
            <a:r>
              <a:rPr lang="en-US" sz="2400" i="1" dirty="0"/>
              <a:t>National Education Association</a:t>
            </a:r>
            <a:r>
              <a:rPr lang="en-US" sz="2400" dirty="0"/>
              <a:t> -</a:t>
            </a:r>
          </a:p>
          <a:p>
            <a:pPr marL="0" indent="0">
              <a:buNone/>
            </a:pPr>
            <a:r>
              <a:rPr lang="en-US" sz="2400" b="1" i="1" dirty="0"/>
              <a:t>“Representative Diversity” </a:t>
            </a:r>
            <a:r>
              <a:rPr lang="en-US" sz="2400" dirty="0"/>
              <a:t>can be defined as the sum of the ways that people are both alike and different. The dimensions of diversity include race, ethnicity, gender, sexual orientation, language, culture, religion, mental and physical ability, class, and immigration status”</a:t>
            </a:r>
          </a:p>
        </p:txBody>
      </p:sp>
      <p:sp>
        <p:nvSpPr>
          <p:cNvPr id="9" name="Text Placeholder 8"/>
          <p:cNvSpPr>
            <a:spLocks noGrp="1"/>
          </p:cNvSpPr>
          <p:nvPr>
            <p:ph type="body" sz="half" idx="2"/>
          </p:nvPr>
        </p:nvSpPr>
        <p:spPr/>
        <p:txBody>
          <a:bodyPr/>
          <a:lstStyle/>
          <a:p>
            <a:endParaRPr lang="en-US" dirty="0"/>
          </a:p>
          <a:p>
            <a:endParaRPr lang="en-US" dirty="0"/>
          </a:p>
        </p:txBody>
      </p:sp>
      <p:sp>
        <p:nvSpPr>
          <p:cNvPr id="3" name="AutoShape 2" descr="Image result for pictures Faculty of Colo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pictures Faculty of Colo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pictures Faculty of Colo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Image result for pictures Faculty of Colo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stretch>
            <a:fillRect/>
          </a:stretch>
        </p:blipFill>
        <p:spPr>
          <a:xfrm>
            <a:off x="703953" y="3581400"/>
            <a:ext cx="4293020" cy="2246895"/>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706" y="1389491"/>
            <a:ext cx="4216400" cy="1930400"/>
          </a:xfrm>
          <a:prstGeom prst="rect">
            <a:avLst/>
          </a:prstGeom>
        </p:spPr>
      </p:pic>
    </p:spTree>
    <p:extLst>
      <p:ext uri="{BB962C8B-B14F-4D97-AF65-F5344CB8AC3E}">
        <p14:creationId xmlns:p14="http://schemas.microsoft.com/office/powerpoint/2010/main" val="191267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9788" y="1"/>
            <a:ext cx="10853203" cy="1440381"/>
          </a:xfrm>
        </p:spPr>
        <p:txBody>
          <a:bodyPr>
            <a:noAutofit/>
          </a:bodyPr>
          <a:lstStyle/>
          <a:p>
            <a:pPr algn="ctr"/>
            <a:r>
              <a:rPr lang="en-US" sz="3000" dirty="0">
                <a:latin typeface="Constantia" panose="02030602050306030303" pitchFamily="18" charset="0"/>
              </a:rPr>
              <a:t>Why</a:t>
            </a:r>
            <a:r>
              <a:rPr lang="en-US" sz="3000" dirty="0">
                <a:solidFill>
                  <a:schemeClr val="tx2"/>
                </a:solidFill>
                <a:latin typeface="Constantia" panose="02030602050306030303" pitchFamily="18" charset="0"/>
              </a:rPr>
              <a:t> </a:t>
            </a:r>
            <a:r>
              <a:rPr lang="en-US" sz="3000" dirty="0">
                <a:latin typeface="Constantia" panose="02030602050306030303" pitchFamily="18" charset="0"/>
              </a:rPr>
              <a:t>is “Faculty Diversity” important for our </a:t>
            </a:r>
            <a:br>
              <a:rPr lang="en-US" sz="3000" dirty="0">
                <a:latin typeface="Constantia" panose="02030602050306030303" pitchFamily="18" charset="0"/>
              </a:rPr>
            </a:br>
            <a:r>
              <a:rPr lang="en-US" sz="3000" dirty="0">
                <a:latin typeface="Constantia" panose="02030602050306030303" pitchFamily="18" charset="0"/>
              </a:rPr>
              <a:t>students and our college?</a:t>
            </a:r>
            <a:br>
              <a:rPr lang="en-US" sz="3600" dirty="0">
                <a:latin typeface="Constantia" panose="02030602050306030303" pitchFamily="18" charset="0"/>
              </a:rPr>
            </a:br>
            <a:endParaRPr lang="en-US" sz="3600" b="1" dirty="0">
              <a:solidFill>
                <a:schemeClr val="tx2"/>
              </a:solidFill>
              <a:latin typeface="+mn-lt"/>
            </a:endParaRPr>
          </a:p>
        </p:txBody>
      </p:sp>
      <p:sp>
        <p:nvSpPr>
          <p:cNvPr id="8" name="Content Placeholder 7"/>
          <p:cNvSpPr>
            <a:spLocks noGrp="1"/>
          </p:cNvSpPr>
          <p:nvPr>
            <p:ph idx="1"/>
          </p:nvPr>
        </p:nvSpPr>
        <p:spPr>
          <a:xfrm>
            <a:off x="5379709" y="1327094"/>
            <a:ext cx="6078613" cy="5348835"/>
          </a:xfrm>
        </p:spPr>
        <p:txBody>
          <a:bodyPr>
            <a:normAutofit fontScale="25000" lnSpcReduction="20000"/>
          </a:bodyPr>
          <a:lstStyle/>
          <a:p>
            <a:r>
              <a:rPr lang="en-US" sz="7600" dirty="0"/>
              <a:t>Supports Cultural Sensitivity.</a:t>
            </a:r>
          </a:p>
          <a:p>
            <a:r>
              <a:rPr lang="en-US" sz="7600" dirty="0"/>
              <a:t>Strongly encourages conversations about “Race”. </a:t>
            </a:r>
            <a:r>
              <a:rPr lang="en-US" sz="7600" b="1" i="1" dirty="0">
                <a:highlight>
                  <a:srgbClr val="FFFF00"/>
                </a:highlight>
              </a:rPr>
              <a:t>Goal: Eliminate Discriminatory Practices &amp; Bias.</a:t>
            </a:r>
          </a:p>
          <a:p>
            <a:r>
              <a:rPr lang="en-US" sz="7600" dirty="0"/>
              <a:t>Promotes “Equity Centered” campus learning and social activities.</a:t>
            </a:r>
          </a:p>
          <a:p>
            <a:r>
              <a:rPr lang="en-US" sz="7600" b="1" i="1" dirty="0"/>
              <a:t>Values ones personal “Heritage”.</a:t>
            </a:r>
            <a:endParaRPr lang="en-US" sz="7600" dirty="0"/>
          </a:p>
          <a:p>
            <a:r>
              <a:rPr lang="en-US" sz="7600" dirty="0"/>
              <a:t>Promotes </a:t>
            </a:r>
            <a:r>
              <a:rPr lang="en-US" sz="7600" i="1" dirty="0"/>
              <a:t>Intercultural </a:t>
            </a:r>
            <a:r>
              <a:rPr lang="en-US" sz="7600" dirty="0"/>
              <a:t>Collaboration.</a:t>
            </a:r>
          </a:p>
          <a:p>
            <a:r>
              <a:rPr lang="en-US" sz="7600" dirty="0"/>
              <a:t>Increases Cultural Creativity &amp; Innovations:</a:t>
            </a:r>
          </a:p>
          <a:p>
            <a:endParaRPr lang="en-US" sz="7600" dirty="0"/>
          </a:p>
          <a:p>
            <a:pPr marL="0" indent="0" algn="ctr">
              <a:buNone/>
            </a:pPr>
            <a:r>
              <a:rPr lang="en-US" sz="7600" b="1" i="1" dirty="0">
                <a:highlight>
                  <a:srgbClr val="FFFF00"/>
                </a:highlight>
                <a:latin typeface="Constantia" panose="02030602050306030303" pitchFamily="18" charset="0"/>
              </a:rPr>
              <a:t>Examples: </a:t>
            </a:r>
            <a:r>
              <a:rPr lang="en-US" sz="7600" i="1" dirty="0">
                <a:latin typeface="Constantia" panose="02030602050306030303" pitchFamily="18" charset="0"/>
              </a:rPr>
              <a:t>Soul Food Festival, African American Gospel Celebration (LMC), LGBTQ Coming Out Day, Cesar Chavez Day, Asian Campus Fairs </a:t>
            </a:r>
            <a:br>
              <a:rPr lang="en-US" sz="7600" dirty="0"/>
            </a:br>
            <a:endParaRPr lang="en-US" sz="7600" dirty="0"/>
          </a:p>
          <a:p>
            <a:r>
              <a:rPr lang="en-US" sz="7600" dirty="0"/>
              <a:t>Increase </a:t>
            </a:r>
            <a:r>
              <a:rPr lang="en-US" sz="7600" b="1" i="1" dirty="0"/>
              <a:t>“Social Tolerance” .</a:t>
            </a:r>
          </a:p>
          <a:p>
            <a:r>
              <a:rPr lang="en-US" sz="7600" b="1" i="1" dirty="0"/>
              <a:t>Promotes Inclusive Thinking!</a:t>
            </a:r>
          </a:p>
          <a:p>
            <a:r>
              <a:rPr lang="en-US" sz="7600" dirty="0"/>
              <a:t>Inspires “New” and “Active” Leaders (Faculty &amp; Students). </a:t>
            </a:r>
          </a:p>
          <a:p>
            <a:r>
              <a:rPr lang="en-US" sz="7600" dirty="0"/>
              <a:t>Improves “Transfers Outcomes” for our Students &amp; “Career Mobility” for our Campus Professionals.</a:t>
            </a:r>
          </a:p>
          <a:p>
            <a:r>
              <a:rPr lang="en-US" sz="7600" dirty="0"/>
              <a:t>GROWS CAMPUS ENROLLMENTS!</a:t>
            </a:r>
          </a:p>
          <a:p>
            <a:pPr marL="0" indent="0">
              <a:buNone/>
            </a:pPr>
            <a:endParaRPr lang="en-US" sz="7600" dirty="0"/>
          </a:p>
          <a:p>
            <a:pPr marL="0" indent="0">
              <a:buNone/>
            </a:pPr>
            <a:endParaRPr lang="en-US" dirty="0"/>
          </a:p>
        </p:txBody>
      </p:sp>
      <p:sp>
        <p:nvSpPr>
          <p:cNvPr id="9" name="Text Placeholder 8"/>
          <p:cNvSpPr>
            <a:spLocks noGrp="1"/>
          </p:cNvSpPr>
          <p:nvPr>
            <p:ph type="body" sz="half" idx="2"/>
          </p:nvPr>
        </p:nvSpPr>
        <p:spPr>
          <a:xfrm>
            <a:off x="839788" y="3584772"/>
            <a:ext cx="3932237" cy="2284216"/>
          </a:xfrm>
        </p:spPr>
        <p:txBody>
          <a:bodyPr/>
          <a:lstStyle/>
          <a:p>
            <a:endParaRPr lang="en-US" dirty="0"/>
          </a:p>
          <a:p>
            <a:endParaRPr lang="en-US" dirty="0"/>
          </a:p>
        </p:txBody>
      </p:sp>
      <p:pic>
        <p:nvPicPr>
          <p:cNvPr id="3" name="Picture 2"/>
          <p:cNvPicPr>
            <a:picLocks noChangeAspect="1"/>
          </p:cNvPicPr>
          <p:nvPr/>
        </p:nvPicPr>
        <p:blipFill>
          <a:blip r:embed="rId2"/>
          <a:stretch>
            <a:fillRect/>
          </a:stretch>
        </p:blipFill>
        <p:spPr>
          <a:xfrm>
            <a:off x="1395375" y="1302056"/>
            <a:ext cx="3428747" cy="994158"/>
          </a:xfrm>
          <a:prstGeom prst="rect">
            <a:avLst/>
          </a:prstGeom>
        </p:spPr>
      </p:pic>
      <p:sp>
        <p:nvSpPr>
          <p:cNvPr id="2" name="Rectangle 1"/>
          <p:cNvSpPr/>
          <p:nvPr/>
        </p:nvSpPr>
        <p:spPr>
          <a:xfrm>
            <a:off x="404602" y="2403335"/>
            <a:ext cx="4419520" cy="4493538"/>
          </a:xfrm>
          <a:prstGeom prst="rect">
            <a:avLst/>
          </a:prstGeom>
        </p:spPr>
        <p:txBody>
          <a:bodyPr wrap="square">
            <a:spAutoFit/>
          </a:bodyPr>
          <a:lstStyle/>
          <a:p>
            <a:br>
              <a:rPr lang="en-US" sz="1600" i="1" dirty="0">
                <a:latin typeface="Constantia" panose="02030602050306030303" pitchFamily="18" charset="0"/>
              </a:rPr>
            </a:br>
            <a:r>
              <a:rPr lang="en-US" dirty="0"/>
              <a:t>“People don’t want to talk about race because it is not the politically correct thing to do. If we don’t talk about race, then we ignore one aspect of who they are as young people.”</a:t>
            </a:r>
          </a:p>
          <a:p>
            <a:endParaRPr lang="en-US" dirty="0"/>
          </a:p>
          <a:p>
            <a:r>
              <a:rPr lang="en-US" dirty="0">
                <a:hlinkClick r:id="rId3"/>
              </a:rPr>
              <a:t>http://laschoolreport.com/lausd-leaders-need-to-confront-racism-in-schools-ucla-educator-says/</a:t>
            </a:r>
            <a:endParaRPr lang="en-US" dirty="0"/>
          </a:p>
          <a:p>
            <a:endParaRPr lang="en-US" dirty="0"/>
          </a:p>
          <a:p>
            <a:r>
              <a:rPr lang="en-US" i="1" dirty="0">
                <a:latin typeface="Constantia" panose="02030602050306030303" pitchFamily="18" charset="0"/>
              </a:rPr>
              <a:t>Dr. Tyrone C. Howard is professor in the Graduate School of Education and Information Studies’ at UCLA. He is also the Associate Dean for Equity, Diversity &amp; Inclusion</a:t>
            </a:r>
            <a:endParaRPr lang="en-US" dirty="0"/>
          </a:p>
        </p:txBody>
      </p:sp>
    </p:spTree>
    <p:extLst>
      <p:ext uri="{BB962C8B-B14F-4D97-AF65-F5344CB8AC3E}">
        <p14:creationId xmlns:p14="http://schemas.microsoft.com/office/powerpoint/2010/main" val="357482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3601" y="489857"/>
            <a:ext cx="10515600" cy="735628"/>
          </a:xfrm>
        </p:spPr>
        <p:txBody>
          <a:bodyPr>
            <a:normAutofit fontScale="90000"/>
          </a:bodyPr>
          <a:lstStyle/>
          <a:p>
            <a:br>
              <a:rPr lang="en-US" b="1" dirty="0">
                <a:solidFill>
                  <a:schemeClr val="tx2"/>
                </a:solidFill>
                <a:latin typeface="Tw Cen MT" panose="020B0602020104020603" pitchFamily="34" charset="0"/>
              </a:rPr>
            </a:br>
            <a:br>
              <a:rPr lang="en-US" b="1" dirty="0">
                <a:solidFill>
                  <a:schemeClr val="tx2"/>
                </a:solidFill>
                <a:latin typeface="Tw Cen MT" panose="020B0602020104020603" pitchFamily="34" charset="0"/>
              </a:rPr>
            </a:br>
            <a:r>
              <a:rPr lang="en-US" sz="4900" b="1" dirty="0">
                <a:solidFill>
                  <a:schemeClr val="tx2"/>
                </a:solidFill>
                <a:latin typeface="+mn-lt"/>
              </a:rPr>
              <a:t>Is the concept of building “Diversity” and individual person or a way of thinking?</a:t>
            </a:r>
            <a:br>
              <a:rPr lang="en-US" sz="4900" b="1" dirty="0">
                <a:solidFill>
                  <a:schemeClr val="tx2"/>
                </a:solidFill>
                <a:latin typeface="Tw Cen MT" panose="020B0602020104020603" pitchFamily="34" charset="0"/>
              </a:rPr>
            </a:br>
            <a:endParaRPr lang="en-US" dirty="0"/>
          </a:p>
        </p:txBody>
      </p:sp>
      <p:sp>
        <p:nvSpPr>
          <p:cNvPr id="5" name="Text Placeholder 4"/>
          <p:cNvSpPr>
            <a:spLocks noGrp="1"/>
          </p:cNvSpPr>
          <p:nvPr>
            <p:ph type="body" idx="1"/>
          </p:nvPr>
        </p:nvSpPr>
        <p:spPr>
          <a:xfrm>
            <a:off x="839787" y="2092751"/>
            <a:ext cx="5157787" cy="659876"/>
          </a:xfrm>
        </p:spPr>
        <p:txBody>
          <a:bodyPr>
            <a:normAutofit fontScale="92500" lnSpcReduction="10000"/>
          </a:bodyPr>
          <a:lstStyle/>
          <a:p>
            <a:pPr algn="ctr"/>
            <a:r>
              <a:rPr lang="en-US" dirty="0"/>
              <a:t>Various Ethnic Groups – Racial Identification</a:t>
            </a:r>
          </a:p>
        </p:txBody>
      </p:sp>
      <p:sp>
        <p:nvSpPr>
          <p:cNvPr id="6" name="Content Placeholder 5"/>
          <p:cNvSpPr>
            <a:spLocks noGrp="1"/>
          </p:cNvSpPr>
          <p:nvPr>
            <p:ph sz="half" idx="2"/>
          </p:nvPr>
        </p:nvSpPr>
        <p:spPr>
          <a:xfrm>
            <a:off x="839788" y="3026004"/>
            <a:ext cx="4571198" cy="1237652"/>
          </a:xfrm>
          <a:solidFill>
            <a:schemeClr val="accent1">
              <a:lumMod val="60000"/>
              <a:lumOff val="40000"/>
            </a:schemeClr>
          </a:solidFill>
        </p:spPr>
        <p:txBody>
          <a:bodyPr>
            <a:normAutofit fontScale="85000" lnSpcReduction="10000"/>
          </a:bodyPr>
          <a:lstStyle/>
          <a:p>
            <a:r>
              <a:rPr lang="en-US" dirty="0"/>
              <a:t>Race &amp; Ethnicity</a:t>
            </a:r>
          </a:p>
          <a:p>
            <a:r>
              <a:rPr lang="en-US" dirty="0"/>
              <a:t>Does racial identity matter at all?</a:t>
            </a:r>
          </a:p>
          <a:p>
            <a:r>
              <a:rPr lang="en-US" dirty="0"/>
              <a:t>Discussion?</a:t>
            </a:r>
          </a:p>
          <a:p>
            <a:endParaRPr lang="en-US" dirty="0"/>
          </a:p>
          <a:p>
            <a:endParaRPr lang="en-US" dirty="0"/>
          </a:p>
          <a:p>
            <a:endParaRPr lang="en-US" dirty="0"/>
          </a:p>
        </p:txBody>
      </p:sp>
      <p:sp>
        <p:nvSpPr>
          <p:cNvPr id="7" name="Text Placeholder 6"/>
          <p:cNvSpPr>
            <a:spLocks noGrp="1"/>
          </p:cNvSpPr>
          <p:nvPr>
            <p:ph type="body" sz="quarter" idx="3"/>
          </p:nvPr>
        </p:nvSpPr>
        <p:spPr>
          <a:xfrm>
            <a:off x="6172200" y="2092751"/>
            <a:ext cx="5183188" cy="593888"/>
          </a:xfrm>
        </p:spPr>
        <p:txBody>
          <a:bodyPr>
            <a:normAutofit/>
          </a:bodyPr>
          <a:lstStyle/>
          <a:p>
            <a:pPr algn="ctr"/>
            <a:r>
              <a:rPr lang="en-US" dirty="0"/>
              <a:t>Diversity of thoughts?</a:t>
            </a:r>
          </a:p>
        </p:txBody>
      </p:sp>
      <p:sp>
        <p:nvSpPr>
          <p:cNvPr id="8" name="Content Placeholder 7"/>
          <p:cNvSpPr>
            <a:spLocks noGrp="1"/>
          </p:cNvSpPr>
          <p:nvPr>
            <p:ph sz="quarter" idx="4"/>
          </p:nvPr>
        </p:nvSpPr>
        <p:spPr>
          <a:xfrm>
            <a:off x="6172200" y="3026004"/>
            <a:ext cx="4885441" cy="1237652"/>
          </a:xfrm>
          <a:solidFill>
            <a:schemeClr val="accent1">
              <a:lumMod val="60000"/>
              <a:lumOff val="40000"/>
            </a:schemeClr>
          </a:solidFill>
        </p:spPr>
        <p:txBody>
          <a:bodyPr>
            <a:normAutofit fontScale="85000" lnSpcReduction="10000"/>
          </a:bodyPr>
          <a:lstStyle/>
          <a:p>
            <a:pPr marL="0" indent="0">
              <a:buNone/>
            </a:pPr>
            <a:r>
              <a:rPr lang="en-US" sz="2400" dirty="0"/>
              <a:t>Susan Wood (2008) </a:t>
            </a:r>
            <a:r>
              <a:rPr lang="en-US" sz="2400" b="1" dirty="0"/>
              <a:t>“Diversity of thought—the idea of more-than-one-way— is key to understanding the potential of diversity and inclusion as an organizational resource”. </a:t>
            </a:r>
          </a:p>
        </p:txBody>
      </p:sp>
      <p:pic>
        <p:nvPicPr>
          <p:cNvPr id="10" name="Picture 9"/>
          <p:cNvPicPr>
            <a:picLocks noChangeAspect="1"/>
          </p:cNvPicPr>
          <p:nvPr/>
        </p:nvPicPr>
        <p:blipFill>
          <a:blip r:embed="rId2"/>
          <a:stretch>
            <a:fillRect/>
          </a:stretch>
        </p:blipFill>
        <p:spPr>
          <a:xfrm>
            <a:off x="777855" y="4587970"/>
            <a:ext cx="4695064" cy="1514098"/>
          </a:xfrm>
          <a:prstGeom prst="rect">
            <a:avLst/>
          </a:prstGeom>
        </p:spPr>
      </p:pic>
      <p:pic>
        <p:nvPicPr>
          <p:cNvPr id="11" name="Picture 10"/>
          <p:cNvPicPr>
            <a:picLocks noChangeAspect="1"/>
          </p:cNvPicPr>
          <p:nvPr/>
        </p:nvPicPr>
        <p:blipFill>
          <a:blip r:embed="rId3"/>
          <a:stretch>
            <a:fillRect/>
          </a:stretch>
        </p:blipFill>
        <p:spPr>
          <a:xfrm>
            <a:off x="6623519" y="4537033"/>
            <a:ext cx="4066182" cy="1615973"/>
          </a:xfrm>
          <a:prstGeom prst="rect">
            <a:avLst/>
          </a:prstGeom>
        </p:spPr>
      </p:pic>
      <p:sp>
        <p:nvSpPr>
          <p:cNvPr id="9" name="TextBox 8">
            <a:extLst>
              <a:ext uri="{FF2B5EF4-FFF2-40B4-BE49-F238E27FC236}">
                <a16:creationId xmlns:a16="http://schemas.microsoft.com/office/drawing/2014/main" id="{36D6CB80-08EA-44BB-BAFA-E4CAC9837800}"/>
              </a:ext>
            </a:extLst>
          </p:cNvPr>
          <p:cNvSpPr txBox="1"/>
          <p:nvPr/>
        </p:nvSpPr>
        <p:spPr>
          <a:xfrm>
            <a:off x="2356701" y="6426383"/>
            <a:ext cx="7281746" cy="307777"/>
          </a:xfrm>
          <a:prstGeom prst="rect">
            <a:avLst/>
          </a:prstGeom>
          <a:noFill/>
        </p:spPr>
        <p:txBody>
          <a:bodyPr wrap="square" rtlCol="0">
            <a:spAutoFit/>
          </a:bodyPr>
          <a:lstStyle/>
          <a:p>
            <a:r>
              <a:rPr lang="en-US" sz="1400" dirty="0">
                <a:hlinkClick r:id="rId4"/>
              </a:rPr>
              <a:t>https://digitalcommons.ilr.cornell.edu/cgi/viewcontent.cgi?article=1573&amp;context=articles</a:t>
            </a:r>
            <a:r>
              <a:rPr lang="en-US" sz="1400" dirty="0"/>
              <a:t> </a:t>
            </a:r>
          </a:p>
        </p:txBody>
      </p:sp>
    </p:spTree>
    <p:extLst>
      <p:ext uri="{BB962C8B-B14F-4D97-AF65-F5344CB8AC3E}">
        <p14:creationId xmlns:p14="http://schemas.microsoft.com/office/powerpoint/2010/main" val="3481393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0"/>
            <a:ext cx="12192000" cy="1165253"/>
          </a:xfrm>
        </p:spPr>
        <p:txBody>
          <a:bodyPr>
            <a:noAutofit/>
          </a:bodyPr>
          <a:lstStyle/>
          <a:p>
            <a:pPr algn="ct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br>
            <a:r>
              <a:rPr lang="en-US" sz="4400" dirty="0">
                <a:solidFill>
                  <a:schemeClr val="tx2"/>
                </a:solidFill>
                <a:latin typeface="Tw Cen MT" panose="020B0602020104020603" pitchFamily="34" charset="0"/>
              </a:rPr>
              <a:t> </a:t>
            </a: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br>
              <a:rPr lang="en-US" sz="4400" dirty="0">
                <a:solidFill>
                  <a:schemeClr val="tx2"/>
                </a:solidFill>
                <a:latin typeface="Tw Cen MT" panose="020B0602020104020603" pitchFamily="34" charset="0"/>
              </a:rPr>
            </a:br>
            <a:r>
              <a:rPr lang="en-US" b="1" dirty="0">
                <a:latin typeface="Constantia" panose="02030602050306030303" pitchFamily="18" charset="0"/>
              </a:rPr>
              <a:t>What is Mentorship for Diverse Faculty?</a:t>
            </a:r>
            <a:br>
              <a:rPr lang="en-US" b="1" dirty="0">
                <a:latin typeface="Constantia" panose="02030602050306030303" pitchFamily="18" charset="0"/>
              </a:rPr>
            </a:br>
            <a:endParaRPr lang="en-US" b="1" dirty="0">
              <a:solidFill>
                <a:schemeClr val="tx2"/>
              </a:solidFill>
              <a:latin typeface="Constantia" panose="02030602050306030303" pitchFamily="18" charset="0"/>
            </a:endParaRPr>
          </a:p>
        </p:txBody>
      </p:sp>
      <p:sp>
        <p:nvSpPr>
          <p:cNvPr id="8" name="Content Placeholder 7"/>
          <p:cNvSpPr>
            <a:spLocks noGrp="1"/>
          </p:cNvSpPr>
          <p:nvPr>
            <p:ph idx="1"/>
          </p:nvPr>
        </p:nvSpPr>
        <p:spPr>
          <a:xfrm>
            <a:off x="5429596" y="1165252"/>
            <a:ext cx="6172200" cy="5692748"/>
          </a:xfrm>
        </p:spPr>
        <p:txBody>
          <a:bodyPr>
            <a:normAutofit fontScale="40000" lnSpcReduction="20000"/>
          </a:bodyPr>
          <a:lstStyle/>
          <a:p>
            <a:pPr marL="0" indent="0" algn="ctr">
              <a:buNone/>
            </a:pPr>
            <a:r>
              <a:rPr lang="en-US" sz="3300" b="1" dirty="0">
                <a:latin typeface="Constantia" panose="02030602050306030303" pitchFamily="18" charset="0"/>
              </a:rPr>
              <a:t> </a:t>
            </a:r>
            <a:r>
              <a:rPr lang="en-US" sz="6000" b="1" dirty="0">
                <a:latin typeface="Constantia" panose="02030602050306030303" pitchFamily="18" charset="0"/>
              </a:rPr>
              <a:t>EFFECTIVE </a:t>
            </a:r>
            <a:r>
              <a:rPr lang="en-US" sz="6000" b="1" i="1" dirty="0">
                <a:latin typeface="Constantia" panose="02030602050306030303" pitchFamily="18" charset="0"/>
              </a:rPr>
              <a:t>MENTORSHIP PROMOTES CULTURAL CIVILITY</a:t>
            </a:r>
          </a:p>
          <a:p>
            <a:pPr marL="0" indent="0" algn="ctr">
              <a:buNone/>
            </a:pPr>
            <a:endParaRPr lang="en-US" sz="6000" b="1" dirty="0"/>
          </a:p>
          <a:p>
            <a:pPr marL="0" indent="0" algn="ctr">
              <a:buNone/>
            </a:pPr>
            <a:r>
              <a:rPr lang="en-US" sz="6000" b="1" dirty="0"/>
              <a:t>BENEFITS</a:t>
            </a:r>
          </a:p>
          <a:p>
            <a:pPr marL="0" indent="0" algn="ctr">
              <a:buNone/>
            </a:pPr>
            <a:endParaRPr lang="en-US" sz="3600" b="1" dirty="0"/>
          </a:p>
          <a:p>
            <a:r>
              <a:rPr lang="en-US" sz="4000" b="1" dirty="0">
                <a:highlight>
                  <a:srgbClr val="FFFF00"/>
                </a:highlight>
              </a:rPr>
              <a:t>Research shows that faculty with mentors have:</a:t>
            </a:r>
          </a:p>
          <a:p>
            <a:r>
              <a:rPr lang="en-US" sz="4000" dirty="0"/>
              <a:t>Increased productivity, including more publications, more NSF or NIH grants, and an increased likelihood of publishing in a top-tier journal (</a:t>
            </a:r>
            <a:r>
              <a:rPr lang="en-US" sz="4000" dirty="0" err="1"/>
              <a:t>Blau</a:t>
            </a:r>
            <a:r>
              <a:rPr lang="en-US" sz="4000" dirty="0"/>
              <a:t> et al. 2010; </a:t>
            </a:r>
            <a:r>
              <a:rPr lang="en-US" sz="4000" dirty="0" err="1"/>
              <a:t>Carr</a:t>
            </a:r>
            <a:r>
              <a:rPr lang="en-US" sz="4000" dirty="0"/>
              <a:t> et al. 2003);</a:t>
            </a:r>
          </a:p>
          <a:p>
            <a:r>
              <a:rPr lang="en-US" sz="4000" dirty="0"/>
              <a:t>Enhanced tenure and promotion prospects (Johnson 2007; </a:t>
            </a:r>
            <a:r>
              <a:rPr lang="en-US" sz="4000" dirty="0" err="1"/>
              <a:t>Kosoko-Lasaki</a:t>
            </a:r>
            <a:r>
              <a:rPr lang="en-US" sz="4000" dirty="0"/>
              <a:t> et al. 2006; Stanley &amp; Lincoln 2005);</a:t>
            </a:r>
          </a:p>
          <a:p>
            <a:r>
              <a:rPr lang="en-US" sz="4000" dirty="0"/>
              <a:t>Increased sense of support for their research (</a:t>
            </a:r>
            <a:r>
              <a:rPr lang="en-US" sz="4000" dirty="0" err="1"/>
              <a:t>Carr</a:t>
            </a:r>
            <a:r>
              <a:rPr lang="en-US" sz="4000" dirty="0"/>
              <a:t> et al. 2003);</a:t>
            </a:r>
          </a:p>
          <a:p>
            <a:r>
              <a:rPr lang="en-US" sz="4000" dirty="0"/>
              <a:t>Heightened teaching effectiveness (Luna &amp; Cullen 1995);</a:t>
            </a:r>
          </a:p>
          <a:p>
            <a:r>
              <a:rPr lang="en-US" sz="4000" dirty="0"/>
              <a:t>Higher career satisfaction (</a:t>
            </a:r>
            <a:r>
              <a:rPr lang="en-US" sz="4000" dirty="0" err="1"/>
              <a:t>Carr</a:t>
            </a:r>
            <a:r>
              <a:rPr lang="en-US" sz="4000" dirty="0"/>
              <a:t> et al. 2003);</a:t>
            </a:r>
          </a:p>
          <a:p>
            <a:r>
              <a:rPr lang="en-US" sz="4000" dirty="0"/>
              <a:t>Lower feelings of</a:t>
            </a:r>
            <a:r>
              <a:rPr lang="en-US" sz="4000" dirty="0">
                <a:highlight>
                  <a:srgbClr val="FFFF00"/>
                </a:highlight>
              </a:rPr>
              <a:t> isolation </a:t>
            </a:r>
            <a:r>
              <a:rPr lang="en-US" sz="4000" dirty="0"/>
              <a:t>(</a:t>
            </a:r>
            <a:r>
              <a:rPr lang="en-US" sz="4000" dirty="0" err="1"/>
              <a:t>Carr</a:t>
            </a:r>
            <a:r>
              <a:rPr lang="en-US" sz="4000" dirty="0"/>
              <a:t> et al. 2003; </a:t>
            </a:r>
            <a:r>
              <a:rPr lang="en-US" sz="4000" dirty="0" err="1"/>
              <a:t>Christman</a:t>
            </a:r>
            <a:r>
              <a:rPr lang="en-US" sz="4000" dirty="0"/>
              <a:t> 2003; National Academy of Sciences 1997);</a:t>
            </a:r>
          </a:p>
          <a:p>
            <a:r>
              <a:rPr lang="en-US" sz="4000" b="1" dirty="0">
                <a:highlight>
                  <a:srgbClr val="FFFF00"/>
                </a:highlight>
              </a:rPr>
              <a:t>A greater sense of fit – especially for women and faculty of color – which has been shown to be critical to job satisfaction and retention (</a:t>
            </a:r>
            <a:r>
              <a:rPr lang="en-US" sz="4000" b="1" dirty="0" err="1">
                <a:highlight>
                  <a:srgbClr val="FFFF00"/>
                </a:highlight>
              </a:rPr>
              <a:t>Trower</a:t>
            </a:r>
            <a:r>
              <a:rPr lang="en-US" sz="4000" b="1" dirty="0">
                <a:highlight>
                  <a:srgbClr val="FFFF00"/>
                </a:highlight>
              </a:rPr>
              <a:t> 2012)</a:t>
            </a:r>
          </a:p>
          <a:p>
            <a:endParaRPr lang="en-US" dirty="0"/>
          </a:p>
          <a:p>
            <a:pPr marL="0" indent="0">
              <a:buNone/>
            </a:pPr>
            <a:r>
              <a:rPr lang="en-US" dirty="0"/>
              <a:t>   http://live-uarizona-diversity.pantheon.arizona.edu/sites/default/files/benefits_0.pdf</a:t>
            </a:r>
          </a:p>
        </p:txBody>
      </p:sp>
      <p:sp>
        <p:nvSpPr>
          <p:cNvPr id="9" name="Text Placeholder 8"/>
          <p:cNvSpPr>
            <a:spLocks noGrp="1"/>
          </p:cNvSpPr>
          <p:nvPr>
            <p:ph type="body" sz="half" idx="2"/>
          </p:nvPr>
        </p:nvSpPr>
        <p:spPr>
          <a:xfrm>
            <a:off x="105196" y="1165253"/>
            <a:ext cx="5007753" cy="3123526"/>
          </a:xfrm>
        </p:spPr>
        <p:txBody>
          <a:bodyPr>
            <a:normAutofit/>
          </a:bodyPr>
          <a:lstStyle/>
          <a:p>
            <a:pPr algn="ctr"/>
            <a:r>
              <a:rPr lang="en-US" sz="2000" b="1" dirty="0">
                <a:latin typeface="Constantia" panose="02030602050306030303" pitchFamily="18" charset="0"/>
              </a:rPr>
              <a:t>What is Mentorship</a:t>
            </a:r>
          </a:p>
          <a:p>
            <a:r>
              <a:rPr lang="en-US" sz="1800" dirty="0"/>
              <a:t>Mentoring is most often defined as a professional relationship in which an experienced person</a:t>
            </a:r>
            <a:br>
              <a:rPr lang="en-US" sz="1800" dirty="0"/>
            </a:br>
            <a:r>
              <a:rPr lang="en-US" sz="1800" dirty="0"/>
              <a:t>(the </a:t>
            </a:r>
            <a:r>
              <a:rPr lang="en-US" sz="1800" dirty="0">
                <a:hlinkClick r:id="rId2" tooltip="mentor"/>
              </a:rPr>
              <a:t>mentor</a:t>
            </a:r>
            <a:r>
              <a:rPr lang="en-US" sz="1800" dirty="0"/>
              <a:t>) assists another (the </a:t>
            </a:r>
            <a:r>
              <a:rPr lang="en-US" sz="1800" dirty="0" err="1">
                <a:hlinkClick r:id="rId3" tooltip="mentoree"/>
              </a:rPr>
              <a:t>mentoree</a:t>
            </a:r>
            <a:r>
              <a:rPr lang="en-US" sz="1800" dirty="0"/>
              <a:t>) in developing specific skills and knowledge that will</a:t>
            </a:r>
            <a:br>
              <a:rPr lang="en-US" sz="1800" dirty="0"/>
            </a:br>
            <a:r>
              <a:rPr lang="en-US" sz="1800" dirty="0"/>
              <a:t>enhance the less-experienced person’s professional and personal growth.</a:t>
            </a:r>
          </a:p>
          <a:p>
            <a:r>
              <a:rPr lang="en-US" sz="1800" dirty="0"/>
              <a:t> https://www.management-mentors.com/resources/corporate-mentoring-programs-resources-faqs</a:t>
            </a:r>
          </a:p>
          <a:p>
            <a:endParaRPr lang="en-US" sz="18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197" y="4225307"/>
            <a:ext cx="5007752" cy="1997468"/>
          </a:xfrm>
          <a:prstGeom prst="rect">
            <a:avLst/>
          </a:prstGeom>
        </p:spPr>
      </p:pic>
    </p:spTree>
    <p:extLst>
      <p:ext uri="{BB962C8B-B14F-4D97-AF65-F5344CB8AC3E}">
        <p14:creationId xmlns:p14="http://schemas.microsoft.com/office/powerpoint/2010/main" val="3305467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08998"/>
          </a:xfrm>
        </p:spPr>
        <p:txBody>
          <a:bodyPr>
            <a:normAutofit fontScale="90000"/>
          </a:bodyPr>
          <a:lstStyle/>
          <a:p>
            <a:pPr algn="ctr"/>
            <a:br>
              <a:rPr lang="en-US" dirty="0"/>
            </a:br>
            <a:br>
              <a:rPr lang="en-US" dirty="0"/>
            </a:br>
            <a:br>
              <a:rPr lang="en-US" dirty="0"/>
            </a:br>
            <a:r>
              <a:rPr lang="en-US" dirty="0">
                <a:latin typeface="Constantia" panose="02030602050306030303" pitchFamily="18" charset="0"/>
              </a:rPr>
              <a:t>Strategies for Mentoring Diverse Faculty (Part I)</a:t>
            </a:r>
            <a:br>
              <a:rPr lang="en-US" dirty="0">
                <a:latin typeface="Constantia" panose="02030602050306030303" pitchFamily="18" charset="0"/>
              </a:rPr>
            </a:br>
            <a:br>
              <a:rPr lang="en-US" b="1" dirty="0">
                <a:latin typeface="Constantia" panose="02030602050306030303" pitchFamily="18" charset="0"/>
              </a:rPr>
            </a:br>
            <a:endParaRPr lang="en-US" b="1" dirty="0">
              <a:latin typeface="Constantia" panose="02030602050306030303" pitchFamily="18" charset="0"/>
            </a:endParaRPr>
          </a:p>
        </p:txBody>
      </p:sp>
      <p:sp>
        <p:nvSpPr>
          <p:cNvPr id="3" name="Content Placeholder 2"/>
          <p:cNvSpPr>
            <a:spLocks noGrp="1"/>
          </p:cNvSpPr>
          <p:nvPr>
            <p:ph idx="1"/>
          </p:nvPr>
        </p:nvSpPr>
        <p:spPr>
          <a:xfrm>
            <a:off x="0" y="1408014"/>
            <a:ext cx="10778591" cy="5356928"/>
          </a:xfrm>
        </p:spPr>
        <p:txBody>
          <a:bodyPr>
            <a:normAutofit/>
          </a:bodyPr>
          <a:lstStyle/>
          <a:p>
            <a:r>
              <a:rPr lang="en-US" dirty="0"/>
              <a:t>Promote group mentoring and peer mentoring opportunities for faculty.8,9.</a:t>
            </a:r>
          </a:p>
          <a:p>
            <a:r>
              <a:rPr lang="en-US" dirty="0"/>
              <a:t>Take your junior faculty to lunch every few months to check in with  them as a group. </a:t>
            </a:r>
          </a:p>
          <a:p>
            <a:r>
              <a:rPr lang="en-US" dirty="0"/>
              <a:t>Offer regular mentoring workshops discussing topics such as career goals, ethical behavior, handling departmental politics and personal issues, developing productive collaborations and competitive research proposals, and how to be an effective mentor or mentee.</a:t>
            </a:r>
          </a:p>
          <a:p>
            <a:r>
              <a:rPr lang="en-US" dirty="0"/>
              <a:t>If you cannot act as a mentor, be a sponsor diverse faculty. Advocate on their behalf and mention them when important opportunities arise such as grants, awards, important committees, and high profile collaborative proposals,</a:t>
            </a:r>
          </a:p>
          <a:p>
            <a:endParaRPr lang="en-US" dirty="0"/>
          </a:p>
        </p:txBody>
      </p:sp>
    </p:spTree>
    <p:extLst>
      <p:ext uri="{BB962C8B-B14F-4D97-AF65-F5344CB8AC3E}">
        <p14:creationId xmlns:p14="http://schemas.microsoft.com/office/powerpoint/2010/main" val="29219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08998"/>
          </a:xfrm>
        </p:spPr>
        <p:txBody>
          <a:bodyPr>
            <a:normAutofit fontScale="90000"/>
          </a:bodyPr>
          <a:lstStyle/>
          <a:p>
            <a:pPr algn="ctr"/>
            <a:br>
              <a:rPr lang="en-US" dirty="0"/>
            </a:br>
            <a:br>
              <a:rPr lang="en-US" dirty="0"/>
            </a:br>
            <a:br>
              <a:rPr lang="en-US" dirty="0"/>
            </a:br>
            <a:r>
              <a:rPr lang="en-US" dirty="0">
                <a:latin typeface="Constantia" panose="02030602050306030303" pitchFamily="18" charset="0"/>
              </a:rPr>
              <a:t>Strategies for Mentoring Diverse Faculty (Part II)</a:t>
            </a:r>
            <a:br>
              <a:rPr lang="en-US" dirty="0">
                <a:latin typeface="Constantia" panose="02030602050306030303" pitchFamily="18" charset="0"/>
              </a:rPr>
            </a:br>
            <a:br>
              <a:rPr lang="en-US" b="1" dirty="0">
                <a:latin typeface="Constantia" panose="02030602050306030303" pitchFamily="18" charset="0"/>
              </a:rPr>
            </a:br>
            <a:endParaRPr lang="en-US" b="1" dirty="0">
              <a:latin typeface="Constantia" panose="02030602050306030303" pitchFamily="18" charset="0"/>
            </a:endParaRPr>
          </a:p>
        </p:txBody>
      </p:sp>
      <p:sp>
        <p:nvSpPr>
          <p:cNvPr id="3" name="Content Placeholder 2"/>
          <p:cNvSpPr>
            <a:spLocks noGrp="1"/>
          </p:cNvSpPr>
          <p:nvPr>
            <p:ph idx="1"/>
          </p:nvPr>
        </p:nvSpPr>
        <p:spPr>
          <a:xfrm>
            <a:off x="0" y="1408014"/>
            <a:ext cx="10778591" cy="5356928"/>
          </a:xfrm>
        </p:spPr>
        <p:txBody>
          <a:bodyPr>
            <a:normAutofit fontScale="92500" lnSpcReduction="10000"/>
          </a:bodyPr>
          <a:lstStyle/>
          <a:p>
            <a:r>
              <a:rPr lang="en-US" dirty="0"/>
              <a:t>Include men in initiatives to promote gender equity by encouraging cross-gender mentoring and providing guidance on how to be effective mentors for female faculty.</a:t>
            </a:r>
          </a:p>
          <a:p>
            <a:r>
              <a:rPr lang="en-US" dirty="0"/>
              <a:t>Protect women and other URM faculty from the demands of “tokenism.” Do not ask them to sit on all diversity committees or ask them to speak on topics associated with ‘their’ group.</a:t>
            </a:r>
          </a:p>
          <a:p>
            <a:r>
              <a:rPr lang="en-US" dirty="0"/>
              <a:t>Assign short-term (one semester/quarter) allies to new faculty who can help them identify where to go for specific answers to questions.</a:t>
            </a:r>
          </a:p>
          <a:p>
            <a:r>
              <a:rPr lang="en-US" dirty="0">
                <a:highlight>
                  <a:srgbClr val="FFFF00"/>
                </a:highlight>
              </a:rPr>
              <a:t>Work with the administration to officially recognize women and diverse faculty "unofficial mentoring” as part of their formal service load and as a contribution to supporting diversity and equity at the institution.</a:t>
            </a:r>
          </a:p>
          <a:p>
            <a:pPr marL="0" indent="0">
              <a:buNone/>
            </a:pPr>
            <a:endParaRPr lang="en-US" dirty="0">
              <a:highlight>
                <a:srgbClr val="FFFF00"/>
              </a:highlight>
            </a:endParaRPr>
          </a:p>
          <a:p>
            <a:pPr marL="0" indent="0" algn="ctr">
              <a:buNone/>
            </a:pPr>
            <a:r>
              <a:rPr lang="en-US" dirty="0"/>
              <a:t>https://advance.washington.edu/resources/docs/LiY-Primer_MentoringDiverseFaculty.pdf</a:t>
            </a:r>
          </a:p>
        </p:txBody>
      </p:sp>
    </p:spTree>
    <p:extLst>
      <p:ext uri="{BB962C8B-B14F-4D97-AF65-F5344CB8AC3E}">
        <p14:creationId xmlns:p14="http://schemas.microsoft.com/office/powerpoint/2010/main" val="2817489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normAutofit/>
          </a:bodyPr>
          <a:lstStyle/>
          <a:p>
            <a:r>
              <a:rPr lang="en-US" b="1" dirty="0">
                <a:solidFill>
                  <a:srgbClr val="44546A">
                    <a:lumMod val="90000"/>
                    <a:lumOff val="10000"/>
                  </a:srgbClr>
                </a:solidFill>
                <a:latin typeface="+mn-lt"/>
                <a:cs typeface="Arial" panose="020B0604020202020204" pitchFamily="34" charset="0"/>
              </a:rPr>
              <a:t>Can Diverse Faculty inspire “Workplace Equity”? </a:t>
            </a:r>
          </a:p>
        </p:txBody>
      </p:sp>
      <p:sp>
        <p:nvSpPr>
          <p:cNvPr id="1048600" name="Content Placeholder 2"/>
          <p:cNvSpPr>
            <a:spLocks noGrp="1"/>
          </p:cNvSpPr>
          <p:nvPr>
            <p:ph idx="1"/>
          </p:nvPr>
        </p:nvSpPr>
        <p:spPr>
          <a:xfrm>
            <a:off x="1117231" y="2002721"/>
            <a:ext cx="4446181" cy="3802991"/>
          </a:xfrm>
        </p:spPr>
        <p:txBody>
          <a:bodyPr>
            <a:normAutofit fontScale="91875" lnSpcReduction="20000"/>
          </a:bodyPr>
          <a:lstStyle/>
          <a:p>
            <a:pPr marL="0" indent="0">
              <a:buNone/>
            </a:pPr>
            <a:endParaRPr lang="en-US" sz="2400" i="1" dirty="0"/>
          </a:p>
          <a:p>
            <a:r>
              <a:rPr lang="en-US" sz="4400" b="1" dirty="0"/>
              <a:t>Sophie Johnson (2018) – “Equity in a workplace means everyone receives fair treatment”</a:t>
            </a:r>
          </a:p>
          <a:p>
            <a:r>
              <a:rPr lang="en-US" sz="4400" b="1" dirty="0"/>
              <a:t>Discussion</a:t>
            </a:r>
          </a:p>
          <a:p>
            <a:pPr marL="0" indent="0">
              <a:buNone/>
            </a:pPr>
            <a:endParaRPr lang="en-US" sz="4400" dirty="0"/>
          </a:p>
        </p:txBody>
      </p:sp>
      <p:pic>
        <p:nvPicPr>
          <p:cNvPr id="4" name="Picture 3"/>
          <p:cNvPicPr>
            <a:picLocks noChangeAspect="1"/>
          </p:cNvPicPr>
          <p:nvPr/>
        </p:nvPicPr>
        <p:blipFill>
          <a:blip r:embed="rId2"/>
          <a:stretch>
            <a:fillRect/>
          </a:stretch>
        </p:blipFill>
        <p:spPr>
          <a:xfrm>
            <a:off x="6531714" y="1690688"/>
            <a:ext cx="4822086" cy="4115025"/>
          </a:xfrm>
          <a:prstGeom prst="rect">
            <a:avLst/>
          </a:prstGeom>
        </p:spPr>
      </p:pic>
      <p:sp>
        <p:nvSpPr>
          <p:cNvPr id="5" name="Rectangle 4">
            <a:extLst>
              <a:ext uri="{FF2B5EF4-FFF2-40B4-BE49-F238E27FC236}">
                <a16:creationId xmlns:a16="http://schemas.microsoft.com/office/drawing/2014/main" id="{721AB84C-AA3D-4DD1-A889-A754FE70C16C}"/>
              </a:ext>
            </a:extLst>
          </p:cNvPr>
          <p:cNvSpPr/>
          <p:nvPr/>
        </p:nvSpPr>
        <p:spPr>
          <a:xfrm>
            <a:off x="2515412" y="6169709"/>
            <a:ext cx="6096000" cy="646331"/>
          </a:xfrm>
          <a:prstGeom prst="rect">
            <a:avLst/>
          </a:prstGeom>
        </p:spPr>
        <p:txBody>
          <a:bodyPr>
            <a:spAutoFit/>
          </a:bodyPr>
          <a:lstStyle/>
          <a:p>
            <a:r>
              <a:rPr lang="en-US" i="1" dirty="0"/>
              <a:t>http://work.chron.com/advantages-equity-workplace-2635.html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1405</TotalTime>
  <Words>957</Words>
  <Application>Microsoft Office PowerPoint</Application>
  <PresentationFormat>Widescreen</PresentationFormat>
  <Paragraphs>109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Constantia</vt:lpstr>
      <vt:lpstr>Times New Roman</vt:lpstr>
      <vt:lpstr>Tw Cen MT</vt:lpstr>
      <vt:lpstr>Office Theme</vt:lpstr>
      <vt:lpstr>Mentoring and Retaining a Diverse Faculty </vt:lpstr>
      <vt:lpstr>Presentation Highlights</vt:lpstr>
      <vt:lpstr>      Race (faculty of color) versus representative diversity </vt:lpstr>
      <vt:lpstr>Why is “Faculty Diversity” important for our  students and our college? </vt:lpstr>
      <vt:lpstr>  Is the concept of building “Diversity” and individual person or a way of thinking? </vt:lpstr>
      <vt:lpstr>        What is Mentorship for Diverse Faculty? </vt:lpstr>
      <vt:lpstr>   Strategies for Mentoring Diverse Faculty (Part I)  </vt:lpstr>
      <vt:lpstr>   Strategies for Mentoring Diverse Faculty (Part II)  </vt:lpstr>
      <vt:lpstr>Can Diverse Faculty inspire “Workplace Equity”? </vt:lpstr>
      <vt:lpstr>The Travel from “Mono-culturalism” to “Cultural Relativism”  - Social Justice Institutional Culture – Retains Faculty!  </vt:lpstr>
      <vt:lpstr>Questions &amp; Comments </vt:lpstr>
    </vt:vector>
  </TitlesOfParts>
  <Company>Chaffey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 Realignment Project</dc:title>
  <dc:creator>Marie Boyd</dc:creator>
  <cp:lastModifiedBy>Henderson, Silvester</cp:lastModifiedBy>
  <cp:revision>98</cp:revision>
  <cp:lastPrinted>2018-05-30T21:54:36Z</cp:lastPrinted>
  <dcterms:created xsi:type="dcterms:W3CDTF">2016-12-09T16:12:34Z</dcterms:created>
  <dcterms:modified xsi:type="dcterms:W3CDTF">2019-02-20T06:22:56Z</dcterms:modified>
</cp:coreProperties>
</file>