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5" r:id="rId9"/>
    <p:sldId id="267" r:id="rId10"/>
    <p:sldId id="266" r:id="rId11"/>
    <p:sldId id="268" r:id="rId12"/>
    <p:sldId id="270" r:id="rId13"/>
    <p:sldId id="256" r:id="rId14"/>
    <p:sldId id="269" r:id="rId15"/>
    <p:sldId id="281" r:id="rId16"/>
    <p:sldId id="271" r:id="rId17"/>
    <p:sldId id="282" r:id="rId18"/>
    <p:sldId id="283" r:id="rId19"/>
    <p:sldId id="284" r:id="rId20"/>
    <p:sldId id="293" r:id="rId21"/>
    <p:sldId id="286" r:id="rId22"/>
    <p:sldId id="287" r:id="rId23"/>
    <p:sldId id="295" r:id="rId24"/>
    <p:sldId id="29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10"/>
    <p:restoredTop sz="94615"/>
  </p:normalViewPr>
  <p:slideViewPr>
    <p:cSldViewPr snapToGrid="0" snapToObjects="1">
      <p:cViewPr>
        <p:scale>
          <a:sx n="69" d="100"/>
          <a:sy n="69" d="100"/>
        </p:scale>
        <p:origin x="6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D723E-191E-CC4B-B2A7-A661B2E9C31C}" type="datetimeFigureOut">
              <a:rPr lang="en-US" smtClean="0"/>
              <a:t>7/12/2019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42C5EE-8D25-AD4A-9B3C-B6BA65D8E5F6}" type="slidenum">
              <a:rPr lang="en-US" smtClean="0"/>
              <a:t>‹#›</a:t>
            </a:fld>
            <a:endParaRPr lang="en-US"/>
          </a:p>
        </p:txBody>
      </p:sp>
    </p:spTree>
    <p:extLst>
      <p:ext uri="{BB962C8B-B14F-4D97-AF65-F5344CB8AC3E}">
        <p14:creationId xmlns:p14="http://schemas.microsoft.com/office/powerpoint/2010/main" val="3262153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84134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54128-F9E1-6245-BA59-52402181AF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9A3FAC-7DC6-4D4D-BCBA-4B8C042E03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D07F59-73B9-2545-A213-BAB7CB185A77}"/>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5" name="Footer Placeholder 4">
            <a:extLst>
              <a:ext uri="{FF2B5EF4-FFF2-40B4-BE49-F238E27FC236}">
                <a16:creationId xmlns:a16="http://schemas.microsoft.com/office/drawing/2014/main" id="{E580BBB0-FC5C-8845-9B8F-CBEC843FA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6A04C-1E64-A041-80E4-8DD532903BE3}"/>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307470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CE51-67F7-3844-9FCB-021926CF9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9C4C83-40B9-3C40-9EF0-B293A338DF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9B1FFF-5DBC-7B49-9FB3-7866D09C833B}"/>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5" name="Footer Placeholder 4">
            <a:extLst>
              <a:ext uri="{FF2B5EF4-FFF2-40B4-BE49-F238E27FC236}">
                <a16:creationId xmlns:a16="http://schemas.microsoft.com/office/drawing/2014/main" id="{12593F8C-39F3-5B4F-AF0E-78469B4FB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C85C1-EAB8-014B-BD94-2552344009E1}"/>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69978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A6215-9DA0-D544-91AB-4252E02C4C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F0590E-5053-724A-99B2-FDBB4082BE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9D1D3-98A1-2A46-ACAC-B73B3E609AF6}"/>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5" name="Footer Placeholder 4">
            <a:extLst>
              <a:ext uri="{FF2B5EF4-FFF2-40B4-BE49-F238E27FC236}">
                <a16:creationId xmlns:a16="http://schemas.microsoft.com/office/drawing/2014/main" id="{81D78278-66E2-5046-957E-5FC9C0CF8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F2E46-78D5-6741-BE92-D57A652BC192}"/>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3812029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Shape 26"/>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7" name="Shape 27"/>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8" name="Shape 2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9" name="Shape 29"/>
          <p:cNvSpPr/>
          <p:nvPr/>
        </p:nvSpPr>
        <p:spPr>
          <a:xfrm>
            <a:off x="-19333" y="-68400"/>
            <a:ext cx="12192000" cy="602800"/>
          </a:xfrm>
          <a:prstGeom prst="rect">
            <a:avLst/>
          </a:prstGeom>
          <a:solidFill>
            <a:srgbClr val="85200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marL="0" lvl="0" indent="0">
              <a:spcBef>
                <a:spcPts val="0"/>
              </a:spcBef>
              <a:spcAft>
                <a:spcPts val="0"/>
              </a:spcAft>
              <a:buNone/>
            </a:pPr>
            <a:endParaRPr sz="2400"/>
          </a:p>
        </p:txBody>
      </p:sp>
    </p:spTree>
    <p:extLst>
      <p:ext uri="{BB962C8B-B14F-4D97-AF65-F5344CB8AC3E}">
        <p14:creationId xmlns:p14="http://schemas.microsoft.com/office/powerpoint/2010/main" val="17860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E18A-55AD-BD42-9567-4ACC806EF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C2973E-5794-6645-A5BD-C35FAC11C8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76610-A064-8B45-92C6-38493CA6513E}"/>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5" name="Footer Placeholder 4">
            <a:extLst>
              <a:ext uri="{FF2B5EF4-FFF2-40B4-BE49-F238E27FC236}">
                <a16:creationId xmlns:a16="http://schemas.microsoft.com/office/drawing/2014/main" id="{ED49226E-B7BE-CE42-9AB3-F5B35308F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9CAD6-60CC-4D47-9D84-1ACB1C4197F0}"/>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4174358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A92C-7C01-FD4D-A824-CD8F6963CF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DD8FF8-5878-6A4F-B920-9B0E81EDA7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F6ACE1-8E3A-2A45-93B2-80089DE774B2}"/>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5" name="Footer Placeholder 4">
            <a:extLst>
              <a:ext uri="{FF2B5EF4-FFF2-40B4-BE49-F238E27FC236}">
                <a16:creationId xmlns:a16="http://schemas.microsoft.com/office/drawing/2014/main" id="{01D14383-3E89-4A45-9545-2AED4C876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B133C-3523-DD43-848D-58D7FEF5E1C0}"/>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164841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3F7C-BB28-AA4A-89BA-6FBD3AA27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272DB0-FCFB-9144-BA24-4BA5E68A20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2DAAD6-EC66-FF4B-B4AA-419A1C0F74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DC7DC6-F108-EC41-A90C-3A263811D305}"/>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6" name="Footer Placeholder 5">
            <a:extLst>
              <a:ext uri="{FF2B5EF4-FFF2-40B4-BE49-F238E27FC236}">
                <a16:creationId xmlns:a16="http://schemas.microsoft.com/office/drawing/2014/main" id="{073A9E34-6945-6A4B-BC38-5A3E624FB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FBC5D-0619-1D43-8E33-ACEAEA0EEC84}"/>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373887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BF44-56E9-1F46-BDE5-0F9091F0C3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A8FAF0-E079-6844-9B21-88E0B2D97C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2CE395-5E30-EA4C-AC95-EAC2FB9C5A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B0A0BE-B0A6-974C-873E-1308A7589E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E64EFD-B85C-494F-AC16-E651595C34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9AB0E7-D9FB-5049-A482-67B10C36C420}"/>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8" name="Footer Placeholder 7">
            <a:extLst>
              <a:ext uri="{FF2B5EF4-FFF2-40B4-BE49-F238E27FC236}">
                <a16:creationId xmlns:a16="http://schemas.microsoft.com/office/drawing/2014/main" id="{F8FC5794-F21A-DF47-8E53-070121546F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39302C-2B99-7A4A-B93B-B743E1F1D3F7}"/>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951654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CC09-AB59-4F49-9605-D62388C2CE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9BEC67-B68E-E14B-B1E0-3A33B131F3B7}"/>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4" name="Footer Placeholder 3">
            <a:extLst>
              <a:ext uri="{FF2B5EF4-FFF2-40B4-BE49-F238E27FC236}">
                <a16:creationId xmlns:a16="http://schemas.microsoft.com/office/drawing/2014/main" id="{C63DDE22-2C62-A544-B326-223A3E2AE8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CB12C8-8617-524C-9377-91188B9D7C38}"/>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226987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32A09E-5690-784C-81CF-BCF1E06DBD01}"/>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3" name="Footer Placeholder 2">
            <a:extLst>
              <a:ext uri="{FF2B5EF4-FFF2-40B4-BE49-F238E27FC236}">
                <a16:creationId xmlns:a16="http://schemas.microsoft.com/office/drawing/2014/main" id="{14C75183-0FE4-2843-9FC6-C187356B28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5F61AF-25C8-6D41-B545-3BFD2D25EBB3}"/>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193406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FB719-6433-2A41-B772-026F1DC18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CDF0E-90CE-594D-994B-D7BFA94EE0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10433F-1438-4A46-B57F-757B6026F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1209C4-D05B-CD40-8542-1234B5DE828E}"/>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6" name="Footer Placeholder 5">
            <a:extLst>
              <a:ext uri="{FF2B5EF4-FFF2-40B4-BE49-F238E27FC236}">
                <a16:creationId xmlns:a16="http://schemas.microsoft.com/office/drawing/2014/main" id="{3606BCA1-BBF9-9346-A0D4-B36E36C452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7E7DB5-3898-CA44-A170-4E74BED10D02}"/>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7262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F9F2-A595-884D-BEF5-894DD508E1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FD0E02-CB2D-6D46-946A-E321163549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8AA18A-536B-D743-B0C1-DB27A74495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3F30FE-473C-C24D-B75D-3FC6F48B5C46}"/>
              </a:ext>
            </a:extLst>
          </p:cNvPr>
          <p:cNvSpPr>
            <a:spLocks noGrp="1"/>
          </p:cNvSpPr>
          <p:nvPr>
            <p:ph type="dt" sz="half" idx="10"/>
          </p:nvPr>
        </p:nvSpPr>
        <p:spPr/>
        <p:txBody>
          <a:bodyPr/>
          <a:lstStyle/>
          <a:p>
            <a:fld id="{CAC4D01C-21B1-064B-8F2D-2553D01A84AA}" type="datetimeFigureOut">
              <a:rPr lang="en-US" smtClean="0"/>
              <a:t>7/12/2019</a:t>
            </a:fld>
            <a:endParaRPr lang="en-US"/>
          </a:p>
        </p:txBody>
      </p:sp>
      <p:sp>
        <p:nvSpPr>
          <p:cNvPr id="6" name="Footer Placeholder 5">
            <a:extLst>
              <a:ext uri="{FF2B5EF4-FFF2-40B4-BE49-F238E27FC236}">
                <a16:creationId xmlns:a16="http://schemas.microsoft.com/office/drawing/2014/main" id="{C5E8927B-C389-1B44-9DA2-2C58805837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1616AB-B3B5-FE43-A1A4-F5FC46BC63BA}"/>
              </a:ext>
            </a:extLst>
          </p:cNvPr>
          <p:cNvSpPr>
            <a:spLocks noGrp="1"/>
          </p:cNvSpPr>
          <p:nvPr>
            <p:ph type="sldNum" sz="quarter" idx="12"/>
          </p:nvPr>
        </p:nvSpPr>
        <p:spPr/>
        <p:txBody>
          <a:bodyPr/>
          <a:lstStyle/>
          <a:p>
            <a:fld id="{01E0D72C-47F9-AB4F-83A6-EBD2C2BE8328}" type="slidenum">
              <a:rPr lang="en-US" smtClean="0"/>
              <a:t>‹#›</a:t>
            </a:fld>
            <a:endParaRPr lang="en-US"/>
          </a:p>
        </p:txBody>
      </p:sp>
    </p:spTree>
    <p:extLst>
      <p:ext uri="{BB962C8B-B14F-4D97-AF65-F5344CB8AC3E}">
        <p14:creationId xmlns:p14="http://schemas.microsoft.com/office/powerpoint/2010/main" val="324770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43F18-75FE-9240-A110-BDADCBFF43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3C3B12-D092-6241-B321-3402D7C705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93770-B7FF-C244-8716-F9207DE7D7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4D01C-21B1-064B-8F2D-2553D01A84AA}" type="datetimeFigureOut">
              <a:rPr lang="en-US" smtClean="0"/>
              <a:t>7/12/2019</a:t>
            </a:fld>
            <a:endParaRPr lang="en-US"/>
          </a:p>
        </p:txBody>
      </p:sp>
      <p:sp>
        <p:nvSpPr>
          <p:cNvPr id="5" name="Footer Placeholder 4">
            <a:extLst>
              <a:ext uri="{FF2B5EF4-FFF2-40B4-BE49-F238E27FC236}">
                <a16:creationId xmlns:a16="http://schemas.microsoft.com/office/drawing/2014/main" id="{07EFE787-7C12-8642-852D-3EA45E0547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5FB380-F283-4C41-AE64-A718C9001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0D72C-47F9-AB4F-83A6-EBD2C2BE8328}" type="slidenum">
              <a:rPr lang="en-US" smtClean="0"/>
              <a:t>‹#›</a:t>
            </a:fld>
            <a:endParaRPr lang="en-US"/>
          </a:p>
        </p:txBody>
      </p:sp>
    </p:spTree>
    <p:extLst>
      <p:ext uri="{BB962C8B-B14F-4D97-AF65-F5344CB8AC3E}">
        <p14:creationId xmlns:p14="http://schemas.microsoft.com/office/powerpoint/2010/main" val="136442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malaysia-students.com/2015/02/myth-busters-myths-about-college-busted.html" TargetMode="External"/><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alaysia-students.com/2015/02/myth-busters-myths-about-college-busted.html" TargetMode="External"/><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ile:Water_surface_lake.jpg"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hilippinesbasiceducation.us/2016/08/"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aschenbach@lassencollege.edu" TargetMode="External"/><Relationship Id="rId2" Type="http://schemas.openxmlformats.org/officeDocument/2006/relationships/hyperlink" Target="mailto:marballo@mtsac.edu" TargetMode="External"/><Relationship Id="rId1" Type="http://schemas.openxmlformats.org/officeDocument/2006/relationships/slideLayout" Target="../slideLayouts/slideLayout4.xml"/><Relationship Id="rId6" Type="http://schemas.openxmlformats.org/officeDocument/2006/relationships/hyperlink" Target="http://blog.educastur.es/bloggeoing/tag/picture-description/" TargetMode="External"/><Relationship Id="rId5" Type="http://schemas.openxmlformats.org/officeDocument/2006/relationships/image" Target="../media/image6.jpg"/><Relationship Id="rId4" Type="http://schemas.openxmlformats.org/officeDocument/2006/relationships/hyperlink" Target="mailto:jyoung@glendal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laysia-students.com/2015/02/myth-busters-myths-about-college-busted.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alaysia-students.com/2015/02/myth-busters-myths-about-college-busted.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alaysia-students.com/2015/02/myth-busters-myths-about-college-busted.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7" name="Rectangle 21">
            <a:extLst>
              <a:ext uri="{FF2B5EF4-FFF2-40B4-BE49-F238E27FC236}">
                <a16:creationId xmlns:a16="http://schemas.microsoft.com/office/drawing/2014/main" id="{23207CC6-EAA1-4BFF-A48A-DECAD89727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3">
            <a:extLst>
              <a:ext uri="{FF2B5EF4-FFF2-40B4-BE49-F238E27FC236}">
                <a16:creationId xmlns:a16="http://schemas.microsoft.com/office/drawing/2014/main" id="{B234A3DD-923D-4166-8B19-7DD589908C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16">
            <a:extLst>
              <a:ext uri="{FF2B5EF4-FFF2-40B4-BE49-F238E27FC236}">
                <a16:creationId xmlns:a16="http://schemas.microsoft.com/office/drawing/2014/main" id="{F6ACA5AC-3C5D-4994-B40F-FC8349E4D6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6EF745-B441-894A-B43D-5AC452EBD372}"/>
              </a:ext>
            </a:extLst>
          </p:cNvPr>
          <p:cNvSpPr>
            <a:spLocks noGrp="1"/>
          </p:cNvSpPr>
          <p:nvPr>
            <p:ph type="title"/>
          </p:nvPr>
        </p:nvSpPr>
        <p:spPr>
          <a:xfrm>
            <a:off x="0" y="1"/>
            <a:ext cx="12192002" cy="6858000"/>
          </a:xfrm>
          <a:solidFill>
            <a:schemeClr val="accent5">
              <a:lumMod val="75000"/>
            </a:schemeClr>
          </a:solidFill>
        </p:spPr>
        <p:txBody>
          <a:bodyPr vert="horz" lIns="91440" tIns="45720" rIns="91440" bIns="45720" rtlCol="0" anchor="t">
            <a:normAutofit/>
          </a:bodyPr>
          <a:lstStyle/>
          <a:p>
            <a:r>
              <a:rPr lang="en-US" sz="5400" b="1" kern="1200" dirty="0">
                <a:solidFill>
                  <a:schemeClr val="tx1"/>
                </a:solidFill>
                <a:latin typeface="+mj-lt"/>
                <a:ea typeface="+mj-ea"/>
                <a:cs typeface="+mj-cs"/>
              </a:rPr>
              <a:t/>
            </a:r>
            <a:br>
              <a:rPr lang="en-US" sz="5400" b="1" kern="1200" dirty="0">
                <a:solidFill>
                  <a:schemeClr val="tx1"/>
                </a:solidFill>
                <a:latin typeface="+mj-lt"/>
                <a:ea typeface="+mj-ea"/>
                <a:cs typeface="+mj-cs"/>
              </a:rPr>
            </a:br>
            <a:r>
              <a:rPr lang="en-US" sz="5400" b="1" kern="1200" dirty="0">
                <a:solidFill>
                  <a:schemeClr val="tx1"/>
                </a:solidFill>
                <a:latin typeface="+mj-lt"/>
                <a:ea typeface="+mj-ea"/>
                <a:cs typeface="+mj-cs"/>
              </a:rPr>
              <a:t/>
            </a:r>
            <a:br>
              <a:rPr lang="en-US" sz="5400" b="1" kern="1200" dirty="0">
                <a:solidFill>
                  <a:schemeClr val="tx1"/>
                </a:solidFill>
                <a:latin typeface="+mj-lt"/>
                <a:ea typeface="+mj-ea"/>
                <a:cs typeface="+mj-cs"/>
              </a:rPr>
            </a:br>
            <a:r>
              <a:rPr lang="en-US" sz="5400" b="1" kern="1200" dirty="0">
                <a:solidFill>
                  <a:schemeClr val="tx1"/>
                </a:solidFill>
                <a:latin typeface="+mj-lt"/>
                <a:ea typeface="+mj-ea"/>
                <a:cs typeface="+mj-cs"/>
              </a:rPr>
              <a:t>Myths and Murkiness </a:t>
            </a:r>
            <a:br>
              <a:rPr lang="en-US" sz="5400" b="1" kern="1200" dirty="0">
                <a:solidFill>
                  <a:schemeClr val="tx1"/>
                </a:solidFill>
                <a:latin typeface="+mj-lt"/>
                <a:ea typeface="+mj-ea"/>
                <a:cs typeface="+mj-cs"/>
              </a:rPr>
            </a:br>
            <a:r>
              <a:rPr lang="en-US" sz="5400" b="1" kern="1200" dirty="0">
                <a:solidFill>
                  <a:schemeClr val="tx1"/>
                </a:solidFill>
                <a:latin typeface="+mj-lt"/>
                <a:ea typeface="+mj-ea"/>
                <a:cs typeface="+mj-cs"/>
              </a:rPr>
              <a:t>of Noncredit Curriculum</a:t>
            </a:r>
            <a:r>
              <a:rPr lang="en-US" sz="5400" b="1" dirty="0"/>
              <a:t/>
            </a:r>
            <a:br>
              <a:rPr lang="en-US" sz="5400" b="1" dirty="0"/>
            </a:br>
            <a:r>
              <a:rPr lang="en-US" sz="5400" b="1" dirty="0"/>
              <a:t/>
            </a:r>
            <a:br>
              <a:rPr lang="en-US" sz="5400" b="1" dirty="0"/>
            </a:br>
            <a:r>
              <a:rPr lang="en-US" sz="5400" b="1" dirty="0"/>
              <a:t/>
            </a:r>
            <a:br>
              <a:rPr lang="en-US" sz="5400" b="1" dirty="0"/>
            </a:br>
            <a:r>
              <a:rPr lang="en-US" sz="5400" b="1" dirty="0"/>
              <a:t>	</a:t>
            </a:r>
            <a:r>
              <a:rPr lang="en-US" sz="2400" b="1" dirty="0"/>
              <a:t>                                          </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2400" b="1" kern="1200" dirty="0">
                <a:solidFill>
                  <a:schemeClr val="tx1"/>
                </a:solidFill>
                <a:latin typeface="+mj-lt"/>
                <a:ea typeface="+mj-ea"/>
                <a:cs typeface="+mj-cs"/>
              </a:rPr>
              <a:t>						      Madelyn  </a:t>
            </a:r>
            <a:r>
              <a:rPr lang="en-US" sz="2400" b="1" kern="1200" dirty="0" err="1">
                <a:solidFill>
                  <a:schemeClr val="tx1"/>
                </a:solidFill>
                <a:latin typeface="+mj-lt"/>
                <a:ea typeface="+mj-ea"/>
                <a:cs typeface="+mj-cs"/>
              </a:rPr>
              <a:t>Arballo</a:t>
            </a:r>
            <a:r>
              <a:rPr lang="en-US" sz="2400" b="1" kern="1200" dirty="0">
                <a:solidFill>
                  <a:schemeClr val="tx1"/>
                </a:solidFill>
                <a:latin typeface="+mj-lt"/>
                <a:ea typeface="+mj-ea"/>
                <a:cs typeface="+mj-cs"/>
              </a:rPr>
              <a:t>, Mt. San Antonio College</a:t>
            </a:r>
            <a:br>
              <a:rPr lang="en-US" sz="2400" b="1" kern="1200" dirty="0">
                <a:solidFill>
                  <a:schemeClr val="tx1"/>
                </a:solidFill>
                <a:latin typeface="+mj-lt"/>
                <a:ea typeface="+mj-ea"/>
                <a:cs typeface="+mj-cs"/>
              </a:rPr>
            </a:br>
            <a:r>
              <a:rPr lang="en-US" sz="2400" b="1" kern="1200" dirty="0">
                <a:solidFill>
                  <a:schemeClr val="tx1"/>
                </a:solidFill>
                <a:latin typeface="+mj-lt"/>
                <a:ea typeface="+mj-ea"/>
                <a:cs typeface="+mj-cs"/>
              </a:rPr>
              <a:t>                                                                                    </a:t>
            </a:r>
            <a:r>
              <a:rPr lang="en-US" sz="2400" b="1" dirty="0"/>
              <a:t> </a:t>
            </a:r>
            <a:r>
              <a:rPr lang="en-US" sz="2400" b="1" dirty="0" smtClean="0"/>
              <a:t> Cheryl </a:t>
            </a:r>
            <a:r>
              <a:rPr lang="en-US" sz="2400" b="1" dirty="0"/>
              <a:t>Aschenbach, Lassen College           </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2400" b="1" kern="1200" dirty="0">
                <a:solidFill>
                  <a:schemeClr val="tx1"/>
                </a:solidFill>
                <a:latin typeface="+mj-lt"/>
                <a:ea typeface="+mj-ea"/>
                <a:cs typeface="+mj-cs"/>
              </a:rPr>
              <a:t>						</a:t>
            </a:r>
            <a:r>
              <a:rPr lang="en-US" sz="2400" b="1" dirty="0"/>
              <a:t>      Jan Young, Glendale College </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2400" b="1" kern="1200" dirty="0">
                <a:solidFill>
                  <a:schemeClr val="tx1"/>
                </a:solidFill>
                <a:latin typeface="+mj-lt"/>
                <a:ea typeface="+mj-ea"/>
                <a:cs typeface="+mj-cs"/>
              </a:rPr>
              <a:t>						      Curriculum Institute July 2019</a:t>
            </a:r>
            <a:endParaRPr lang="en-US" sz="5400" b="1"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560787D4-3DA8-C24A-8C79-BCC82E821270}"/>
              </a:ext>
            </a:extLst>
          </p:cNvPr>
          <p:cNvSpPr>
            <a:spLocks noGrp="1"/>
          </p:cNvSpPr>
          <p:nvPr>
            <p:ph type="body" idx="1"/>
          </p:nvPr>
        </p:nvSpPr>
        <p:spPr>
          <a:xfrm>
            <a:off x="804672" y="1300450"/>
            <a:ext cx="4167376" cy="1155525"/>
          </a:xfrm>
        </p:spPr>
        <p:txBody>
          <a:bodyPr vert="horz" lIns="91440" tIns="45720" rIns="91440" bIns="45720" rtlCol="0" anchor="b">
            <a:normAutofit/>
          </a:bodyPr>
          <a:lstStyle/>
          <a:p>
            <a:endParaRPr lang="en-US" sz="2000" kern="1200">
              <a:solidFill>
                <a:schemeClr val="tx1"/>
              </a:solidFill>
              <a:latin typeface="+mn-lt"/>
              <a:ea typeface="+mn-ea"/>
              <a:cs typeface="+mn-cs"/>
            </a:endParaRPr>
          </a:p>
          <a:p>
            <a:endParaRPr lang="en-US" sz="2000" kern="1200">
              <a:solidFill>
                <a:schemeClr val="tx1"/>
              </a:solidFill>
              <a:latin typeface="+mn-lt"/>
              <a:ea typeface="+mn-ea"/>
              <a:cs typeface="+mn-cs"/>
            </a:endParaRPr>
          </a:p>
          <a:p>
            <a:endParaRPr lang="en-US" sz="2000" kern="1200">
              <a:solidFill>
                <a:schemeClr val="tx1"/>
              </a:solidFill>
              <a:latin typeface="+mn-lt"/>
              <a:ea typeface="+mn-ea"/>
              <a:cs typeface="+mn-cs"/>
            </a:endParaRPr>
          </a:p>
          <a:p>
            <a:endParaRPr lang="en-US" sz="2000" kern="1200">
              <a:solidFill>
                <a:schemeClr val="tx1"/>
              </a:solidFill>
              <a:latin typeface="+mn-lt"/>
              <a:ea typeface="+mn-ea"/>
              <a:cs typeface="+mn-cs"/>
            </a:endParaRPr>
          </a:p>
          <a:p>
            <a:endParaRPr lang="en-US" sz="2000" kern="1200">
              <a:solidFill>
                <a:schemeClr val="tx1"/>
              </a:solidFill>
              <a:latin typeface="+mn-lt"/>
              <a:ea typeface="+mn-ea"/>
              <a:cs typeface="+mn-cs"/>
            </a:endParaRPr>
          </a:p>
          <a:p>
            <a:endParaRPr lang="en-US" sz="2000" kern="1200">
              <a:solidFill>
                <a:schemeClr val="tx1"/>
              </a:solidFill>
              <a:latin typeface="+mn-lt"/>
              <a:ea typeface="+mn-ea"/>
              <a:cs typeface="+mn-cs"/>
            </a:endParaRPr>
          </a:p>
          <a:p>
            <a:endParaRPr lang="en-US" sz="2000" kern="1200">
              <a:solidFill>
                <a:schemeClr val="tx1"/>
              </a:solidFill>
              <a:latin typeface="+mn-lt"/>
              <a:ea typeface="+mn-ea"/>
              <a:cs typeface="+mn-cs"/>
            </a:endParaRPr>
          </a:p>
        </p:txBody>
      </p:sp>
    </p:spTree>
    <p:extLst>
      <p:ext uri="{BB962C8B-B14F-4D97-AF65-F5344CB8AC3E}">
        <p14:creationId xmlns:p14="http://schemas.microsoft.com/office/powerpoint/2010/main" val="18376011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a sign&#10;&#10;Description automatically generated">
            <a:extLst>
              <a:ext uri="{FF2B5EF4-FFF2-40B4-BE49-F238E27FC236}">
                <a16:creationId xmlns:a16="http://schemas.microsoft.com/office/drawing/2014/main" id="{979927FB-88F9-0241-A01B-598CC363CFEF}"/>
              </a:ext>
            </a:extLst>
          </p:cNvPr>
          <p:cNvPicPr>
            <a:picLocks noGrp="1" noChangeAspect="1"/>
          </p:cNvPicPr>
          <p:nvPr>
            <p:ph type="pic" idx="1"/>
          </p:nvPr>
        </p:nvPicPr>
        <p:blipFill>
          <a:blip r:embed="rId2">
            <a:extLst>
              <a:ext uri="{837473B0-CC2E-450A-ABE3-18F120FF3D39}">
                <a1611:picAttrSrcUrl xmlns:a1611="http://schemas.microsoft.com/office/drawing/2016/11/main" xmlns="" r:id="rId3"/>
              </a:ext>
            </a:extLst>
          </a:blip>
          <a:srcRect t="10520" b="10520"/>
          <a:stretch>
            <a:fillRect/>
          </a:stretch>
        </p:blipFill>
        <p:spPr>
          <a:xfrm>
            <a:off x="5611660" y="987425"/>
            <a:ext cx="5743728" cy="4873625"/>
          </a:xfrm>
        </p:spPr>
      </p:pic>
      <p:sp>
        <p:nvSpPr>
          <p:cNvPr id="4" name="Text Placeholder 3">
            <a:extLst>
              <a:ext uri="{FF2B5EF4-FFF2-40B4-BE49-F238E27FC236}">
                <a16:creationId xmlns:a16="http://schemas.microsoft.com/office/drawing/2014/main" id="{ED679DD4-F0A5-1E42-9A9C-80E25A251C12}"/>
              </a:ext>
            </a:extLst>
          </p:cNvPr>
          <p:cNvSpPr>
            <a:spLocks noGrp="1"/>
          </p:cNvSpPr>
          <p:nvPr>
            <p:ph type="body" sz="half" idx="2"/>
          </p:nvPr>
        </p:nvSpPr>
        <p:spPr>
          <a:xfrm>
            <a:off x="263048" y="2057400"/>
            <a:ext cx="4985354" cy="3811588"/>
          </a:xfrm>
        </p:spPr>
        <p:txBody>
          <a:bodyPr>
            <a:normAutofit lnSpcReduction="10000"/>
          </a:bodyPr>
          <a:lstStyle/>
          <a:p>
            <a:r>
              <a:rPr lang="en-US" sz="2800" dirty="0" smtClean="0"/>
              <a:t>▪︎</a:t>
            </a:r>
            <a:r>
              <a:rPr lang="en-US" sz="2400" dirty="0" smtClean="0"/>
              <a:t>Noncredit </a:t>
            </a:r>
            <a:r>
              <a:rPr lang="en-US" sz="2400" dirty="0"/>
              <a:t>courses are repeatable so that a student doesn’t have to complete the course in a prescribed period of </a:t>
            </a:r>
            <a:r>
              <a:rPr lang="en-US" sz="2400" dirty="0" smtClean="0"/>
              <a:t>time.</a:t>
            </a:r>
            <a:endParaRPr lang="en-US" sz="2400" dirty="0"/>
          </a:p>
          <a:p>
            <a:r>
              <a:rPr lang="en-US" sz="2400" dirty="0"/>
              <a:t>▪︎ Title 5 §55002 Standards and Criteria for Courses: </a:t>
            </a:r>
            <a:r>
              <a:rPr lang="en-US" sz="2400" i="1" dirty="0"/>
              <a:t>Noncredit </a:t>
            </a:r>
            <a:r>
              <a:rPr lang="en-US" sz="2400" dirty="0"/>
              <a:t>(c) (4) (4) Repeated enrollment only in accordance with provisions of article 4 of subchapter 1 of chapter 6 (…) 58161</a:t>
            </a:r>
          </a:p>
          <a:p>
            <a:r>
              <a:rPr lang="en-US" sz="2400" dirty="0"/>
              <a:t>▪︎ § 55044 Repetition of variable course units …</a:t>
            </a:r>
            <a:r>
              <a:rPr lang="en-US" sz="2400" i="1" dirty="0"/>
              <a:t>silent on noncredit.</a:t>
            </a:r>
            <a:endParaRPr lang="en-US" sz="2400" dirty="0"/>
          </a:p>
          <a:p>
            <a:endParaRPr lang="en-US" sz="2800" dirty="0"/>
          </a:p>
        </p:txBody>
      </p:sp>
      <p:sp>
        <p:nvSpPr>
          <p:cNvPr id="8" name="Title 1">
            <a:extLst>
              <a:ext uri="{FF2B5EF4-FFF2-40B4-BE49-F238E27FC236}">
                <a16:creationId xmlns:a16="http://schemas.microsoft.com/office/drawing/2014/main" id="{AD01FFF9-1001-364A-8C47-C46479451F5B}"/>
              </a:ext>
            </a:extLst>
          </p:cNvPr>
          <p:cNvSpPr txBox="1">
            <a:spLocks/>
          </p:cNvSpPr>
          <p:nvPr/>
        </p:nvSpPr>
        <p:spPr>
          <a:xfrm>
            <a:off x="444677" y="1051056"/>
            <a:ext cx="4985354" cy="1006344"/>
          </a:xfrm>
          <a:prstGeom prst="rect">
            <a:avLst/>
          </a:prstGeom>
          <a:solidFill>
            <a:srgbClr val="0070C0"/>
          </a:solidFill>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schemeClr val="bg1"/>
                </a:solidFill>
              </a:rPr>
              <a:t>Myth: Noncredit courses are not repeatable. </a:t>
            </a:r>
          </a:p>
        </p:txBody>
      </p:sp>
    </p:spTree>
    <p:extLst>
      <p:ext uri="{BB962C8B-B14F-4D97-AF65-F5344CB8AC3E}">
        <p14:creationId xmlns:p14="http://schemas.microsoft.com/office/powerpoint/2010/main" val="3914571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2A00A-7CEF-5646-8F92-1DC0857A48C0}"/>
              </a:ext>
            </a:extLst>
          </p:cNvPr>
          <p:cNvSpPr>
            <a:spLocks noGrp="1"/>
          </p:cNvSpPr>
          <p:nvPr>
            <p:ph type="title"/>
          </p:nvPr>
        </p:nvSpPr>
        <p:spPr>
          <a:solidFill>
            <a:srgbClr val="0070C0"/>
          </a:solidFill>
        </p:spPr>
        <p:txBody>
          <a:bodyPr/>
          <a:lstStyle/>
          <a:p>
            <a:pPr algn="ctr"/>
            <a:r>
              <a:rPr lang="en-US" dirty="0">
                <a:solidFill>
                  <a:schemeClr val="bg1"/>
                </a:solidFill>
              </a:rPr>
              <a:t>Noncredit Myth #5</a:t>
            </a:r>
          </a:p>
        </p:txBody>
      </p:sp>
      <p:sp>
        <p:nvSpPr>
          <p:cNvPr id="3" name="Content Placeholder 2">
            <a:extLst>
              <a:ext uri="{FF2B5EF4-FFF2-40B4-BE49-F238E27FC236}">
                <a16:creationId xmlns:a16="http://schemas.microsoft.com/office/drawing/2014/main" id="{C9DB4BBD-72B0-8841-973B-D7846DC684A7}"/>
              </a:ext>
            </a:extLst>
          </p:cNvPr>
          <p:cNvSpPr>
            <a:spLocks noGrp="1"/>
          </p:cNvSpPr>
          <p:nvPr>
            <p:ph idx="1"/>
          </p:nvPr>
        </p:nvSpPr>
        <p:spPr/>
        <p:txBody>
          <a:bodyPr/>
          <a:lstStyle/>
          <a:p>
            <a:pPr marL="0" indent="0">
              <a:buNone/>
            </a:pPr>
            <a:endParaRPr lang="en-US" b="1" dirty="0"/>
          </a:p>
          <a:p>
            <a:endParaRPr lang="en-US" b="1" dirty="0"/>
          </a:p>
          <a:p>
            <a:r>
              <a:rPr lang="en-US" sz="4000" b="1" dirty="0"/>
              <a:t>SEA </a:t>
            </a:r>
            <a:r>
              <a:rPr lang="en-US" sz="4000" b="1" dirty="0" smtClean="0"/>
              <a:t>Program funds </a:t>
            </a:r>
            <a:r>
              <a:rPr lang="en-US" sz="4000" b="1" dirty="0"/>
              <a:t>are not intended for noncredit students and noncredit programs.</a:t>
            </a:r>
          </a:p>
        </p:txBody>
      </p:sp>
    </p:spTree>
    <p:extLst>
      <p:ext uri="{BB962C8B-B14F-4D97-AF65-F5344CB8AC3E}">
        <p14:creationId xmlns:p14="http://schemas.microsoft.com/office/powerpoint/2010/main" val="2008837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E1D4-4198-E54A-9ECB-5A20CAA16E70}"/>
              </a:ext>
            </a:extLst>
          </p:cNvPr>
          <p:cNvSpPr>
            <a:spLocks noGrp="1"/>
          </p:cNvSpPr>
          <p:nvPr>
            <p:ph type="title"/>
          </p:nvPr>
        </p:nvSpPr>
        <p:spPr>
          <a:xfrm>
            <a:off x="413359" y="438411"/>
            <a:ext cx="5473874" cy="983109"/>
          </a:xfrm>
          <a:solidFill>
            <a:srgbClr val="0070C0"/>
          </a:solidFill>
        </p:spPr>
        <p:txBody>
          <a:bodyPr>
            <a:normAutofit/>
          </a:bodyPr>
          <a:lstStyle/>
          <a:p>
            <a:r>
              <a:rPr lang="en-US" sz="2800" dirty="0">
                <a:solidFill>
                  <a:schemeClr val="bg1"/>
                </a:solidFill>
              </a:rPr>
              <a:t>Myth: SEA funds  are not  for noncredit students or programs.</a:t>
            </a:r>
          </a:p>
        </p:txBody>
      </p:sp>
      <p:pic>
        <p:nvPicPr>
          <p:cNvPr id="6" name="Picture Placeholder 5" descr="A close up of a sign&#10;&#10;Description automatically generated">
            <a:extLst>
              <a:ext uri="{FF2B5EF4-FFF2-40B4-BE49-F238E27FC236}">
                <a16:creationId xmlns:a16="http://schemas.microsoft.com/office/drawing/2014/main" id="{769070D6-863A-4C43-AE53-67E4E88B458D}"/>
              </a:ext>
            </a:extLst>
          </p:cNvPr>
          <p:cNvPicPr>
            <a:picLocks noGrp="1" noChangeAspect="1"/>
          </p:cNvPicPr>
          <p:nvPr>
            <p:ph type="pic" idx="1"/>
          </p:nvPr>
        </p:nvPicPr>
        <p:blipFill>
          <a:blip r:embed="rId2">
            <a:extLst>
              <a:ext uri="{837473B0-CC2E-450A-ABE3-18F120FF3D39}">
                <a1611:picAttrSrcUrl xmlns:a1611="http://schemas.microsoft.com/office/drawing/2016/11/main" xmlns="" r:id="rId3"/>
              </a:ext>
            </a:extLst>
          </a:blip>
          <a:srcRect t="10520" b="10520"/>
          <a:stretch>
            <a:fillRect/>
          </a:stretch>
        </p:blipFill>
        <p:spPr>
          <a:xfrm>
            <a:off x="6096000" y="995363"/>
            <a:ext cx="5803182" cy="4873625"/>
          </a:xfrm>
        </p:spPr>
      </p:pic>
      <p:sp>
        <p:nvSpPr>
          <p:cNvPr id="4" name="Text Placeholder 3">
            <a:extLst>
              <a:ext uri="{FF2B5EF4-FFF2-40B4-BE49-F238E27FC236}">
                <a16:creationId xmlns:a16="http://schemas.microsoft.com/office/drawing/2014/main" id="{5EC47017-25C6-3149-96E4-C3E182DE6BBF}"/>
              </a:ext>
            </a:extLst>
          </p:cNvPr>
          <p:cNvSpPr>
            <a:spLocks noGrp="1"/>
          </p:cNvSpPr>
          <p:nvPr>
            <p:ph type="body" sz="half" idx="2"/>
          </p:nvPr>
        </p:nvSpPr>
        <p:spPr>
          <a:xfrm>
            <a:off x="187890" y="1421519"/>
            <a:ext cx="5699343" cy="4728759"/>
          </a:xfrm>
          <a:noFill/>
        </p:spPr>
        <p:txBody>
          <a:bodyPr>
            <a:normAutofit lnSpcReduction="10000"/>
          </a:bodyPr>
          <a:lstStyle/>
          <a:p>
            <a:endParaRPr lang="en-US" sz="2400" dirty="0"/>
          </a:p>
          <a:p>
            <a:r>
              <a:rPr lang="en-US" sz="2400" dirty="0"/>
              <a:t> EDC 78222(a) Funds for SEA support CCC in advancing the systemwide goal to boost achievement for </a:t>
            </a:r>
            <a:r>
              <a:rPr lang="en-US" sz="2400" u="sng" dirty="0">
                <a:solidFill>
                  <a:srgbClr val="C00000"/>
                </a:solidFill>
              </a:rPr>
              <a:t>all students </a:t>
            </a:r>
            <a:r>
              <a:rPr lang="en-US" sz="2400" dirty="0">
                <a:solidFill>
                  <a:srgbClr val="C00000"/>
                </a:solidFill>
              </a:rPr>
              <a:t>with an emphasis on </a:t>
            </a:r>
            <a:r>
              <a:rPr lang="en-US" sz="2400" u="sng" dirty="0">
                <a:solidFill>
                  <a:srgbClr val="C00000"/>
                </a:solidFill>
              </a:rPr>
              <a:t>eliminating achievement gaps </a:t>
            </a:r>
            <a:r>
              <a:rPr lang="en-US" sz="2400" dirty="0">
                <a:solidFill>
                  <a:srgbClr val="C00000"/>
                </a:solidFill>
              </a:rPr>
              <a:t>for students from </a:t>
            </a:r>
            <a:r>
              <a:rPr lang="en-US" sz="2400" u="sng" dirty="0">
                <a:solidFill>
                  <a:srgbClr val="C00000"/>
                </a:solidFill>
              </a:rPr>
              <a:t>traditionally under-represented</a:t>
            </a:r>
            <a:r>
              <a:rPr lang="en-US" sz="2400" dirty="0">
                <a:solidFill>
                  <a:srgbClr val="C00000"/>
                </a:solidFill>
              </a:rPr>
              <a:t> groups </a:t>
            </a:r>
            <a:r>
              <a:rPr lang="en-US" sz="2400" dirty="0"/>
              <a:t>through the following:</a:t>
            </a:r>
          </a:p>
          <a:p>
            <a:r>
              <a:rPr lang="en-US" sz="2400" dirty="0"/>
              <a:t>--Implementing activities and practices pursuant to the CCC Guided Pathways Grant</a:t>
            </a:r>
          </a:p>
          <a:p>
            <a:r>
              <a:rPr lang="en-US" sz="2400" dirty="0"/>
              <a:t>--Providing quality curriculum, instruction, and support services to students who enter college deficient in English and mathematics to ensure these students complete  a course of study in a timely manner (AB705)</a:t>
            </a:r>
          </a:p>
        </p:txBody>
      </p:sp>
    </p:spTree>
    <p:extLst>
      <p:ext uri="{BB962C8B-B14F-4D97-AF65-F5344CB8AC3E}">
        <p14:creationId xmlns:p14="http://schemas.microsoft.com/office/powerpoint/2010/main" val="2061606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20EB187-900F-4AF5-813B-101456D9FD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ish swimming under water&#10;&#10;Description automatically generated">
            <a:extLst>
              <a:ext uri="{FF2B5EF4-FFF2-40B4-BE49-F238E27FC236}">
                <a16:creationId xmlns:a16="http://schemas.microsoft.com/office/drawing/2014/main" id="{FB447B9A-67E1-1F45-BB3D-54CAEB87BB08}"/>
              </a:ext>
            </a:extLst>
          </p:cNvPr>
          <p:cNvPicPr>
            <a:picLocks noChangeAspect="1"/>
          </p:cNvPicPr>
          <p:nvPr/>
        </p:nvPicPr>
        <p:blipFill rotWithShape="1">
          <a:blip r:embed="rId2">
            <a:alphaModFix amt="50000"/>
            <a:extLst>
              <a:ext uri="{837473B0-CC2E-450A-ABE3-18F120FF3D39}">
                <a1611:picAttrSrcUrl xmlns:a1611="http://schemas.microsoft.com/office/drawing/2016/11/main" xmlns="" r:id="rId3"/>
              </a:ext>
            </a:extLst>
          </a:blip>
          <a:srcRect b="25000"/>
          <a:stretch/>
        </p:blipFill>
        <p:spPr>
          <a:xfrm>
            <a:off x="20" y="-100027"/>
            <a:ext cx="12191980" cy="6857999"/>
          </a:xfrm>
          <a:prstGeom prst="rect">
            <a:avLst/>
          </a:prstGeom>
        </p:spPr>
      </p:pic>
      <p:sp>
        <p:nvSpPr>
          <p:cNvPr id="2" name="Title 1">
            <a:extLst>
              <a:ext uri="{FF2B5EF4-FFF2-40B4-BE49-F238E27FC236}">
                <a16:creationId xmlns:a16="http://schemas.microsoft.com/office/drawing/2014/main" id="{B74A403B-0BD9-9E4B-95B5-63C80A748E9C}"/>
              </a:ext>
            </a:extLst>
          </p:cNvPr>
          <p:cNvSpPr>
            <a:spLocks noGrp="1"/>
          </p:cNvSpPr>
          <p:nvPr>
            <p:ph type="ctrTitle"/>
          </p:nvPr>
        </p:nvSpPr>
        <p:spPr>
          <a:xfrm>
            <a:off x="4387349" y="1200152"/>
            <a:ext cx="6897171" cy="4457696"/>
          </a:xfrm>
        </p:spPr>
        <p:txBody>
          <a:bodyPr anchor="ctr">
            <a:normAutofit/>
          </a:bodyPr>
          <a:lstStyle/>
          <a:p>
            <a:pPr algn="l"/>
            <a:r>
              <a:rPr lang="en-US" sz="8000" b="1">
                <a:solidFill>
                  <a:srgbClr val="FFFFFF"/>
                </a:solidFill>
              </a:rPr>
              <a:t>Murky Areas of Noncredit</a:t>
            </a:r>
            <a:endParaRPr lang="en-US" sz="8000" b="1" dirty="0">
              <a:solidFill>
                <a:srgbClr val="FFFFFF"/>
              </a:solidFill>
            </a:endParaRPr>
          </a:p>
        </p:txBody>
      </p:sp>
      <p:sp>
        <p:nvSpPr>
          <p:cNvPr id="3" name="Subtitle 2">
            <a:extLst>
              <a:ext uri="{FF2B5EF4-FFF2-40B4-BE49-F238E27FC236}">
                <a16:creationId xmlns:a16="http://schemas.microsoft.com/office/drawing/2014/main" id="{6BC51985-37E3-3A4B-A3A1-2C4BBD8DACE9}"/>
              </a:ext>
            </a:extLst>
          </p:cNvPr>
          <p:cNvSpPr>
            <a:spLocks noGrp="1"/>
          </p:cNvSpPr>
          <p:nvPr>
            <p:ph type="subTitle" idx="1"/>
          </p:nvPr>
        </p:nvSpPr>
        <p:spPr>
          <a:xfrm>
            <a:off x="-2258983" y="-308608"/>
            <a:ext cx="1927526" cy="3291838"/>
          </a:xfrm>
        </p:spPr>
        <p:txBody>
          <a:bodyPr anchor="ctr">
            <a:normAutofit/>
          </a:bodyPr>
          <a:lstStyle/>
          <a:p>
            <a:pPr algn="r"/>
            <a:endParaRPr lang="en-US" sz="2800" dirty="0">
              <a:solidFill>
                <a:srgbClr val="FFFFFF"/>
              </a:solidFill>
            </a:endParaRPr>
          </a:p>
        </p:txBody>
      </p:sp>
      <p:cxnSp>
        <p:nvCxnSpPr>
          <p:cNvPr id="25" name="Straight Connector 24">
            <a:extLst>
              <a:ext uri="{FF2B5EF4-FFF2-40B4-BE49-F238E27FC236}">
                <a16:creationId xmlns:a16="http://schemas.microsoft.com/office/drawing/2014/main" id="{624D17C8-E9C2-48A4-AA36-D7048A6CCC4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03A4072-CC68-FC4F-B241-677968693199}"/>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en.wikipedia.org/wiki/File:Water_surface_lake.jpg">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xmlns="" val="tx"/>
                    </a:ext>
                  </a:extLst>
                </a:hlinkClick>
              </a:rPr>
              <a:t>CC BY-SA</a:t>
            </a:r>
            <a:endParaRPr lang="en-US" sz="700">
              <a:solidFill>
                <a:srgbClr val="FFFFFF"/>
              </a:solidFill>
            </a:endParaRPr>
          </a:p>
        </p:txBody>
      </p:sp>
    </p:spTree>
    <p:extLst>
      <p:ext uri="{BB962C8B-B14F-4D97-AF65-F5344CB8AC3E}">
        <p14:creationId xmlns:p14="http://schemas.microsoft.com/office/powerpoint/2010/main" val="4653189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2153-9F69-D041-B9D1-999EDAB0D0D2}"/>
              </a:ext>
            </a:extLst>
          </p:cNvPr>
          <p:cNvSpPr>
            <a:spLocks noGrp="1"/>
          </p:cNvSpPr>
          <p:nvPr>
            <p:ph type="title"/>
          </p:nvPr>
        </p:nvSpPr>
        <p:spPr>
          <a:solidFill>
            <a:srgbClr val="0070C0"/>
          </a:solidFill>
        </p:spPr>
        <p:txBody>
          <a:bodyPr/>
          <a:lstStyle/>
          <a:p>
            <a:pPr algn="ctr"/>
            <a:r>
              <a:rPr lang="en-US" dirty="0"/>
              <a:t> </a:t>
            </a:r>
            <a:r>
              <a:rPr lang="en-US" dirty="0">
                <a:solidFill>
                  <a:schemeClr val="bg1"/>
                </a:solidFill>
              </a:rPr>
              <a:t>Noncredit: Murky Matters</a:t>
            </a:r>
          </a:p>
        </p:txBody>
      </p:sp>
      <p:sp>
        <p:nvSpPr>
          <p:cNvPr id="3" name="Content Placeholder 2">
            <a:extLst>
              <a:ext uri="{FF2B5EF4-FFF2-40B4-BE49-F238E27FC236}">
                <a16:creationId xmlns:a16="http://schemas.microsoft.com/office/drawing/2014/main" id="{CFF72284-EFBB-D241-A54B-AD1D2E8C2245}"/>
              </a:ext>
            </a:extLst>
          </p:cNvPr>
          <p:cNvSpPr>
            <a:spLocks noGrp="1"/>
          </p:cNvSpPr>
          <p:nvPr>
            <p:ph idx="1"/>
          </p:nvPr>
        </p:nvSpPr>
        <p:spPr/>
        <p:txBody>
          <a:bodyPr/>
          <a:lstStyle/>
          <a:p>
            <a:endParaRPr lang="en-US" dirty="0"/>
          </a:p>
          <a:p>
            <a:r>
              <a:rPr lang="en-US" dirty="0"/>
              <a:t>  </a:t>
            </a:r>
            <a:r>
              <a:rPr lang="en-US" sz="3600" b="1" dirty="0" smtClean="0"/>
              <a:t>Can I </a:t>
            </a:r>
            <a:r>
              <a:rPr lang="en-US" sz="3600" b="1" dirty="0"/>
              <a:t>just change a credit course to a noncredit course?</a:t>
            </a:r>
          </a:p>
          <a:p>
            <a:endParaRPr lang="en-US" sz="3600" b="1" dirty="0"/>
          </a:p>
        </p:txBody>
      </p:sp>
    </p:spTree>
    <p:extLst>
      <p:ext uri="{BB962C8B-B14F-4D97-AF65-F5344CB8AC3E}">
        <p14:creationId xmlns:p14="http://schemas.microsoft.com/office/powerpoint/2010/main" val="1739751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Eligible Noncredit Courses: Ten Categories</a:t>
            </a:r>
            <a:endParaRPr dirty="0"/>
          </a:p>
        </p:txBody>
      </p:sp>
      <p:sp>
        <p:nvSpPr>
          <p:cNvPr id="200" name="Shape 200"/>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indent="-440256">
              <a:buSzPts val="1600"/>
              <a:buAutoNum type="arabicPeriod"/>
            </a:pPr>
            <a:r>
              <a:rPr lang="en" sz="2133"/>
              <a:t>English as a Second Language (ESL)*</a:t>
            </a:r>
            <a:endParaRPr sz="2133"/>
          </a:p>
          <a:p>
            <a:pPr indent="-440256">
              <a:buSzPts val="1600"/>
              <a:buAutoNum type="arabicPeriod"/>
            </a:pPr>
            <a:r>
              <a:rPr lang="en" sz="2133"/>
              <a:t>Immigrant Education</a:t>
            </a:r>
            <a:endParaRPr sz="2133"/>
          </a:p>
          <a:p>
            <a:pPr indent="-440256">
              <a:buSzPts val="1600"/>
              <a:buAutoNum type="arabicPeriod"/>
            </a:pPr>
            <a:r>
              <a:rPr lang="en" sz="2133"/>
              <a:t>Elementary and Secondary Basic Skills*</a:t>
            </a:r>
            <a:endParaRPr sz="2133"/>
          </a:p>
          <a:p>
            <a:pPr indent="-440256">
              <a:buSzPts val="1600"/>
              <a:buAutoNum type="arabicPeriod"/>
            </a:pPr>
            <a:r>
              <a:rPr lang="en" sz="2133"/>
              <a:t>Health and Safety</a:t>
            </a:r>
            <a:endParaRPr sz="2133"/>
          </a:p>
          <a:p>
            <a:pPr indent="-440256">
              <a:buSzPts val="1600"/>
              <a:buAutoNum type="arabicPeriod"/>
            </a:pPr>
            <a:r>
              <a:rPr lang="en" sz="2133"/>
              <a:t>Substantial Disabilities</a:t>
            </a:r>
            <a:endParaRPr sz="2133"/>
          </a:p>
          <a:p>
            <a:pPr indent="-440256">
              <a:buSzPts val="1600"/>
              <a:buAutoNum type="arabicPeriod"/>
            </a:pPr>
            <a:r>
              <a:rPr lang="en" sz="2133"/>
              <a:t>Parenting</a:t>
            </a:r>
            <a:endParaRPr sz="2133"/>
          </a:p>
          <a:p>
            <a:pPr indent="-440256">
              <a:buSzPts val="1600"/>
              <a:buAutoNum type="arabicPeriod"/>
            </a:pPr>
            <a:r>
              <a:rPr lang="en" sz="2133"/>
              <a:t>Home Economics</a:t>
            </a:r>
            <a:endParaRPr sz="2133"/>
          </a:p>
          <a:p>
            <a:pPr indent="-440256">
              <a:buSzPts val="1600"/>
              <a:buAutoNum type="arabicPeriod"/>
            </a:pPr>
            <a:r>
              <a:rPr lang="en" sz="2133"/>
              <a:t>Courses for Older Adults</a:t>
            </a:r>
            <a:endParaRPr sz="2133"/>
          </a:p>
          <a:p>
            <a:pPr indent="-440256">
              <a:buSzPts val="1600"/>
              <a:buAutoNum type="arabicPeriod"/>
            </a:pPr>
            <a:r>
              <a:rPr lang="en" sz="2133"/>
              <a:t>Short-term Vocational*</a:t>
            </a:r>
            <a:endParaRPr sz="2133"/>
          </a:p>
          <a:p>
            <a:pPr indent="-440256">
              <a:buSzPts val="1600"/>
              <a:buAutoNum type="arabicPeriod"/>
            </a:pPr>
            <a:r>
              <a:rPr lang="en" sz="2133"/>
              <a:t>Workforce Preparation*</a:t>
            </a:r>
            <a:endParaRPr sz="2133"/>
          </a:p>
        </p:txBody>
      </p:sp>
      <p:sp>
        <p:nvSpPr>
          <p:cNvPr id="201" name="Shape 201"/>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15</a:t>
            </a:fld>
            <a:endParaRPr/>
          </a:p>
        </p:txBody>
      </p:sp>
      <p:sp>
        <p:nvSpPr>
          <p:cNvPr id="202" name="Shape 202"/>
          <p:cNvSpPr txBox="1"/>
          <p:nvPr/>
        </p:nvSpPr>
        <p:spPr>
          <a:xfrm>
            <a:off x="12067" y="6267400"/>
            <a:ext cx="12192000" cy="590800"/>
          </a:xfrm>
          <a:prstGeom prst="rect">
            <a:avLst/>
          </a:prstGeom>
          <a:noFill/>
          <a:ln>
            <a:noFill/>
          </a:ln>
        </p:spPr>
        <p:txBody>
          <a:bodyPr spcFirstLastPara="1" wrap="square" lIns="121900" tIns="121900" rIns="121900" bIns="121900" anchor="t" anchorCtr="0">
            <a:noAutofit/>
          </a:bodyPr>
          <a:lstStyle/>
          <a:p>
            <a:pPr algn="ctr"/>
            <a:endParaRPr sz="1333" dirty="0"/>
          </a:p>
        </p:txBody>
      </p:sp>
      <p:sp>
        <p:nvSpPr>
          <p:cNvPr id="203" name="Shape 203"/>
          <p:cNvSpPr txBox="1"/>
          <p:nvPr/>
        </p:nvSpPr>
        <p:spPr>
          <a:xfrm>
            <a:off x="4918000" y="5572600"/>
            <a:ext cx="6378400" cy="429600"/>
          </a:xfrm>
          <a:prstGeom prst="rect">
            <a:avLst/>
          </a:prstGeom>
          <a:noFill/>
          <a:ln>
            <a:noFill/>
          </a:ln>
        </p:spPr>
        <p:txBody>
          <a:bodyPr spcFirstLastPara="1" wrap="square" lIns="121900" tIns="121900" rIns="121900" bIns="121900" anchor="t" anchorCtr="0">
            <a:noAutofit/>
          </a:bodyPr>
          <a:lstStyle/>
          <a:p>
            <a:pPr algn="ctr"/>
            <a:r>
              <a:rPr lang="en" sz="1333"/>
              <a:t>*Areas (1), (3), (9), (10) are eligible for Enhanced Funding if associated with an approved noncredit program.</a:t>
            </a:r>
            <a:endParaRPr sz="1333"/>
          </a:p>
        </p:txBody>
      </p:sp>
      <p:pic>
        <p:nvPicPr>
          <p:cNvPr id="204" name="Shape 204"/>
          <p:cNvPicPr preferRelativeResize="0"/>
          <p:nvPr/>
        </p:nvPicPr>
        <p:blipFill>
          <a:blip r:embed="rId3">
            <a:alphaModFix/>
          </a:blip>
          <a:stretch>
            <a:fillRect/>
          </a:stretch>
        </p:blipFill>
        <p:spPr>
          <a:xfrm>
            <a:off x="5364167" y="1198601"/>
            <a:ext cx="5880468" cy="4495468"/>
          </a:xfrm>
          <a:prstGeom prst="rect">
            <a:avLst/>
          </a:prstGeom>
          <a:noFill/>
          <a:ln>
            <a:noFill/>
          </a:ln>
        </p:spPr>
      </p:pic>
    </p:spTree>
    <p:extLst>
      <p:ext uri="{BB962C8B-B14F-4D97-AF65-F5344CB8AC3E}">
        <p14:creationId xmlns:p14="http://schemas.microsoft.com/office/powerpoint/2010/main" val="2104624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5862-0EA1-6A46-84F5-2093EAE36837}"/>
              </a:ext>
            </a:extLst>
          </p:cNvPr>
          <p:cNvSpPr>
            <a:spLocks noGrp="1"/>
          </p:cNvSpPr>
          <p:nvPr>
            <p:ph type="title"/>
          </p:nvPr>
        </p:nvSpPr>
        <p:spPr>
          <a:solidFill>
            <a:srgbClr val="0070C0"/>
          </a:solidFill>
        </p:spPr>
        <p:txBody>
          <a:bodyPr>
            <a:normAutofit/>
          </a:bodyPr>
          <a:lstStyle/>
          <a:p>
            <a:r>
              <a:rPr lang="en-US" sz="3400" dirty="0">
                <a:solidFill>
                  <a:schemeClr val="bg1"/>
                </a:solidFill>
              </a:rPr>
              <a:t>Can’t I just change a credit course to a noncredit course?</a:t>
            </a:r>
          </a:p>
        </p:txBody>
      </p:sp>
      <p:sp>
        <p:nvSpPr>
          <p:cNvPr id="3" name="Content Placeholder 2">
            <a:extLst>
              <a:ext uri="{FF2B5EF4-FFF2-40B4-BE49-F238E27FC236}">
                <a16:creationId xmlns:a16="http://schemas.microsoft.com/office/drawing/2014/main" id="{D8C2F260-A154-D647-9BBA-43DDB9F977D0}"/>
              </a:ext>
            </a:extLst>
          </p:cNvPr>
          <p:cNvSpPr>
            <a:spLocks noGrp="1"/>
          </p:cNvSpPr>
          <p:nvPr>
            <p:ph idx="1"/>
          </p:nvPr>
        </p:nvSpPr>
        <p:spPr/>
        <p:txBody>
          <a:bodyPr>
            <a:normAutofit lnSpcReduction="10000"/>
          </a:bodyPr>
          <a:lstStyle/>
          <a:p>
            <a:pPr marL="457200" lvl="1" indent="0">
              <a:buNone/>
            </a:pPr>
            <a:r>
              <a:rPr lang="en-US" b="1" u="sng" dirty="0"/>
              <a:t>Noncredit Public Safety Courses</a:t>
            </a:r>
          </a:p>
          <a:p>
            <a:pPr lvl="1"/>
            <a:r>
              <a:rPr lang="en-US" dirty="0"/>
              <a:t>Can not reclassify degree-applicable courses that are advanced and highly specialized public safety courses into noncredit courses. This includes “in-service training” courses;  advanced and highly specialized courses for continued professional development or legally mandated on-going professional training</a:t>
            </a:r>
            <a:r>
              <a:rPr lang="en-US" dirty="0" smtClean="0"/>
              <a:t>. </a:t>
            </a:r>
          </a:p>
          <a:p>
            <a:pPr marL="457200" lvl="1" indent="0">
              <a:buNone/>
            </a:pPr>
            <a:r>
              <a:rPr lang="en-US" sz="1800" dirty="0"/>
              <a:t> </a:t>
            </a:r>
            <a:r>
              <a:rPr lang="en-US" sz="1800" dirty="0" smtClean="0"/>
              <a:t>    </a:t>
            </a:r>
            <a:r>
              <a:rPr lang="en-US" sz="1800" i="1" dirty="0" smtClean="0"/>
              <a:t>(Memo: AA 19-18 Noncredit Advanced and Specialized Public Safety Curriculum Proposals)</a:t>
            </a:r>
            <a:endParaRPr lang="en-US" sz="1800" i="1" dirty="0"/>
          </a:p>
          <a:p>
            <a:pPr lvl="1"/>
            <a:endParaRPr lang="en-US" dirty="0"/>
          </a:p>
          <a:p>
            <a:pPr lvl="1"/>
            <a:r>
              <a:rPr lang="en-US" dirty="0"/>
              <a:t>Public safety courses for which the pre-requisite skills are learned in a basic academy do not meet the criteria for courses in the noncredit “Short-term Vocational” category.</a:t>
            </a:r>
          </a:p>
          <a:p>
            <a:pPr marL="457200" lvl="1" indent="0">
              <a:buNone/>
            </a:pPr>
            <a:endParaRPr lang="en-US" dirty="0"/>
          </a:p>
          <a:p>
            <a:pPr lvl="1"/>
            <a:r>
              <a:rPr lang="en-US" dirty="0"/>
              <a:t>Can offer these specialized public safety courses in Community Education</a:t>
            </a:r>
          </a:p>
        </p:txBody>
      </p:sp>
    </p:spTree>
    <p:extLst>
      <p:ext uri="{BB962C8B-B14F-4D97-AF65-F5344CB8AC3E}">
        <p14:creationId xmlns:p14="http://schemas.microsoft.com/office/powerpoint/2010/main" val="232401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2503-9A2F-684E-95A9-D4AAE7081954}"/>
              </a:ext>
            </a:extLst>
          </p:cNvPr>
          <p:cNvSpPr>
            <a:spLocks noGrp="1"/>
          </p:cNvSpPr>
          <p:nvPr>
            <p:ph type="title"/>
          </p:nvPr>
        </p:nvSpPr>
        <p:spPr>
          <a:solidFill>
            <a:srgbClr val="0070C0"/>
          </a:solidFill>
        </p:spPr>
        <p:txBody>
          <a:bodyPr/>
          <a:lstStyle/>
          <a:p>
            <a:r>
              <a:rPr lang="en-US" dirty="0">
                <a:solidFill>
                  <a:schemeClr val="bg1"/>
                </a:solidFill>
              </a:rPr>
              <a:t> </a:t>
            </a:r>
            <a:r>
              <a:rPr lang="en-US" sz="3200" dirty="0">
                <a:solidFill>
                  <a:schemeClr val="bg1"/>
                </a:solidFill>
              </a:rPr>
              <a:t>Can I create a mirrored noncredit course within a credit course?</a:t>
            </a:r>
          </a:p>
        </p:txBody>
      </p:sp>
      <p:sp>
        <p:nvSpPr>
          <p:cNvPr id="3" name="Content Placeholder 2">
            <a:extLst>
              <a:ext uri="{FF2B5EF4-FFF2-40B4-BE49-F238E27FC236}">
                <a16:creationId xmlns:a16="http://schemas.microsoft.com/office/drawing/2014/main" id="{277A7B59-5A20-1E4B-8148-23808343F0E3}"/>
              </a:ext>
            </a:extLst>
          </p:cNvPr>
          <p:cNvSpPr>
            <a:spLocks noGrp="1"/>
          </p:cNvSpPr>
          <p:nvPr>
            <p:ph idx="1"/>
          </p:nvPr>
        </p:nvSpPr>
        <p:spPr/>
        <p:txBody>
          <a:bodyPr/>
          <a:lstStyle/>
          <a:p>
            <a:pPr marL="0" indent="0">
              <a:buNone/>
            </a:pPr>
            <a:endParaRPr lang="en-US" dirty="0"/>
          </a:p>
          <a:p>
            <a:r>
              <a:rPr lang="en-US" dirty="0"/>
              <a:t>Mirrored noncredit courses can only be offered in credit classes that fall within the 10 noncredit categories.</a:t>
            </a:r>
          </a:p>
          <a:p>
            <a:r>
              <a:rPr lang="en-US" dirty="0"/>
              <a:t>Used frequently with CTE or ESL credit courses.</a:t>
            </a:r>
          </a:p>
          <a:p>
            <a:r>
              <a:rPr lang="en-US" dirty="0"/>
              <a:t>COR the same for credit and noncredit course. Noncredit students will  receive a grade of  P or NP. Held to the same standards of credit students.</a:t>
            </a:r>
          </a:p>
          <a:p>
            <a:r>
              <a:rPr lang="en-US" dirty="0"/>
              <a:t>Noncredit mirrored course will have a unique control number different from credit.</a:t>
            </a:r>
          </a:p>
          <a:p>
            <a:pPr marL="2286000" lvl="5" indent="0">
              <a:buNone/>
            </a:pPr>
            <a:endParaRPr lang="en-US" dirty="0"/>
          </a:p>
        </p:txBody>
      </p:sp>
    </p:spTree>
    <p:extLst>
      <p:ext uri="{BB962C8B-B14F-4D97-AF65-F5344CB8AC3E}">
        <p14:creationId xmlns:p14="http://schemas.microsoft.com/office/powerpoint/2010/main" val="3158951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5F825-E5A2-C14B-9860-A9DF485BC429}"/>
              </a:ext>
            </a:extLst>
          </p:cNvPr>
          <p:cNvSpPr>
            <a:spLocks noGrp="1"/>
          </p:cNvSpPr>
          <p:nvPr>
            <p:ph type="title"/>
          </p:nvPr>
        </p:nvSpPr>
        <p:spPr>
          <a:solidFill>
            <a:srgbClr val="0070C0"/>
          </a:solidFill>
        </p:spPr>
        <p:txBody>
          <a:bodyPr>
            <a:normAutofit/>
          </a:bodyPr>
          <a:lstStyle/>
          <a:p>
            <a:r>
              <a:rPr lang="en-US" sz="4000" dirty="0">
                <a:solidFill>
                  <a:schemeClr val="bg1"/>
                </a:solidFill>
              </a:rPr>
              <a:t>Noncredit: Murky Matters</a:t>
            </a:r>
          </a:p>
        </p:txBody>
      </p:sp>
      <p:sp>
        <p:nvSpPr>
          <p:cNvPr id="3" name="Content Placeholder 2">
            <a:extLst>
              <a:ext uri="{FF2B5EF4-FFF2-40B4-BE49-F238E27FC236}">
                <a16:creationId xmlns:a16="http://schemas.microsoft.com/office/drawing/2014/main" id="{140EBA17-CDB3-F545-BCB6-E895AD751B48}"/>
              </a:ext>
            </a:extLst>
          </p:cNvPr>
          <p:cNvSpPr>
            <a:spLocks noGrp="1"/>
          </p:cNvSpPr>
          <p:nvPr>
            <p:ph idx="1"/>
          </p:nvPr>
        </p:nvSpPr>
        <p:spPr/>
        <p:txBody>
          <a:bodyPr>
            <a:normAutofit lnSpcReduction="10000"/>
          </a:bodyPr>
          <a:lstStyle/>
          <a:p>
            <a:r>
              <a:rPr lang="en-US" b="1" u="sng" dirty="0"/>
              <a:t>What constitutes a CDCP </a:t>
            </a:r>
            <a:r>
              <a:rPr lang="en-US" dirty="0"/>
              <a:t> (</a:t>
            </a:r>
            <a:r>
              <a:rPr lang="en-US" b="1" u="sng" dirty="0"/>
              <a:t>Career Development, College Preparation) Program?</a:t>
            </a:r>
          </a:p>
          <a:p>
            <a:r>
              <a:rPr lang="en-US" dirty="0"/>
              <a:t>Sequence of courses (more than one).  Cannot just split one course into two parts and label course A and course B.  Current legislation (AB1727) would </a:t>
            </a:r>
            <a:r>
              <a:rPr lang="en-US" dirty="0" smtClean="0"/>
              <a:t>change the </a:t>
            </a:r>
            <a:r>
              <a:rPr lang="en-US" dirty="0"/>
              <a:t>word “</a:t>
            </a:r>
            <a:r>
              <a:rPr lang="en-US" dirty="0" smtClean="0"/>
              <a:t>sequence” to “complement” of courses.</a:t>
            </a:r>
            <a:endParaRPr lang="en-US" dirty="0"/>
          </a:p>
          <a:p>
            <a:r>
              <a:rPr lang="en-US" dirty="0"/>
              <a:t>For ESL and Basic Skills programs, students would earn a Certificate of Competency. For Short-Term Vocation and Workforce Preparation programs, students would earn a Certificate of Completion. </a:t>
            </a:r>
          </a:p>
          <a:p>
            <a:r>
              <a:rPr lang="en-US" dirty="0"/>
              <a:t>Special population courses (Adults with Disabilities, Older Adults) are not eligible for CDCP funding.</a:t>
            </a:r>
          </a:p>
          <a:p>
            <a:endParaRPr lang="en-US" dirty="0"/>
          </a:p>
          <a:p>
            <a:endParaRPr lang="en-US" b="1" u="sng" dirty="0"/>
          </a:p>
        </p:txBody>
      </p:sp>
    </p:spTree>
    <p:extLst>
      <p:ext uri="{BB962C8B-B14F-4D97-AF65-F5344CB8AC3E}">
        <p14:creationId xmlns:p14="http://schemas.microsoft.com/office/powerpoint/2010/main" val="1296092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5E34-5419-F840-9E43-EAF264714AA5}"/>
              </a:ext>
            </a:extLst>
          </p:cNvPr>
          <p:cNvSpPr>
            <a:spLocks noGrp="1"/>
          </p:cNvSpPr>
          <p:nvPr>
            <p:ph type="title"/>
          </p:nvPr>
        </p:nvSpPr>
        <p:spPr>
          <a:solidFill>
            <a:srgbClr val="0070C0"/>
          </a:solidFill>
        </p:spPr>
        <p:txBody>
          <a:bodyPr/>
          <a:lstStyle/>
          <a:p>
            <a:r>
              <a:rPr lang="en-US" dirty="0">
                <a:solidFill>
                  <a:schemeClr val="bg1"/>
                </a:solidFill>
              </a:rPr>
              <a:t>Noncredit: Murky Matters</a:t>
            </a:r>
          </a:p>
        </p:txBody>
      </p:sp>
      <p:sp>
        <p:nvSpPr>
          <p:cNvPr id="3" name="Content Placeholder 2">
            <a:extLst>
              <a:ext uri="{FF2B5EF4-FFF2-40B4-BE49-F238E27FC236}">
                <a16:creationId xmlns:a16="http://schemas.microsoft.com/office/drawing/2014/main" id="{7DCD2643-D994-5948-BC17-AC04625C0D69}"/>
              </a:ext>
            </a:extLst>
          </p:cNvPr>
          <p:cNvSpPr>
            <a:spLocks noGrp="1"/>
          </p:cNvSpPr>
          <p:nvPr>
            <p:ph idx="1"/>
          </p:nvPr>
        </p:nvSpPr>
        <p:spPr/>
        <p:txBody>
          <a:bodyPr>
            <a:normAutofit fontScale="92500" lnSpcReduction="10000"/>
          </a:bodyPr>
          <a:lstStyle/>
          <a:p>
            <a:r>
              <a:rPr lang="en-US" b="1" u="sng" dirty="0"/>
              <a:t>What is the difference between Short-Term Vocation and Workforce Preparation certificates?</a:t>
            </a:r>
          </a:p>
          <a:p>
            <a:pPr marL="0" indent="0">
              <a:buNone/>
            </a:pPr>
            <a:endParaRPr lang="en-US" b="1" u="sng" dirty="0"/>
          </a:p>
          <a:p>
            <a:r>
              <a:rPr lang="en-US" u="sng" dirty="0"/>
              <a:t>Short-Term Vocational programs </a:t>
            </a:r>
            <a:r>
              <a:rPr lang="en-US" dirty="0"/>
              <a:t>consist of courses with high employment potential that lead to a career-technical objective, or a certificate or award directly related to employment.</a:t>
            </a:r>
          </a:p>
          <a:p>
            <a:endParaRPr lang="en-US" dirty="0"/>
          </a:p>
          <a:p>
            <a:r>
              <a:rPr lang="en-US" u="sng" dirty="0"/>
              <a:t>Workforce Preparation programs </a:t>
            </a:r>
            <a:r>
              <a:rPr lang="en-US" dirty="0"/>
              <a:t>are designed to provide instruction for speaking, listening, reading, writing, mathematics, decision-making and problem-solving skills that are necessary to participate in job specific technical training (Title 5 § 55151)</a:t>
            </a:r>
          </a:p>
          <a:p>
            <a:endParaRPr lang="en-US" dirty="0"/>
          </a:p>
          <a:p>
            <a:endParaRPr lang="en-US" dirty="0"/>
          </a:p>
          <a:p>
            <a:endParaRPr lang="en-US" b="1" dirty="0"/>
          </a:p>
        </p:txBody>
      </p:sp>
    </p:spTree>
    <p:extLst>
      <p:ext uri="{BB962C8B-B14F-4D97-AF65-F5344CB8AC3E}">
        <p14:creationId xmlns:p14="http://schemas.microsoft.com/office/powerpoint/2010/main" val="3918785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treet sign&#10;&#10;Description automatically generated">
            <a:extLst>
              <a:ext uri="{FF2B5EF4-FFF2-40B4-BE49-F238E27FC236}">
                <a16:creationId xmlns:a16="http://schemas.microsoft.com/office/drawing/2014/main" id="{3B0C8862-93C8-3440-8AEF-D01D6CFFA74C}"/>
              </a:ext>
            </a:extLst>
          </p:cNvPr>
          <p:cNvPicPr>
            <a:picLocks noGrp="1" noChangeAspect="1"/>
          </p:cNvPicPr>
          <p:nvPr>
            <p:ph idx="1"/>
          </p:nvPr>
        </p:nvPicPr>
        <p:blipFill>
          <a:blip r:embed="rId2">
            <a:extLst>
              <a:ext uri="{837473B0-CC2E-450A-ABE3-18F120FF3D39}">
                <a1611:picAttrSrcUrl xmlns:a1611="http://schemas.microsoft.com/office/drawing/2016/11/main" xmlns="" r:id="rId3"/>
              </a:ext>
            </a:extLst>
          </a:blip>
          <a:stretch>
            <a:fillRect/>
          </a:stretch>
        </p:blipFill>
        <p:spPr>
          <a:xfrm>
            <a:off x="1885950" y="1934026"/>
            <a:ext cx="8672513" cy="4862060"/>
          </a:xfrm>
        </p:spPr>
      </p:pic>
      <p:sp>
        <p:nvSpPr>
          <p:cNvPr id="8" name="Title 7">
            <a:extLst>
              <a:ext uri="{FF2B5EF4-FFF2-40B4-BE49-F238E27FC236}">
                <a16:creationId xmlns:a16="http://schemas.microsoft.com/office/drawing/2014/main" id="{3E3E25F9-B196-BC46-A771-5B56B7C47B62}"/>
              </a:ext>
            </a:extLst>
          </p:cNvPr>
          <p:cNvSpPr>
            <a:spLocks noGrp="1"/>
          </p:cNvSpPr>
          <p:nvPr>
            <p:ph type="title"/>
          </p:nvPr>
        </p:nvSpPr>
        <p:spPr>
          <a:xfrm>
            <a:off x="838200" y="61913"/>
            <a:ext cx="10515600" cy="1325563"/>
          </a:xfrm>
          <a:solidFill>
            <a:srgbClr val="0070C0"/>
          </a:solidFill>
        </p:spPr>
        <p:txBody>
          <a:bodyPr/>
          <a:lstStyle/>
          <a:p>
            <a:pPr algn="ctr"/>
            <a:r>
              <a:rPr lang="en-US" b="1" dirty="0">
                <a:solidFill>
                  <a:schemeClr val="bg1"/>
                </a:solidFill>
              </a:rPr>
              <a:t>Myths of Noncredit</a:t>
            </a:r>
          </a:p>
        </p:txBody>
      </p:sp>
      <p:pic>
        <p:nvPicPr>
          <p:cNvPr id="9" name="Picture 8">
            <a:extLst>
              <a:ext uri="{FF2B5EF4-FFF2-40B4-BE49-F238E27FC236}">
                <a16:creationId xmlns:a16="http://schemas.microsoft.com/office/drawing/2014/main" id="{34FCF71D-1DBA-3841-BC11-761478E4BCDF}"/>
              </a:ext>
            </a:extLst>
          </p:cNvPr>
          <p:cNvPicPr>
            <a:picLocks noChangeAspect="1"/>
          </p:cNvPicPr>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1861894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5E34-5419-F840-9E43-EAF264714AA5}"/>
              </a:ext>
            </a:extLst>
          </p:cNvPr>
          <p:cNvSpPr>
            <a:spLocks noGrp="1"/>
          </p:cNvSpPr>
          <p:nvPr>
            <p:ph type="title"/>
          </p:nvPr>
        </p:nvSpPr>
        <p:spPr>
          <a:solidFill>
            <a:srgbClr val="0070C0"/>
          </a:solidFill>
        </p:spPr>
        <p:txBody>
          <a:bodyPr/>
          <a:lstStyle/>
          <a:p>
            <a:r>
              <a:rPr lang="en-US" dirty="0">
                <a:solidFill>
                  <a:schemeClr val="bg1"/>
                </a:solidFill>
              </a:rPr>
              <a:t>Noncredit: Murky Matters</a:t>
            </a:r>
          </a:p>
        </p:txBody>
      </p:sp>
      <p:sp>
        <p:nvSpPr>
          <p:cNvPr id="3" name="Content Placeholder 2">
            <a:extLst>
              <a:ext uri="{FF2B5EF4-FFF2-40B4-BE49-F238E27FC236}">
                <a16:creationId xmlns:a16="http://schemas.microsoft.com/office/drawing/2014/main" id="{7DCD2643-D994-5948-BC17-AC04625C0D69}"/>
              </a:ext>
            </a:extLst>
          </p:cNvPr>
          <p:cNvSpPr>
            <a:spLocks noGrp="1"/>
          </p:cNvSpPr>
          <p:nvPr>
            <p:ph idx="1"/>
          </p:nvPr>
        </p:nvSpPr>
        <p:spPr/>
        <p:txBody>
          <a:bodyPr>
            <a:normAutofit fontScale="92500" lnSpcReduction="10000"/>
          </a:bodyPr>
          <a:lstStyle/>
          <a:p>
            <a:r>
              <a:rPr lang="en-US" b="1" u="sng" dirty="0" smtClean="0"/>
              <a:t>Can you include courses from different noncredit areas in a CDCP certificate?</a:t>
            </a:r>
          </a:p>
          <a:p>
            <a:endParaRPr lang="en-US" sz="2000" b="1" u="sng" dirty="0"/>
          </a:p>
          <a:p>
            <a:pPr marL="0" indent="0">
              <a:buNone/>
            </a:pPr>
            <a:r>
              <a:rPr lang="en-US" b="1" dirty="0" smtClean="0"/>
              <a:t>YES. </a:t>
            </a:r>
            <a:r>
              <a:rPr lang="en-US" dirty="0" smtClean="0"/>
              <a:t>You can combine courses from more than one noncredit </a:t>
            </a:r>
            <a:r>
              <a:rPr lang="en-US" dirty="0" smtClean="0"/>
              <a:t>category </a:t>
            </a:r>
            <a:r>
              <a:rPr lang="en-US" dirty="0" smtClean="0"/>
              <a:t>to create a noncredit program. </a:t>
            </a:r>
          </a:p>
          <a:p>
            <a:pPr marL="0" indent="0">
              <a:buNone/>
            </a:pPr>
            <a:endParaRPr lang="en-US" sz="2000" b="1" dirty="0"/>
          </a:p>
          <a:p>
            <a:pPr marL="0" indent="0">
              <a:buNone/>
            </a:pPr>
            <a:r>
              <a:rPr lang="en-US" b="1" dirty="0"/>
              <a:t>For example: </a:t>
            </a:r>
            <a:r>
              <a:rPr lang="en-US" u="sng" dirty="0"/>
              <a:t>Healthcare Readiness – Workforce Preparation Certificate</a:t>
            </a:r>
            <a:r>
              <a:rPr lang="en-US" dirty="0"/>
              <a:t> </a:t>
            </a:r>
            <a:r>
              <a:rPr lang="en-US" dirty="0" smtClean="0"/>
              <a:t>may include </a:t>
            </a:r>
            <a:r>
              <a:rPr lang="en-US" dirty="0"/>
              <a:t>the following courses:</a:t>
            </a:r>
          </a:p>
          <a:p>
            <a:r>
              <a:rPr lang="en-US" dirty="0"/>
              <a:t>Math for Health Careers – Basic skills</a:t>
            </a:r>
          </a:p>
          <a:p>
            <a:r>
              <a:rPr lang="en-US" dirty="0"/>
              <a:t>Healthcare </a:t>
            </a:r>
            <a:r>
              <a:rPr lang="en-US" dirty="0" smtClean="0"/>
              <a:t>Test and Program Prep </a:t>
            </a:r>
            <a:r>
              <a:rPr lang="en-US" dirty="0"/>
              <a:t>– Workforce </a:t>
            </a:r>
            <a:r>
              <a:rPr lang="en-US" dirty="0" smtClean="0"/>
              <a:t>Prep</a:t>
            </a:r>
            <a:endParaRPr lang="en-US" dirty="0"/>
          </a:p>
          <a:p>
            <a:r>
              <a:rPr lang="en-US" dirty="0"/>
              <a:t>Health Careers </a:t>
            </a:r>
            <a:r>
              <a:rPr lang="en-US" dirty="0" smtClean="0"/>
              <a:t>Employability Skills – Workforce Prep</a:t>
            </a:r>
            <a:endParaRPr lang="en-US" dirty="0"/>
          </a:p>
          <a:p>
            <a:endParaRPr lang="en-US" dirty="0" smtClean="0"/>
          </a:p>
          <a:p>
            <a:endParaRPr lang="en-US" b="1" dirty="0"/>
          </a:p>
        </p:txBody>
      </p:sp>
    </p:spTree>
    <p:extLst>
      <p:ext uri="{BB962C8B-B14F-4D97-AF65-F5344CB8AC3E}">
        <p14:creationId xmlns:p14="http://schemas.microsoft.com/office/powerpoint/2010/main" val="2697066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B50E8-3342-FA43-AD5E-00D48CB96A32}"/>
              </a:ext>
            </a:extLst>
          </p:cNvPr>
          <p:cNvSpPr>
            <a:spLocks noGrp="1"/>
          </p:cNvSpPr>
          <p:nvPr>
            <p:ph type="title"/>
          </p:nvPr>
        </p:nvSpPr>
        <p:spPr>
          <a:solidFill>
            <a:srgbClr val="0070C0"/>
          </a:solidFill>
        </p:spPr>
        <p:txBody>
          <a:bodyPr/>
          <a:lstStyle/>
          <a:p>
            <a:r>
              <a:rPr lang="en-US" dirty="0">
                <a:solidFill>
                  <a:schemeClr val="bg1"/>
                </a:solidFill>
              </a:rPr>
              <a:t>Noncredit: Murky Matters</a:t>
            </a:r>
          </a:p>
        </p:txBody>
      </p:sp>
      <p:sp>
        <p:nvSpPr>
          <p:cNvPr id="3" name="Content Placeholder 2">
            <a:extLst>
              <a:ext uri="{FF2B5EF4-FFF2-40B4-BE49-F238E27FC236}">
                <a16:creationId xmlns:a16="http://schemas.microsoft.com/office/drawing/2014/main" id="{D16943C4-2037-1347-8E81-C73A5DBB5879}"/>
              </a:ext>
            </a:extLst>
          </p:cNvPr>
          <p:cNvSpPr>
            <a:spLocks noGrp="1"/>
          </p:cNvSpPr>
          <p:nvPr>
            <p:ph idx="1"/>
          </p:nvPr>
        </p:nvSpPr>
        <p:spPr/>
        <p:txBody>
          <a:bodyPr/>
          <a:lstStyle/>
          <a:p>
            <a:r>
              <a:rPr lang="en-US" b="1" u="sng" dirty="0"/>
              <a:t>Do I follow the same process in creating a Short-Term Vocational program as I do for a credit CTE program?</a:t>
            </a:r>
          </a:p>
          <a:p>
            <a:r>
              <a:rPr lang="en-US" dirty="0"/>
              <a:t>Unlike credit, noncredit Short-Term Vocational programs are not required to create an advisory board. Additionally, noncredit programs do not require the approval of the Regional Consortium. LMI or equivalent data must be included in the noncredit COR. </a:t>
            </a:r>
          </a:p>
          <a:p>
            <a:r>
              <a:rPr lang="en-US" dirty="0"/>
              <a:t>With the new noncredit streamlining approval process, Short-term  Vocational certificates </a:t>
            </a:r>
            <a:r>
              <a:rPr lang="en-US" u="sng" dirty="0"/>
              <a:t>still must be approved by the Chancellor’s Office. </a:t>
            </a:r>
            <a:r>
              <a:rPr lang="en-US" dirty="0"/>
              <a:t>Short-Term Vocation courses ,however, will be eligible for approval at the local level. </a:t>
            </a:r>
          </a:p>
        </p:txBody>
      </p:sp>
    </p:spTree>
    <p:extLst>
      <p:ext uri="{BB962C8B-B14F-4D97-AF65-F5344CB8AC3E}">
        <p14:creationId xmlns:p14="http://schemas.microsoft.com/office/powerpoint/2010/main" val="2123235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DE3C-55DF-2246-8392-8B2F2151509B}"/>
              </a:ext>
            </a:extLst>
          </p:cNvPr>
          <p:cNvSpPr>
            <a:spLocks noGrp="1"/>
          </p:cNvSpPr>
          <p:nvPr>
            <p:ph type="title"/>
          </p:nvPr>
        </p:nvSpPr>
        <p:spPr>
          <a:solidFill>
            <a:srgbClr val="0070C0"/>
          </a:solidFill>
        </p:spPr>
        <p:txBody>
          <a:bodyPr/>
          <a:lstStyle/>
          <a:p>
            <a:r>
              <a:rPr lang="en-US" dirty="0">
                <a:solidFill>
                  <a:schemeClr val="bg1"/>
                </a:solidFill>
              </a:rPr>
              <a:t>Noncredit Murkiness: Case Study </a:t>
            </a:r>
          </a:p>
        </p:txBody>
      </p:sp>
      <p:sp>
        <p:nvSpPr>
          <p:cNvPr id="3" name="Content Placeholder 2">
            <a:extLst>
              <a:ext uri="{FF2B5EF4-FFF2-40B4-BE49-F238E27FC236}">
                <a16:creationId xmlns:a16="http://schemas.microsoft.com/office/drawing/2014/main" id="{AE22C027-28F3-FD41-8A54-D8A8E19D4C66}"/>
              </a:ext>
            </a:extLst>
          </p:cNvPr>
          <p:cNvSpPr>
            <a:spLocks noGrp="1"/>
          </p:cNvSpPr>
          <p:nvPr>
            <p:ph idx="1"/>
          </p:nvPr>
        </p:nvSpPr>
        <p:spPr/>
        <p:txBody>
          <a:bodyPr>
            <a:normAutofit/>
          </a:bodyPr>
          <a:lstStyle/>
          <a:p>
            <a:pPr marL="0" indent="0">
              <a:buNone/>
            </a:pPr>
            <a:endParaRPr lang="en-US" dirty="0"/>
          </a:p>
        </p:txBody>
      </p:sp>
      <p:sp>
        <p:nvSpPr>
          <p:cNvPr id="4" name="TextBox 3">
            <a:extLst>
              <a:ext uri="{FF2B5EF4-FFF2-40B4-BE49-F238E27FC236}">
                <a16:creationId xmlns:a16="http://schemas.microsoft.com/office/drawing/2014/main" id="{5A54A8B9-2914-B644-B47F-73BC1C410A7B}"/>
              </a:ext>
            </a:extLst>
          </p:cNvPr>
          <p:cNvSpPr txBox="1"/>
          <p:nvPr/>
        </p:nvSpPr>
        <p:spPr>
          <a:xfrm>
            <a:off x="838200" y="2280027"/>
            <a:ext cx="10203366" cy="3539430"/>
          </a:xfrm>
          <a:prstGeom prst="rect">
            <a:avLst/>
          </a:prstGeom>
          <a:noFill/>
        </p:spPr>
        <p:txBody>
          <a:bodyPr wrap="square" rtlCol="0">
            <a:spAutoFit/>
          </a:bodyPr>
          <a:lstStyle/>
          <a:p>
            <a:r>
              <a:rPr lang="en-US" sz="2800" dirty="0"/>
              <a:t>A  colleague wants to offer a CDCP  Short-Term Vocational program in Photography. The courses that will be required are Intro to Photography and Wedding Photography. The curriculum committee argues that Photography is not one of the 10 categories of noncredit. The instructor states that a Wedding Photographer is an occupation, and it only requires short-term preparation. </a:t>
            </a:r>
            <a:r>
              <a:rPr lang="en-US" sz="2800" dirty="0" smtClean="0"/>
              <a:t>What are the factors that should be considered? Should </a:t>
            </a:r>
            <a:r>
              <a:rPr lang="en-US" sz="2800" dirty="0"/>
              <a:t>this noncredit program be approved?</a:t>
            </a:r>
          </a:p>
        </p:txBody>
      </p:sp>
    </p:spTree>
    <p:extLst>
      <p:ext uri="{BB962C8B-B14F-4D97-AF65-F5344CB8AC3E}">
        <p14:creationId xmlns:p14="http://schemas.microsoft.com/office/powerpoint/2010/main" val="1090391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DE3C-55DF-2246-8392-8B2F2151509B}"/>
              </a:ext>
            </a:extLst>
          </p:cNvPr>
          <p:cNvSpPr>
            <a:spLocks noGrp="1"/>
          </p:cNvSpPr>
          <p:nvPr>
            <p:ph type="title"/>
          </p:nvPr>
        </p:nvSpPr>
        <p:spPr>
          <a:solidFill>
            <a:srgbClr val="0070C0"/>
          </a:solidFill>
        </p:spPr>
        <p:txBody>
          <a:bodyPr/>
          <a:lstStyle/>
          <a:p>
            <a:r>
              <a:rPr lang="en-US" dirty="0">
                <a:solidFill>
                  <a:schemeClr val="bg1"/>
                </a:solidFill>
              </a:rPr>
              <a:t>Noncredit Murkiness: Case Study </a:t>
            </a:r>
          </a:p>
        </p:txBody>
      </p:sp>
      <p:sp>
        <p:nvSpPr>
          <p:cNvPr id="3" name="Content Placeholder 2">
            <a:extLst>
              <a:ext uri="{FF2B5EF4-FFF2-40B4-BE49-F238E27FC236}">
                <a16:creationId xmlns:a16="http://schemas.microsoft.com/office/drawing/2014/main" id="{AE22C027-28F3-FD41-8A54-D8A8E19D4C66}"/>
              </a:ext>
            </a:extLst>
          </p:cNvPr>
          <p:cNvSpPr>
            <a:spLocks noGrp="1"/>
          </p:cNvSpPr>
          <p:nvPr>
            <p:ph idx="1"/>
          </p:nvPr>
        </p:nvSpPr>
        <p:spPr/>
        <p:txBody>
          <a:bodyPr>
            <a:normAutofit fontScale="92500" lnSpcReduction="10000"/>
          </a:bodyPr>
          <a:lstStyle/>
          <a:p>
            <a:pPr marL="0" indent="0">
              <a:buNone/>
            </a:pPr>
            <a:r>
              <a:rPr lang="en-US" dirty="0" smtClean="0"/>
              <a:t>Credit students from a robust manufacturing program struggle to complete their projects in an entry-level </a:t>
            </a:r>
            <a:r>
              <a:rPr lang="en-US" i="1" dirty="0" smtClean="0"/>
              <a:t>Fabrication</a:t>
            </a:r>
            <a:r>
              <a:rPr lang="en-US" dirty="0" smtClean="0"/>
              <a:t> course. There is a credit lab component, but many students need more hands-on time to practice foundational skills. Currently, many students are paying a fee to use Makerspace equipment for extra practice with the professor often accompanying the students. The professor has approached Short-term Vocational faculty to collaborate on creating a noncredit support lab course. The credit manufacturing professor believes that holding a noncredit STV class in addition to the credit lab would allow students ample time for hands-on practice as well as removing the barrier of the Makerspace cost to the students. </a:t>
            </a:r>
          </a:p>
          <a:p>
            <a:pPr marL="0" indent="0">
              <a:buNone/>
            </a:pPr>
            <a:r>
              <a:rPr lang="en-US" dirty="0" smtClean="0"/>
              <a:t>What factors should be considered and should this </a:t>
            </a:r>
            <a:r>
              <a:rPr lang="en-US" dirty="0" smtClean="0"/>
              <a:t>class be offered </a:t>
            </a:r>
            <a:r>
              <a:rPr lang="en-US" dirty="0" smtClean="0"/>
              <a:t>in</a:t>
            </a:r>
            <a:r>
              <a:rPr lang="en-US" dirty="0" smtClean="0"/>
              <a:t> </a:t>
            </a:r>
            <a:r>
              <a:rPr lang="en-US" dirty="0" smtClean="0"/>
              <a:t>noncredit?  </a:t>
            </a:r>
            <a:endParaRPr lang="en-US" dirty="0"/>
          </a:p>
        </p:txBody>
      </p:sp>
    </p:spTree>
    <p:extLst>
      <p:ext uri="{BB962C8B-B14F-4D97-AF65-F5344CB8AC3E}">
        <p14:creationId xmlns:p14="http://schemas.microsoft.com/office/powerpoint/2010/main" val="31567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56A5-669A-9542-8724-36D813225215}"/>
              </a:ext>
            </a:extLst>
          </p:cNvPr>
          <p:cNvSpPr>
            <a:spLocks noGrp="1"/>
          </p:cNvSpPr>
          <p:nvPr>
            <p:ph type="title"/>
          </p:nvPr>
        </p:nvSpPr>
        <p:spPr>
          <a:solidFill>
            <a:srgbClr val="0070C0"/>
          </a:solidFill>
        </p:spPr>
        <p:txBody>
          <a:bodyPr/>
          <a:lstStyle/>
          <a:p>
            <a:pPr algn="ctr"/>
            <a:r>
              <a:rPr lang="en-US" dirty="0">
                <a:solidFill>
                  <a:schemeClr val="bg1"/>
                </a:solidFill>
              </a:rPr>
              <a:t>Questions?</a:t>
            </a:r>
          </a:p>
        </p:txBody>
      </p:sp>
      <p:sp>
        <p:nvSpPr>
          <p:cNvPr id="3" name="Content Placeholder 2">
            <a:extLst>
              <a:ext uri="{FF2B5EF4-FFF2-40B4-BE49-F238E27FC236}">
                <a16:creationId xmlns:a16="http://schemas.microsoft.com/office/drawing/2014/main" id="{0428A0B8-900C-EA40-A766-109D6DDDD1F9}"/>
              </a:ext>
            </a:extLst>
          </p:cNvPr>
          <p:cNvSpPr>
            <a:spLocks noGrp="1"/>
          </p:cNvSpPr>
          <p:nvPr>
            <p:ph sz="half" idx="1"/>
          </p:nvPr>
        </p:nvSpPr>
        <p:spPr>
          <a:xfrm>
            <a:off x="838199" y="1825625"/>
            <a:ext cx="5437909" cy="4351338"/>
          </a:xfrm>
        </p:spPr>
        <p:txBody>
          <a:bodyPr>
            <a:normAutofit/>
          </a:bodyPr>
          <a:lstStyle/>
          <a:p>
            <a:endParaRPr lang="en-US" dirty="0"/>
          </a:p>
          <a:p>
            <a:pPr>
              <a:lnSpc>
                <a:spcPct val="0"/>
              </a:lnSpc>
            </a:pPr>
            <a:r>
              <a:rPr lang="en-US" dirty="0"/>
              <a:t>Madelyn </a:t>
            </a:r>
            <a:r>
              <a:rPr lang="en-US" dirty="0" err="1"/>
              <a:t>Arballo</a:t>
            </a:r>
            <a:r>
              <a:rPr lang="en-US" dirty="0"/>
              <a:t>:  </a:t>
            </a:r>
          </a:p>
          <a:p>
            <a:pPr>
              <a:lnSpc>
                <a:spcPct val="0"/>
              </a:lnSpc>
            </a:pPr>
            <a:endParaRPr lang="en-US" dirty="0"/>
          </a:p>
          <a:p>
            <a:pPr marL="0" indent="0">
              <a:lnSpc>
                <a:spcPct val="0"/>
              </a:lnSpc>
              <a:buNone/>
            </a:pPr>
            <a:r>
              <a:rPr lang="en-US" dirty="0"/>
              <a:t>   </a:t>
            </a:r>
            <a:r>
              <a:rPr lang="en-US" dirty="0" smtClean="0">
                <a:hlinkClick r:id="rId2"/>
              </a:rPr>
              <a:t>marballo@mtsac.edu</a:t>
            </a:r>
            <a:r>
              <a:rPr lang="en-US" dirty="0" smtClean="0"/>
              <a:t> </a:t>
            </a:r>
            <a:endParaRPr lang="en-US" dirty="0"/>
          </a:p>
          <a:p>
            <a:pPr marL="0" indent="0">
              <a:buNone/>
            </a:pPr>
            <a:endParaRPr lang="en-US" dirty="0"/>
          </a:p>
          <a:p>
            <a:r>
              <a:rPr lang="en-US" dirty="0"/>
              <a:t>Cheryl Aschenbach: </a:t>
            </a:r>
            <a:r>
              <a:rPr lang="en-US" dirty="0" smtClean="0">
                <a:hlinkClick r:id="rId3"/>
              </a:rPr>
              <a:t>caschenbach@lassencollege.edu</a:t>
            </a:r>
            <a:endParaRPr lang="en-US" dirty="0" smtClean="0"/>
          </a:p>
          <a:p>
            <a:endParaRPr lang="en-US" dirty="0"/>
          </a:p>
          <a:p>
            <a:pPr>
              <a:lnSpc>
                <a:spcPct val="0"/>
              </a:lnSpc>
            </a:pPr>
            <a:r>
              <a:rPr lang="en-US" dirty="0"/>
              <a:t>Jan Young: </a:t>
            </a:r>
          </a:p>
          <a:p>
            <a:pPr>
              <a:lnSpc>
                <a:spcPct val="0"/>
              </a:lnSpc>
            </a:pPr>
            <a:endParaRPr lang="en-US" dirty="0"/>
          </a:p>
          <a:p>
            <a:pPr>
              <a:lnSpc>
                <a:spcPct val="0"/>
              </a:lnSpc>
            </a:pPr>
            <a:endParaRPr lang="en-US" dirty="0"/>
          </a:p>
          <a:p>
            <a:pPr marL="0" indent="0">
              <a:lnSpc>
                <a:spcPct val="0"/>
              </a:lnSpc>
              <a:buNone/>
            </a:pPr>
            <a:r>
              <a:rPr lang="en-US" dirty="0"/>
              <a:t>   </a:t>
            </a:r>
            <a:r>
              <a:rPr lang="en-US" dirty="0" smtClean="0">
                <a:hlinkClick r:id="rId4"/>
              </a:rPr>
              <a:t>jyoung@glendale.edu</a:t>
            </a:r>
            <a:endParaRPr lang="en-US" dirty="0" smtClean="0"/>
          </a:p>
          <a:p>
            <a:pPr marL="0" indent="0">
              <a:lnSpc>
                <a:spcPct val="0"/>
              </a:lnSpc>
              <a:buNone/>
            </a:pPr>
            <a:r>
              <a:rPr lang="en-US" dirty="0" smtClean="0"/>
              <a:t>    </a:t>
            </a:r>
            <a:endParaRPr lang="en-US" dirty="0"/>
          </a:p>
          <a:p>
            <a:pPr marL="0" indent="0">
              <a:buNone/>
            </a:pPr>
            <a:r>
              <a:rPr lang="en-US" dirty="0"/>
              <a:t>  </a:t>
            </a:r>
          </a:p>
        </p:txBody>
      </p:sp>
      <p:pic>
        <p:nvPicPr>
          <p:cNvPr id="6" name="Content Placeholder 5" descr="A close up of a logo&#10;&#10;Description automatically generated">
            <a:extLst>
              <a:ext uri="{FF2B5EF4-FFF2-40B4-BE49-F238E27FC236}">
                <a16:creationId xmlns:a16="http://schemas.microsoft.com/office/drawing/2014/main" id="{EE44EB89-7E0A-8646-8277-D3C0977A928C}"/>
              </a:ext>
            </a:extLst>
          </p:cNvPr>
          <p:cNvPicPr>
            <a:picLocks noGrp="1" noChangeAspect="1"/>
          </p:cNvPicPr>
          <p:nvPr>
            <p:ph sz="half" idx="2"/>
          </p:nvPr>
        </p:nvPicPr>
        <p:blipFill>
          <a:blip r:embed="rId5">
            <a:extLst>
              <a:ext uri="{837473B0-CC2E-450A-ABE3-18F120FF3D39}">
                <a1611:picAttrSrcUrl xmlns:a1611="http://schemas.microsoft.com/office/drawing/2016/11/main" xmlns="" r:id="rId6"/>
              </a:ext>
            </a:extLst>
          </a:blip>
          <a:stretch>
            <a:fillRect/>
          </a:stretch>
        </p:blipFill>
        <p:spPr>
          <a:xfrm>
            <a:off x="6172200" y="2055315"/>
            <a:ext cx="5181600" cy="3891957"/>
          </a:xfrm>
        </p:spPr>
      </p:pic>
    </p:spTree>
    <p:extLst>
      <p:ext uri="{BB962C8B-B14F-4D97-AF65-F5344CB8AC3E}">
        <p14:creationId xmlns:p14="http://schemas.microsoft.com/office/powerpoint/2010/main" val="302783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54C407-7632-F049-A398-86582DAD214F}"/>
              </a:ext>
            </a:extLst>
          </p:cNvPr>
          <p:cNvSpPr>
            <a:spLocks noGrp="1"/>
          </p:cNvSpPr>
          <p:nvPr>
            <p:ph idx="1"/>
          </p:nvPr>
        </p:nvSpPr>
        <p:spPr/>
        <p:txBody>
          <a:bodyPr>
            <a:normAutofit/>
          </a:bodyPr>
          <a:lstStyle/>
          <a:p>
            <a:pPr marL="0" indent="0">
              <a:buNone/>
            </a:pPr>
            <a:endParaRPr lang="en-US" sz="3600" b="1" dirty="0"/>
          </a:p>
          <a:p>
            <a:pPr marL="0" indent="0">
              <a:buNone/>
            </a:pPr>
            <a:endParaRPr lang="en-US" sz="3600" b="1" dirty="0"/>
          </a:p>
          <a:p>
            <a:pPr marL="0" indent="0">
              <a:buNone/>
            </a:pPr>
            <a:r>
              <a:rPr lang="en-US" sz="4000" b="1" dirty="0"/>
              <a:t>Noncredit students move on to credit classes, but credit students don’t take noncredit classes. </a:t>
            </a:r>
          </a:p>
          <a:p>
            <a:pPr marL="742950" indent="-742950">
              <a:buAutoNum type="arabicParenR"/>
            </a:pPr>
            <a:endParaRPr lang="en-US" sz="3600" b="1" dirty="0"/>
          </a:p>
          <a:p>
            <a:pPr marL="0" indent="0">
              <a:buNone/>
            </a:pPr>
            <a:endParaRPr lang="en-US" sz="3600" dirty="0"/>
          </a:p>
          <a:p>
            <a:endParaRPr lang="en-US" sz="3600" dirty="0"/>
          </a:p>
        </p:txBody>
      </p:sp>
      <p:sp>
        <p:nvSpPr>
          <p:cNvPr id="7" name="Title 6">
            <a:extLst>
              <a:ext uri="{FF2B5EF4-FFF2-40B4-BE49-F238E27FC236}">
                <a16:creationId xmlns:a16="http://schemas.microsoft.com/office/drawing/2014/main" id="{17D17D37-F1AE-8041-AF6D-06F878EA1086}"/>
              </a:ext>
            </a:extLst>
          </p:cNvPr>
          <p:cNvSpPr>
            <a:spLocks noGrp="1"/>
          </p:cNvSpPr>
          <p:nvPr>
            <p:ph type="title"/>
          </p:nvPr>
        </p:nvSpPr>
        <p:spPr>
          <a:solidFill>
            <a:srgbClr val="0070C0"/>
          </a:solidFill>
        </p:spPr>
        <p:txBody>
          <a:bodyPr/>
          <a:lstStyle/>
          <a:p>
            <a:pPr algn="ctr"/>
            <a:r>
              <a:rPr lang="en-US" dirty="0">
                <a:solidFill>
                  <a:schemeClr val="bg1"/>
                </a:solidFill>
              </a:rPr>
              <a:t>Noncredit Myth #1</a:t>
            </a:r>
          </a:p>
        </p:txBody>
      </p:sp>
    </p:spTree>
    <p:extLst>
      <p:ext uri="{BB962C8B-B14F-4D97-AF65-F5344CB8AC3E}">
        <p14:creationId xmlns:p14="http://schemas.microsoft.com/office/powerpoint/2010/main" val="1590146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63CE-E5C7-5C4C-A709-4705A8E636D1}"/>
              </a:ext>
            </a:extLst>
          </p:cNvPr>
          <p:cNvSpPr>
            <a:spLocks noGrp="1"/>
          </p:cNvSpPr>
          <p:nvPr>
            <p:ph type="title"/>
          </p:nvPr>
        </p:nvSpPr>
        <p:spPr>
          <a:xfrm>
            <a:off x="648929" y="629266"/>
            <a:ext cx="5127031" cy="1676603"/>
          </a:xfrm>
          <a:solidFill>
            <a:srgbClr val="0070C0"/>
          </a:solidFill>
        </p:spPr>
        <p:txBody>
          <a:bodyPr>
            <a:normAutofit/>
          </a:bodyPr>
          <a:lstStyle/>
          <a:p>
            <a:r>
              <a:rPr lang="en-US" sz="3600" dirty="0">
                <a:solidFill>
                  <a:schemeClr val="bg1"/>
                </a:solidFill>
              </a:rPr>
              <a:t>Myth: Students move only from Noncredit to Credit </a:t>
            </a:r>
          </a:p>
        </p:txBody>
      </p:sp>
      <p:sp>
        <p:nvSpPr>
          <p:cNvPr id="3" name="Content Placeholder 2">
            <a:extLst>
              <a:ext uri="{FF2B5EF4-FFF2-40B4-BE49-F238E27FC236}">
                <a16:creationId xmlns:a16="http://schemas.microsoft.com/office/drawing/2014/main" id="{353314BC-B77D-1A4B-8D88-498D451A9004}"/>
              </a:ext>
            </a:extLst>
          </p:cNvPr>
          <p:cNvSpPr>
            <a:spLocks noGrp="1"/>
          </p:cNvSpPr>
          <p:nvPr>
            <p:ph idx="1"/>
          </p:nvPr>
        </p:nvSpPr>
        <p:spPr>
          <a:xfrm>
            <a:off x="648930" y="2438400"/>
            <a:ext cx="5127029" cy="3785419"/>
          </a:xfrm>
        </p:spPr>
        <p:txBody>
          <a:bodyPr>
            <a:normAutofit/>
          </a:bodyPr>
          <a:lstStyle/>
          <a:p>
            <a:r>
              <a:rPr lang="en-US"/>
              <a:t>Myth that students’ pathways are strictly linear from noncredit to credit classes only.</a:t>
            </a:r>
          </a:p>
          <a:p>
            <a:r>
              <a:rPr lang="en-US"/>
              <a:t>Co-requisites in noncredit permissible  AB705.</a:t>
            </a:r>
          </a:p>
          <a:p>
            <a:r>
              <a:rPr lang="en-US"/>
              <a:t>Benefit of short-term noncredit review classes, particularly math.</a:t>
            </a:r>
          </a:p>
          <a:p>
            <a:pPr marL="0" indent="0">
              <a:buNone/>
            </a:pPr>
            <a:endParaRPr lang="en-US"/>
          </a:p>
          <a:p>
            <a:pPr marL="0" indent="0">
              <a:buNone/>
            </a:pPr>
            <a:endParaRPr lang="en-US"/>
          </a:p>
          <a:p>
            <a:endParaRPr lang="en-US"/>
          </a:p>
          <a:p>
            <a:endParaRPr lang="en-US"/>
          </a:p>
        </p:txBody>
      </p:sp>
      <p:pic>
        <p:nvPicPr>
          <p:cNvPr id="9" name="Picture 8" descr="A close up of a sign&#10;&#10;Description automatically generated">
            <a:extLst>
              <a:ext uri="{FF2B5EF4-FFF2-40B4-BE49-F238E27FC236}">
                <a16:creationId xmlns:a16="http://schemas.microsoft.com/office/drawing/2014/main" id="{158CBE4B-0E45-8C46-A6C3-BEC09A05E753}"/>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l="609" r="1473" b="1"/>
          <a:stretch/>
        </p:blipFill>
        <p:spPr>
          <a:xfrm>
            <a:off x="6090613" y="640082"/>
            <a:ext cx="5461724" cy="5577837"/>
          </a:xfrm>
          <a:prstGeom prst="rect">
            <a:avLst/>
          </a:prstGeom>
          <a:effectLst/>
        </p:spPr>
      </p:pic>
    </p:spTree>
    <p:extLst>
      <p:ext uri="{BB962C8B-B14F-4D97-AF65-F5344CB8AC3E}">
        <p14:creationId xmlns:p14="http://schemas.microsoft.com/office/powerpoint/2010/main" val="2016190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5B7BA-8E12-904F-B894-742A9051A8ED}"/>
              </a:ext>
            </a:extLst>
          </p:cNvPr>
          <p:cNvSpPr>
            <a:spLocks noGrp="1"/>
          </p:cNvSpPr>
          <p:nvPr>
            <p:ph type="title"/>
          </p:nvPr>
        </p:nvSpPr>
        <p:spPr>
          <a:solidFill>
            <a:srgbClr val="0070C0"/>
          </a:solidFill>
        </p:spPr>
        <p:txBody>
          <a:bodyPr/>
          <a:lstStyle/>
          <a:p>
            <a:pPr algn="ctr"/>
            <a:r>
              <a:rPr lang="en-US" dirty="0">
                <a:solidFill>
                  <a:schemeClr val="bg1"/>
                </a:solidFill>
              </a:rPr>
              <a:t>Noncredit Myth #2</a:t>
            </a:r>
          </a:p>
        </p:txBody>
      </p:sp>
      <p:sp>
        <p:nvSpPr>
          <p:cNvPr id="3" name="Content Placeholder 2">
            <a:extLst>
              <a:ext uri="{FF2B5EF4-FFF2-40B4-BE49-F238E27FC236}">
                <a16:creationId xmlns:a16="http://schemas.microsoft.com/office/drawing/2014/main" id="{06AA9D05-BAED-274A-AF80-0B91D90C0A4C}"/>
              </a:ext>
            </a:extLst>
          </p:cNvPr>
          <p:cNvSpPr>
            <a:spLocks noGrp="1"/>
          </p:cNvSpPr>
          <p:nvPr>
            <p:ph idx="1"/>
          </p:nvPr>
        </p:nvSpPr>
        <p:spPr/>
        <p:txBody>
          <a:bodyPr>
            <a:normAutofit/>
          </a:bodyPr>
          <a:lstStyle/>
          <a:p>
            <a:pPr marL="0" indent="0">
              <a:buNone/>
            </a:pPr>
            <a:endParaRPr lang="en-US" sz="4000" b="1" dirty="0"/>
          </a:p>
          <a:p>
            <a:pPr marL="0" indent="0">
              <a:buNone/>
            </a:pPr>
            <a:endParaRPr lang="en-US" sz="4000" b="1" dirty="0"/>
          </a:p>
          <a:p>
            <a:pPr marL="0" indent="0">
              <a:buNone/>
            </a:pPr>
            <a:r>
              <a:rPr lang="en-US" sz="4000" b="1" dirty="0"/>
              <a:t>The goal of most noncredit students is to start a credit program as soon as possible.</a:t>
            </a:r>
          </a:p>
          <a:p>
            <a:pPr marL="0" indent="0">
              <a:buNone/>
            </a:pPr>
            <a:endParaRPr lang="en-US" sz="4000" b="1" dirty="0"/>
          </a:p>
          <a:p>
            <a:pPr marL="0" indent="0">
              <a:buNone/>
            </a:pPr>
            <a:endParaRPr lang="en-US" sz="4000" b="1" dirty="0"/>
          </a:p>
          <a:p>
            <a:pPr marL="0" indent="0">
              <a:buNone/>
            </a:pPr>
            <a:endParaRPr lang="en-US" sz="4000" b="1" dirty="0"/>
          </a:p>
          <a:p>
            <a:pPr marL="0" indent="0">
              <a:buNone/>
            </a:pPr>
            <a:endParaRPr lang="en-US" sz="4000" b="1" dirty="0"/>
          </a:p>
        </p:txBody>
      </p:sp>
    </p:spTree>
    <p:extLst>
      <p:ext uri="{BB962C8B-B14F-4D97-AF65-F5344CB8AC3E}">
        <p14:creationId xmlns:p14="http://schemas.microsoft.com/office/powerpoint/2010/main" val="365896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B541-CAA2-DF4E-85D8-89DD852CDD28}"/>
              </a:ext>
            </a:extLst>
          </p:cNvPr>
          <p:cNvSpPr>
            <a:spLocks noGrp="1"/>
          </p:cNvSpPr>
          <p:nvPr>
            <p:ph type="title"/>
          </p:nvPr>
        </p:nvSpPr>
        <p:spPr>
          <a:xfrm>
            <a:off x="648929" y="629266"/>
            <a:ext cx="5127031" cy="1676603"/>
          </a:xfrm>
          <a:solidFill>
            <a:srgbClr val="0070C0"/>
          </a:solidFill>
        </p:spPr>
        <p:txBody>
          <a:bodyPr>
            <a:normAutofit/>
          </a:bodyPr>
          <a:lstStyle/>
          <a:p>
            <a:r>
              <a:rPr lang="en-US" sz="3600" dirty="0">
                <a:solidFill>
                  <a:schemeClr val="bg1"/>
                </a:solidFill>
              </a:rPr>
              <a:t>Myth: immediate goal of noncredit students is to move to credit classes </a:t>
            </a:r>
          </a:p>
        </p:txBody>
      </p:sp>
      <p:sp>
        <p:nvSpPr>
          <p:cNvPr id="3" name="Content Placeholder 2">
            <a:extLst>
              <a:ext uri="{FF2B5EF4-FFF2-40B4-BE49-F238E27FC236}">
                <a16:creationId xmlns:a16="http://schemas.microsoft.com/office/drawing/2014/main" id="{6881CED0-AE04-1644-A736-72D7DC34C532}"/>
              </a:ext>
            </a:extLst>
          </p:cNvPr>
          <p:cNvSpPr>
            <a:spLocks noGrp="1"/>
          </p:cNvSpPr>
          <p:nvPr>
            <p:ph idx="1"/>
          </p:nvPr>
        </p:nvSpPr>
        <p:spPr>
          <a:xfrm>
            <a:off x="648930" y="2438400"/>
            <a:ext cx="5127029" cy="3785419"/>
          </a:xfrm>
        </p:spPr>
        <p:txBody>
          <a:bodyPr>
            <a:normAutofit fontScale="92500" lnSpcReduction="20000"/>
          </a:bodyPr>
          <a:lstStyle/>
          <a:p>
            <a:endParaRPr lang="en-US" dirty="0"/>
          </a:p>
          <a:p>
            <a:r>
              <a:rPr lang="en-US" dirty="0"/>
              <a:t>The immediate goal of most noncredit students is to </a:t>
            </a:r>
            <a:r>
              <a:rPr lang="en-US" u="sng" dirty="0"/>
              <a:t>get a job</a:t>
            </a:r>
            <a:r>
              <a:rPr lang="en-US" dirty="0" smtClean="0"/>
              <a:t>.</a:t>
            </a:r>
          </a:p>
          <a:p>
            <a:endParaRPr lang="en-US" dirty="0"/>
          </a:p>
          <a:p>
            <a:r>
              <a:rPr lang="en-US" dirty="0" smtClean="0"/>
              <a:t>Goals often include improved communication and literacy to better assist their children</a:t>
            </a:r>
            <a:endParaRPr lang="en-US" dirty="0"/>
          </a:p>
          <a:p>
            <a:endParaRPr lang="en-US" dirty="0"/>
          </a:p>
          <a:p>
            <a:r>
              <a:rPr lang="en-US" dirty="0"/>
              <a:t>Longer term goal is to pursue more education.</a:t>
            </a:r>
          </a:p>
        </p:txBody>
      </p:sp>
      <p:pic>
        <p:nvPicPr>
          <p:cNvPr id="7" name="Picture 6" descr="A close up of a sign&#10;&#10;Description automatically generated">
            <a:extLst>
              <a:ext uri="{FF2B5EF4-FFF2-40B4-BE49-F238E27FC236}">
                <a16:creationId xmlns:a16="http://schemas.microsoft.com/office/drawing/2014/main" id="{6B6A67F8-DA65-C743-9F5D-47BF81EED415}"/>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l="609" r="1473" b="1"/>
          <a:stretch/>
        </p:blipFill>
        <p:spPr>
          <a:xfrm>
            <a:off x="6090613" y="640082"/>
            <a:ext cx="5461724" cy="5577837"/>
          </a:xfrm>
          <a:prstGeom prst="rect">
            <a:avLst/>
          </a:prstGeom>
          <a:effectLst/>
        </p:spPr>
      </p:pic>
      <p:sp>
        <p:nvSpPr>
          <p:cNvPr id="8" name="TextBox 7">
            <a:extLst>
              <a:ext uri="{FF2B5EF4-FFF2-40B4-BE49-F238E27FC236}">
                <a16:creationId xmlns:a16="http://schemas.microsoft.com/office/drawing/2014/main" id="{0FC62665-4DF7-7F4D-AB26-46C2249A5093}"/>
              </a:ext>
            </a:extLst>
          </p:cNvPr>
          <p:cNvSpPr txBox="1"/>
          <p:nvPr/>
        </p:nvSpPr>
        <p:spPr>
          <a:xfrm flipH="1" flipV="1">
            <a:off x="11574989" y="7218044"/>
            <a:ext cx="314652" cy="200055"/>
          </a:xfrm>
          <a:prstGeom prst="rect">
            <a:avLst/>
          </a:prstGeom>
          <a:solidFill>
            <a:srgbClr val="000000"/>
          </a:solidFill>
        </p:spPr>
        <p:txBody>
          <a:bodyPr wrap="square" rtlCol="0">
            <a:spAutoFit/>
          </a:bodyPr>
          <a:lstStyle/>
          <a:p>
            <a:pPr algn="r">
              <a:spcAft>
                <a:spcPts val="600"/>
              </a:spcAft>
            </a:pPr>
            <a:r>
              <a:rPr lang="en-US" sz="700" dirty="0">
                <a:solidFill>
                  <a:srgbClr val="FFFFFF"/>
                </a:solidFill>
                <a:hlinkClick r:id="rId4" tooltip="https://creativecommons.org/licenses/by-nc-sa/3.0/">
                  <a:extLst>
                    <a:ext uri="{A12FA001-AC4F-418D-AE19-62706E023703}">
                      <ahyp:hlinkClr xmlns:ahyp="http://schemas.microsoft.com/office/drawing/2018/hyperlinkcolor" xmlns="" val="tx"/>
                    </a:ext>
                  </a:extLst>
                </a:hlinkClick>
              </a:rPr>
              <a:t>C</a:t>
            </a:r>
            <a:endParaRPr lang="en-US" sz="700" dirty="0">
              <a:solidFill>
                <a:srgbClr val="FFFFFF"/>
              </a:solidFill>
            </a:endParaRPr>
          </a:p>
        </p:txBody>
      </p:sp>
    </p:spTree>
    <p:extLst>
      <p:ext uri="{BB962C8B-B14F-4D97-AF65-F5344CB8AC3E}">
        <p14:creationId xmlns:p14="http://schemas.microsoft.com/office/powerpoint/2010/main" val="3043298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BC550-0E1A-6444-ADCE-3A25B5C6F5E5}"/>
              </a:ext>
            </a:extLst>
          </p:cNvPr>
          <p:cNvSpPr>
            <a:spLocks noGrp="1"/>
          </p:cNvSpPr>
          <p:nvPr>
            <p:ph type="title"/>
          </p:nvPr>
        </p:nvSpPr>
        <p:spPr>
          <a:solidFill>
            <a:srgbClr val="0070C0"/>
          </a:solidFill>
        </p:spPr>
        <p:txBody>
          <a:bodyPr/>
          <a:lstStyle/>
          <a:p>
            <a:pPr algn="ctr"/>
            <a:r>
              <a:rPr lang="en-US" dirty="0">
                <a:solidFill>
                  <a:schemeClr val="bg1"/>
                </a:solidFill>
              </a:rPr>
              <a:t>Noncredit Myth #3</a:t>
            </a:r>
          </a:p>
        </p:txBody>
      </p:sp>
      <p:sp>
        <p:nvSpPr>
          <p:cNvPr id="3" name="Content Placeholder 2">
            <a:extLst>
              <a:ext uri="{FF2B5EF4-FFF2-40B4-BE49-F238E27FC236}">
                <a16:creationId xmlns:a16="http://schemas.microsoft.com/office/drawing/2014/main" id="{80B1BFA9-BFAE-E147-B223-2643C59B170E}"/>
              </a:ext>
            </a:extLst>
          </p:cNvPr>
          <p:cNvSpPr>
            <a:spLocks noGrp="1"/>
          </p:cNvSpPr>
          <p:nvPr>
            <p:ph idx="1"/>
          </p:nvPr>
        </p:nvSpPr>
        <p:spPr/>
        <p:txBody>
          <a:bodyPr>
            <a:normAutofit/>
          </a:bodyPr>
          <a:lstStyle/>
          <a:p>
            <a:endParaRPr lang="en-US" sz="4000" b="1" dirty="0"/>
          </a:p>
          <a:p>
            <a:r>
              <a:rPr lang="en-US" sz="4000" b="1" dirty="0"/>
              <a:t>Noncredit courses are not as rigorous as credit courses.</a:t>
            </a:r>
          </a:p>
          <a:p>
            <a:r>
              <a:rPr lang="en-US" sz="4000" b="1" dirty="0"/>
              <a:t>Noncredit courses are just lab courses.</a:t>
            </a:r>
          </a:p>
        </p:txBody>
      </p:sp>
    </p:spTree>
    <p:extLst>
      <p:ext uri="{BB962C8B-B14F-4D97-AF65-F5344CB8AC3E}">
        <p14:creationId xmlns:p14="http://schemas.microsoft.com/office/powerpoint/2010/main" val="257793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63CE-E5C7-5C4C-A709-4705A8E636D1}"/>
              </a:ext>
            </a:extLst>
          </p:cNvPr>
          <p:cNvSpPr>
            <a:spLocks noGrp="1"/>
          </p:cNvSpPr>
          <p:nvPr>
            <p:ph type="title"/>
          </p:nvPr>
        </p:nvSpPr>
        <p:spPr>
          <a:xfrm>
            <a:off x="648929" y="629266"/>
            <a:ext cx="5127031" cy="1676603"/>
          </a:xfrm>
          <a:solidFill>
            <a:srgbClr val="0070C0"/>
          </a:solidFill>
        </p:spPr>
        <p:txBody>
          <a:bodyPr>
            <a:normAutofit/>
          </a:bodyPr>
          <a:lstStyle/>
          <a:p>
            <a:r>
              <a:rPr lang="en-US" sz="3600" dirty="0">
                <a:solidFill>
                  <a:schemeClr val="bg1"/>
                </a:solidFill>
              </a:rPr>
              <a:t>Myth: Noncredit courses aren’t rigorous.</a:t>
            </a:r>
          </a:p>
        </p:txBody>
      </p:sp>
      <p:sp>
        <p:nvSpPr>
          <p:cNvPr id="3" name="Content Placeholder 2">
            <a:extLst>
              <a:ext uri="{FF2B5EF4-FFF2-40B4-BE49-F238E27FC236}">
                <a16:creationId xmlns:a16="http://schemas.microsoft.com/office/drawing/2014/main" id="{353314BC-B77D-1A4B-8D88-498D451A9004}"/>
              </a:ext>
            </a:extLst>
          </p:cNvPr>
          <p:cNvSpPr>
            <a:spLocks noGrp="1"/>
          </p:cNvSpPr>
          <p:nvPr>
            <p:ph idx="1"/>
          </p:nvPr>
        </p:nvSpPr>
        <p:spPr>
          <a:xfrm>
            <a:off x="648930" y="2438400"/>
            <a:ext cx="5127029" cy="3785419"/>
          </a:xfrm>
        </p:spPr>
        <p:txBody>
          <a:bodyPr>
            <a:normAutofit lnSpcReduction="10000"/>
          </a:bodyPr>
          <a:lstStyle/>
          <a:p>
            <a:r>
              <a:rPr lang="en-US" dirty="0"/>
              <a:t>Noncredit courses include assessment, instruction, and often homework.</a:t>
            </a:r>
          </a:p>
          <a:p>
            <a:r>
              <a:rPr lang="en-US" dirty="0"/>
              <a:t>Noncredit instructors may use different pedagogy, but courses are not “watered” down. </a:t>
            </a:r>
          </a:p>
          <a:p>
            <a:r>
              <a:rPr lang="en-US" dirty="0"/>
              <a:t>Short-term vocational courses are often followed by state licensing exams.</a:t>
            </a:r>
          </a:p>
          <a:p>
            <a:pPr marL="0" indent="0">
              <a:buNone/>
            </a:pPr>
            <a:endParaRPr lang="en-US" dirty="0"/>
          </a:p>
          <a:p>
            <a:endParaRPr lang="en-US" dirty="0"/>
          </a:p>
          <a:p>
            <a:endParaRPr lang="en-US" dirty="0"/>
          </a:p>
        </p:txBody>
      </p:sp>
      <p:pic>
        <p:nvPicPr>
          <p:cNvPr id="9" name="Picture 8" descr="A close up of a sign&#10;&#10;Description automatically generated">
            <a:extLst>
              <a:ext uri="{FF2B5EF4-FFF2-40B4-BE49-F238E27FC236}">
                <a16:creationId xmlns:a16="http://schemas.microsoft.com/office/drawing/2014/main" id="{158CBE4B-0E45-8C46-A6C3-BEC09A05E753}"/>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l="609" r="1473" b="1"/>
          <a:stretch/>
        </p:blipFill>
        <p:spPr>
          <a:xfrm>
            <a:off x="6090613" y="640082"/>
            <a:ext cx="5461724" cy="5577837"/>
          </a:xfrm>
          <a:prstGeom prst="rect">
            <a:avLst/>
          </a:prstGeom>
          <a:effectLst/>
        </p:spPr>
      </p:pic>
    </p:spTree>
    <p:extLst>
      <p:ext uri="{BB962C8B-B14F-4D97-AF65-F5344CB8AC3E}">
        <p14:creationId xmlns:p14="http://schemas.microsoft.com/office/powerpoint/2010/main" val="321688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531E8-28F3-0543-A7C0-10F911E829F7}"/>
              </a:ext>
            </a:extLst>
          </p:cNvPr>
          <p:cNvSpPr>
            <a:spLocks noGrp="1"/>
          </p:cNvSpPr>
          <p:nvPr>
            <p:ph type="title"/>
          </p:nvPr>
        </p:nvSpPr>
        <p:spPr>
          <a:solidFill>
            <a:srgbClr val="0070C0"/>
          </a:solidFill>
        </p:spPr>
        <p:txBody>
          <a:bodyPr/>
          <a:lstStyle/>
          <a:p>
            <a:pPr algn="ctr"/>
            <a:r>
              <a:rPr lang="en-US" dirty="0">
                <a:solidFill>
                  <a:schemeClr val="bg1"/>
                </a:solidFill>
              </a:rPr>
              <a:t>Noncredit Myth #4</a:t>
            </a:r>
          </a:p>
        </p:txBody>
      </p:sp>
      <p:sp>
        <p:nvSpPr>
          <p:cNvPr id="3" name="Content Placeholder 2">
            <a:extLst>
              <a:ext uri="{FF2B5EF4-FFF2-40B4-BE49-F238E27FC236}">
                <a16:creationId xmlns:a16="http://schemas.microsoft.com/office/drawing/2014/main" id="{68A9F2F8-FE0D-FF43-A3CC-7C3947FF36EF}"/>
              </a:ext>
            </a:extLst>
          </p:cNvPr>
          <p:cNvSpPr>
            <a:spLocks noGrp="1"/>
          </p:cNvSpPr>
          <p:nvPr>
            <p:ph idx="1"/>
          </p:nvPr>
        </p:nvSpPr>
        <p:spPr/>
        <p:txBody>
          <a:bodyPr>
            <a:normAutofit/>
          </a:bodyPr>
          <a:lstStyle/>
          <a:p>
            <a:endParaRPr lang="en-US" sz="4000" b="1" dirty="0"/>
          </a:p>
          <a:p>
            <a:endParaRPr lang="en-US" sz="4000" b="1" dirty="0"/>
          </a:p>
          <a:p>
            <a:r>
              <a:rPr lang="en-US" sz="4000" b="1" dirty="0"/>
              <a:t> Like credit courses, noncredit courses are not repeatable.</a:t>
            </a:r>
          </a:p>
        </p:txBody>
      </p:sp>
    </p:spTree>
    <p:extLst>
      <p:ext uri="{BB962C8B-B14F-4D97-AF65-F5344CB8AC3E}">
        <p14:creationId xmlns:p14="http://schemas.microsoft.com/office/powerpoint/2010/main" val="1276122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2149</TotalTime>
  <Words>1256</Words>
  <Application>Microsoft Office PowerPoint</Application>
  <PresentationFormat>Widescreen</PresentationFormat>
  <Paragraphs>134</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Myths and Murkiness  of Noncredit Curriculum                                                           Madelyn  Arballo, Mt. San Antonio College                                                                                       Cheryl Aschenbach, Lassen College                        Jan Young, Glendale College              Curriculum Institute July 2019</vt:lpstr>
      <vt:lpstr>Myths of Noncredit</vt:lpstr>
      <vt:lpstr>Noncredit Myth #1</vt:lpstr>
      <vt:lpstr>Myth: Students move only from Noncredit to Credit </vt:lpstr>
      <vt:lpstr>Noncredit Myth #2</vt:lpstr>
      <vt:lpstr>Myth: immediate goal of noncredit students is to move to credit classes </vt:lpstr>
      <vt:lpstr>Noncredit Myth #3</vt:lpstr>
      <vt:lpstr>Myth: Noncredit courses aren’t rigorous.</vt:lpstr>
      <vt:lpstr>Noncredit Myth #4</vt:lpstr>
      <vt:lpstr>PowerPoint Presentation</vt:lpstr>
      <vt:lpstr>Noncredit Myth #5</vt:lpstr>
      <vt:lpstr>Myth: SEA funds  are not  for noncredit students or programs.</vt:lpstr>
      <vt:lpstr>Murky Areas of Noncredit</vt:lpstr>
      <vt:lpstr> Noncredit: Murky Matters</vt:lpstr>
      <vt:lpstr>Eligible Noncredit Courses: Ten Categories</vt:lpstr>
      <vt:lpstr>Can’t I just change a credit course to a noncredit course?</vt:lpstr>
      <vt:lpstr> Can I create a mirrored noncredit course within a credit course?</vt:lpstr>
      <vt:lpstr>Noncredit: Murky Matters</vt:lpstr>
      <vt:lpstr>Noncredit: Murky Matters</vt:lpstr>
      <vt:lpstr>Noncredit: Murky Matters</vt:lpstr>
      <vt:lpstr>Noncredit: Murky Matters</vt:lpstr>
      <vt:lpstr>Noncredit Murkiness: Case Study </vt:lpstr>
      <vt:lpstr>Noncredit Murkiness: Case Study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Myths and Murkiness  of Noncredit Curriculum           Madelyn Arballo, Mt. San Antonio College        Cheryl Aschenbach, Lassen College        Jan Young, Glendale College</dc:title>
  <dc:creator>Jan Young</dc:creator>
  <cp:lastModifiedBy>Arballo, Madelyn</cp:lastModifiedBy>
  <cp:revision>52</cp:revision>
  <dcterms:created xsi:type="dcterms:W3CDTF">2019-07-10T18:44:29Z</dcterms:created>
  <dcterms:modified xsi:type="dcterms:W3CDTF">2019-07-12T16:44:37Z</dcterms:modified>
</cp:coreProperties>
</file>