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  <p:sldId id="259" r:id="rId3"/>
    <p:sldId id="268" r:id="rId4"/>
    <p:sldId id="260" r:id="rId5"/>
    <p:sldId id="271" r:id="rId6"/>
    <p:sldId id="261" r:id="rId7"/>
    <p:sldId id="262" r:id="rId8"/>
    <p:sldId id="263" r:id="rId9"/>
    <p:sldId id="272" r:id="rId10"/>
    <p:sldId id="264" r:id="rId11"/>
    <p:sldId id="273" r:id="rId12"/>
    <p:sldId id="274" r:id="rId13"/>
    <p:sldId id="265" r:id="rId14"/>
    <p:sldId id="275" r:id="rId15"/>
    <p:sldId id="276" r:id="rId16"/>
    <p:sldId id="266" r:id="rId17"/>
    <p:sldId id="277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747"/>
  </p:normalViewPr>
  <p:slideViewPr>
    <p:cSldViewPr snapToGrid="0" snapToObjects="1">
      <p:cViewPr varScale="1">
        <p:scale>
          <a:sx n="86" d="100"/>
          <a:sy n="86" d="100"/>
        </p:scale>
        <p:origin x="17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9E78-12EF-FD4A-BCD9-EB59D71F4DBB}" type="datetimeFigureOut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175A-8F0C-3246-B35D-D3980F1431A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9E78-12EF-FD4A-BCD9-EB59D71F4DBB}" type="datetimeFigureOut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175A-8F0C-3246-B35D-D3980F143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9E78-12EF-FD4A-BCD9-EB59D71F4DBB}" type="datetimeFigureOut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175A-8F0C-3246-B35D-D3980F143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9E78-12EF-FD4A-BCD9-EB59D71F4DBB}" type="datetimeFigureOut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175A-8F0C-3246-B35D-D3980F143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9E78-12EF-FD4A-BCD9-EB59D71F4DBB}" type="datetimeFigureOut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175A-8F0C-3246-B35D-D3980F1431A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9E78-12EF-FD4A-BCD9-EB59D71F4DBB}" type="datetimeFigureOut">
              <a:rPr lang="en-US" smtClean="0"/>
              <a:t>11/4/16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175A-8F0C-3246-B35D-D3980F143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9E78-12EF-FD4A-BCD9-EB59D71F4DBB}" type="datetimeFigureOut">
              <a:rPr lang="en-US" smtClean="0"/>
              <a:t>11/4/16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175A-8F0C-3246-B35D-D3980F1431A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9E78-12EF-FD4A-BCD9-EB59D71F4DBB}" type="datetimeFigureOut">
              <a:rPr lang="en-US" smtClean="0"/>
              <a:t>11/4/16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175A-8F0C-3246-B35D-D3980F143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9E78-12EF-FD4A-BCD9-EB59D71F4DBB}" type="datetimeFigureOut">
              <a:rPr lang="en-US" smtClean="0"/>
              <a:t>11/4/16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175A-8F0C-3246-B35D-D3980F143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9E78-12EF-FD4A-BCD9-EB59D71F4DBB}" type="datetimeFigureOut">
              <a:rPr lang="en-US" smtClean="0"/>
              <a:t>11/4/16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175A-8F0C-3246-B35D-D3980F1431A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9E78-12EF-FD4A-BCD9-EB59D71F4DBB}" type="datetimeFigureOut">
              <a:rPr lang="en-US" smtClean="0"/>
              <a:t>11/4/16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175A-8F0C-3246-B35D-D3980F143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6F09E78-12EF-FD4A-BCD9-EB59D71F4DBB}" type="datetimeFigureOut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9C7175A-8F0C-3246-B35D-D3980F1431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asccc.org/content/mis-data-submission-ded-updates-2016-17-reporting" TargetMode="External"/><Relationship Id="rId4" Type="http://schemas.openxmlformats.org/officeDocument/2006/relationships/hyperlink" Target="http://asccc.org/sites/default/files/publications/noncredit-instruction09_0.pdf" TargetMode="External"/><Relationship Id="rId5" Type="http://schemas.openxmlformats.org/officeDocument/2006/relationships/hyperlink" Target="NULL" TargetMode="External"/><Relationship Id="rId6" Type="http://schemas.openxmlformats.org/officeDocument/2006/relationships/hyperlink" Target="NULL" TargetMode="External"/><Relationship Id="rId7" Type="http://schemas.openxmlformats.org/officeDocument/2006/relationships/hyperlink" Target="NULL" TargetMode="External"/><Relationship Id="rId8" Type="http://schemas.openxmlformats.org/officeDocument/2006/relationships/hyperlink" Target="http://extranet.cccco.edu/Portals/1/AA/Noncredit/NoncreditAtAGlance_5e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sccc.org/content/basics-noncredit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jyoung@glendale.edu" TargetMode="External"/><Relationship Id="rId4" Type="http://schemas.openxmlformats.org/officeDocument/2006/relationships/hyperlink" Target="mailto:info@asccc.org" TargetMode="External"/><Relationship Id="rId5" Type="http://schemas.openxmlformats.org/officeDocument/2006/relationships/hyperlink" Target="http://www.acceonline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aschenbach@lassencollege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Noncredit Issues </a:t>
            </a:r>
            <a:br>
              <a:rPr lang="en-US" dirty="0" smtClean="0"/>
            </a:br>
            <a:r>
              <a:rPr lang="en-US" dirty="0" smtClean="0"/>
              <a:t>&amp; Challenges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700" y="3428999"/>
            <a:ext cx="7676699" cy="29052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ASCCC Fall Plenary 2016</a:t>
            </a:r>
          </a:p>
          <a:p>
            <a:endParaRPr lang="en-US" dirty="0"/>
          </a:p>
          <a:p>
            <a:r>
              <a:rPr lang="en-US" dirty="0" smtClean="0"/>
              <a:t>Cheryl Aschenbach			    Lassen College</a:t>
            </a:r>
          </a:p>
          <a:p>
            <a:r>
              <a:rPr lang="en-US" dirty="0"/>
              <a:t>	</a:t>
            </a:r>
            <a:r>
              <a:rPr lang="en-US" dirty="0" smtClean="0"/>
              <a:t>		   ASCCC Executive Committee</a:t>
            </a:r>
          </a:p>
          <a:p>
            <a:endParaRPr lang="en-US" dirty="0" smtClean="0"/>
          </a:p>
          <a:p>
            <a:r>
              <a:rPr lang="en-US" dirty="0" smtClean="0"/>
              <a:t>Jan Young				 Glendale College</a:t>
            </a:r>
          </a:p>
          <a:p>
            <a:r>
              <a:rPr lang="en-US" dirty="0"/>
              <a:t>	</a:t>
            </a:r>
            <a:r>
              <a:rPr lang="en-US" dirty="0" smtClean="0"/>
              <a:t> ACCE Continuing Ed Council Leader (South)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34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Skills Funding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233" y="1799756"/>
            <a:ext cx="7514035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BSI is now called Student Success for Basic Skills</a:t>
            </a:r>
          </a:p>
          <a:p>
            <a:r>
              <a:rPr lang="en-US" dirty="0" smtClean="0"/>
              <a:t>BSI funding formula through 2016-2017; new formula effective beginning Fall 2017.</a:t>
            </a:r>
          </a:p>
          <a:p>
            <a:r>
              <a:rPr lang="en-US" dirty="0" smtClean="0"/>
              <a:t>New formula:</a:t>
            </a:r>
          </a:p>
          <a:p>
            <a:pPr lvl="1"/>
            <a:r>
              <a:rPr lang="en-US" dirty="0" smtClean="0"/>
              <a:t>50% on performance metrics related to credit students who transfer within 1-2 years</a:t>
            </a:r>
          </a:p>
          <a:p>
            <a:pPr lvl="1"/>
            <a:r>
              <a:rPr lang="en-US" dirty="0" smtClean="0"/>
              <a:t>25% on percentage of BOG fee waiver participants</a:t>
            </a:r>
          </a:p>
          <a:p>
            <a:pPr lvl="1"/>
            <a:r>
              <a:rPr lang="en-US" dirty="0" smtClean="0"/>
              <a:t>25% on courses that apply practices listed in BS Transformation Grant</a:t>
            </a:r>
          </a:p>
        </p:txBody>
      </p:sp>
    </p:spTree>
    <p:extLst>
      <p:ext uri="{BB962C8B-B14F-4D97-AF65-F5344CB8AC3E}">
        <p14:creationId xmlns:p14="http://schemas.microsoft.com/office/powerpoint/2010/main" val="227454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Skills Funding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233" y="1799756"/>
            <a:ext cx="7514035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New formula negatively impacts noncredit students and programs, so BSAC is working to suggest alternative formulas that are more inclusive of all BS students, including noncredit</a:t>
            </a:r>
          </a:p>
          <a:p>
            <a:r>
              <a:rPr lang="en-US" dirty="0" smtClean="0"/>
              <a:t>New formula also negatively impacts students taking basic skills courses without intention of transfer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3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CCCApply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students, including noncredit, will be required to apply using </a:t>
            </a:r>
            <a:r>
              <a:rPr lang="en-US" dirty="0" err="1" smtClean="0"/>
              <a:t>CCCApply</a:t>
            </a:r>
            <a:endParaRPr lang="en-US" dirty="0" smtClean="0"/>
          </a:p>
          <a:p>
            <a:pPr lvl="1"/>
            <a:r>
              <a:rPr lang="en-US" dirty="0" smtClean="0"/>
              <a:t>Most noncredit students now apply via local paper applications</a:t>
            </a:r>
          </a:p>
          <a:p>
            <a:pPr lvl="1"/>
            <a:r>
              <a:rPr lang="en-US" dirty="0" smtClean="0"/>
              <a:t>Difficult for many students to use computer and navigate application process, even with assistance</a:t>
            </a:r>
          </a:p>
          <a:p>
            <a:pPr lvl="1"/>
            <a:r>
              <a:rPr lang="en-US" dirty="0" smtClean="0"/>
              <a:t>Difficult to have regular, reliable computer access at off-campus sites</a:t>
            </a:r>
          </a:p>
          <a:p>
            <a:pPr lvl="1"/>
            <a:r>
              <a:rPr lang="en-US" dirty="0" smtClean="0"/>
              <a:t>Language and literacy problems with online application</a:t>
            </a:r>
          </a:p>
          <a:p>
            <a:pPr lvl="1"/>
            <a:r>
              <a:rPr lang="en-US" dirty="0" smtClean="0"/>
              <a:t>Concern about students having to declare residency – may impact a large portion of noncredit students</a:t>
            </a:r>
          </a:p>
          <a:p>
            <a:r>
              <a:rPr lang="en-US" dirty="0" smtClean="0"/>
              <a:t>Chancellor’s Office may have abbreviated paper application, but it won’t be abbreviated much and is likely to include the need to state residency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70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should be having discussions?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8144" y="1885949"/>
            <a:ext cx="7514035" cy="4108555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Faculty!</a:t>
            </a:r>
          </a:p>
          <a:p>
            <a:r>
              <a:rPr lang="en-US" sz="3200" dirty="0" smtClean="0"/>
              <a:t>Noncredit course and programs are curriculum, therefore faculty have primacy</a:t>
            </a:r>
          </a:p>
          <a:p>
            <a:r>
              <a:rPr lang="en-US" sz="3200" dirty="0" smtClean="0"/>
              <a:t>Faculty need to actively influence decisions</a:t>
            </a:r>
          </a:p>
          <a:p>
            <a:r>
              <a:rPr lang="en-US" sz="3200" dirty="0" smtClean="0"/>
              <a:t>Include faculty in all disciplines that may be affected</a:t>
            </a:r>
          </a:p>
          <a:p>
            <a:r>
              <a:rPr lang="en-US" sz="3200" dirty="0" smtClean="0"/>
              <a:t>Curriculum, not funding, should drive discussions and decisions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936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40% of funding for equity is based on FTES, which includes both credit and noncredit</a:t>
            </a:r>
          </a:p>
          <a:p>
            <a:r>
              <a:rPr lang="en-US" dirty="0" smtClean="0"/>
              <a:t>Noncredit reaches those students most underserved, thereby increasing access</a:t>
            </a:r>
          </a:p>
          <a:p>
            <a:r>
              <a:rPr lang="en-US" dirty="0" smtClean="0"/>
              <a:t>However, noncredit programs, courses, students and faculty are not often considered or included in the planning process</a:t>
            </a:r>
          </a:p>
          <a:p>
            <a:r>
              <a:rPr lang="en-US" dirty="0" smtClean="0"/>
              <a:t>Noncredit can be used to address disparities in access</a:t>
            </a:r>
          </a:p>
          <a:p>
            <a:r>
              <a:rPr lang="en-US" dirty="0" smtClean="0"/>
              <a:t>Full access to student services is needed to help noncredit address disparities in success</a:t>
            </a:r>
          </a:p>
          <a:p>
            <a:r>
              <a:rPr lang="en-US" dirty="0" smtClean="0"/>
              <a:t>Chancellor’s Office is working to combine Equity Plan, Basic Skills Plan, SSSP, and NC SSSP – may help bring noncredit further into the conversation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7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Noncredit faculty not included in FON</a:t>
            </a:r>
          </a:p>
          <a:p>
            <a:pPr lvl="1"/>
            <a:r>
              <a:rPr lang="en-US" dirty="0" smtClean="0"/>
              <a:t>No incentive for colleges to hire noncredit faculty</a:t>
            </a:r>
          </a:p>
          <a:p>
            <a:pPr lvl="1"/>
            <a:r>
              <a:rPr lang="en-US" dirty="0" smtClean="0"/>
              <a:t>Work underway to redefine FON, but no results yet</a:t>
            </a:r>
          </a:p>
          <a:p>
            <a:r>
              <a:rPr lang="en-US" dirty="0" smtClean="0"/>
              <a:t>Lack of parity with pay and load</a:t>
            </a:r>
          </a:p>
          <a:p>
            <a:pPr lvl="1"/>
            <a:r>
              <a:rPr lang="en-US" dirty="0" smtClean="0"/>
              <a:t>Misconceptions about work of noncredit faculty</a:t>
            </a:r>
          </a:p>
          <a:p>
            <a:pPr lvl="1"/>
            <a:r>
              <a:rPr lang="en-US" dirty="0" smtClean="0"/>
              <a:t>Bargaining unit issue, but impacts academic programs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97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240425"/>
            <a:ext cx="7514035" cy="890752"/>
          </a:xfrm>
        </p:spPr>
        <p:txBody>
          <a:bodyPr/>
          <a:lstStyle/>
          <a:p>
            <a:r>
              <a:rPr lang="en-US" dirty="0" smtClean="0"/>
              <a:t>Where to Start?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242" y="1131177"/>
            <a:ext cx="6999531" cy="4782206"/>
          </a:xfrm>
        </p:spPr>
        <p:txBody>
          <a:bodyPr>
            <a:noAutofit/>
          </a:bodyPr>
          <a:lstStyle/>
          <a:p>
            <a:r>
              <a:rPr lang="en-US" dirty="0" smtClean="0"/>
              <a:t>Department faculty </a:t>
            </a:r>
            <a:r>
              <a:rPr lang="en-US" dirty="0"/>
              <a:t>i</a:t>
            </a:r>
            <a:r>
              <a:rPr lang="en-US" dirty="0" smtClean="0"/>
              <a:t>nput</a:t>
            </a:r>
          </a:p>
          <a:p>
            <a:r>
              <a:rPr lang="en-US" dirty="0" smtClean="0"/>
              <a:t>Department </a:t>
            </a:r>
            <a:r>
              <a:rPr lang="en-US" dirty="0"/>
              <a:t>p</a:t>
            </a:r>
            <a:r>
              <a:rPr lang="en-US" dirty="0" smtClean="0"/>
              <a:t>rogram review</a:t>
            </a:r>
          </a:p>
          <a:p>
            <a:r>
              <a:rPr lang="en-US" dirty="0" smtClean="0"/>
              <a:t>CTE Advisory Committee input (helpful; not required)</a:t>
            </a:r>
          </a:p>
          <a:p>
            <a:r>
              <a:rPr lang="en-US" dirty="0" smtClean="0"/>
              <a:t>Labor market data (</a:t>
            </a:r>
            <a:r>
              <a:rPr lang="en-US" smtClean="0"/>
              <a:t>less rigorous </a:t>
            </a:r>
            <a:r>
              <a:rPr lang="en-US" dirty="0" smtClean="0"/>
              <a:t>than credit)</a:t>
            </a:r>
          </a:p>
          <a:p>
            <a:r>
              <a:rPr lang="en-US" dirty="0" smtClean="0"/>
              <a:t>Needs for short-term skills/certifications/workforce prep</a:t>
            </a:r>
          </a:p>
          <a:p>
            <a:r>
              <a:rPr lang="en-US" dirty="0" smtClean="0"/>
              <a:t>Need for regional consortium input</a:t>
            </a:r>
          </a:p>
          <a:p>
            <a:r>
              <a:rPr lang="en-US" dirty="0" smtClean="0"/>
              <a:t>Support for existing curriculum</a:t>
            </a:r>
          </a:p>
          <a:p>
            <a:r>
              <a:rPr lang="en-US" dirty="0" smtClean="0"/>
              <a:t>Transition/prep for existing curriculum</a:t>
            </a:r>
          </a:p>
          <a:p>
            <a:r>
              <a:rPr lang="en-US" dirty="0" smtClean="0"/>
              <a:t>Piloting possible credit curriculum </a:t>
            </a:r>
          </a:p>
        </p:txBody>
      </p:sp>
    </p:spTree>
    <p:extLst>
      <p:ext uri="{BB962C8B-B14F-4D97-AF65-F5344CB8AC3E}">
        <p14:creationId xmlns:p14="http://schemas.microsoft.com/office/powerpoint/2010/main" val="429372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Noncredit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en-US" sz="1800" dirty="0" smtClean="0"/>
              <a:t>Noncredit Basics – </a:t>
            </a:r>
            <a:r>
              <a:rPr lang="en-US" sz="1800" dirty="0" err="1" smtClean="0"/>
              <a:t>Powerpoint</a:t>
            </a:r>
            <a:r>
              <a:rPr lang="en-US" sz="1800" dirty="0" smtClean="0"/>
              <a:t> from 2016 Curriculum Institute breakout session (document download at bottom of </a:t>
            </a:r>
            <a:r>
              <a:rPr lang="en-US" sz="1800" dirty="0"/>
              <a:t>page) </a:t>
            </a: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asccc.org/content/basics-noncredit</a:t>
            </a:r>
            <a:endParaRPr lang="en-US" sz="1800" dirty="0" smtClean="0"/>
          </a:p>
          <a:p>
            <a:r>
              <a:rPr lang="en-US" sz="1800" dirty="0" smtClean="0"/>
              <a:t>Noncredit Curriculum Development – </a:t>
            </a:r>
            <a:r>
              <a:rPr lang="en-US" sz="1800" dirty="0" err="1" smtClean="0"/>
              <a:t>Powerpoint</a:t>
            </a:r>
            <a:r>
              <a:rPr lang="en-US" sz="1800" dirty="0" smtClean="0"/>
              <a:t> from 2015 Curriculum </a:t>
            </a:r>
            <a:r>
              <a:rPr lang="en-US" sz="1800" dirty="0"/>
              <a:t>Institute breakout session (Document download at bottom of page)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asccc.org/content/mis-data-submission-ded-updates-2016-17-reporting</a:t>
            </a:r>
            <a:endParaRPr lang="en-US" sz="1800" dirty="0" smtClean="0"/>
          </a:p>
          <a:p>
            <a:r>
              <a:rPr lang="en-US" sz="1800" dirty="0" smtClean="0"/>
              <a:t>Submitting Noncredit into Curriculum Inventory (</a:t>
            </a:r>
            <a:r>
              <a:rPr lang="en-US" sz="1800" dirty="0" err="1" smtClean="0"/>
              <a:t>Chantee</a:t>
            </a:r>
            <a:r>
              <a:rPr lang="en-US" sz="1800" dirty="0" smtClean="0"/>
              <a:t> Guiney, Spring 2016 Noncredit Regional presentation)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asccc.org/content/mis-data-submission-ded-updates-2016-17-reporting</a:t>
            </a:r>
            <a:endParaRPr lang="en-US" sz="1800" dirty="0"/>
          </a:p>
          <a:p>
            <a:r>
              <a:rPr lang="en-US" sz="1800" dirty="0" smtClean="0"/>
              <a:t>Noncredit Instruction: Opportunity </a:t>
            </a:r>
            <a:r>
              <a:rPr lang="en-US" sz="1800" dirty="0"/>
              <a:t>and Challenge (2009 ASCCC Paper) </a:t>
            </a:r>
            <a:r>
              <a:rPr lang="en-US" sz="1800" dirty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asccc.org/sites/default/files/publications/noncredit-instruction09_0.pdf</a:t>
            </a:r>
            <a:endParaRPr lang="en-US" sz="1800" dirty="0" smtClean="0"/>
          </a:p>
          <a:p>
            <a:r>
              <a:rPr lang="en-US" sz="1800" dirty="0" smtClean="0"/>
              <a:t>Preparing Students for College and Careers through Enhanced Noncredit Funding</a:t>
            </a:r>
            <a:br>
              <a:rPr lang="en-US" sz="1800" dirty="0" smtClean="0"/>
            </a:br>
            <a:r>
              <a:rPr lang="en-US" sz="1800" dirty="0" smtClean="0">
                <a:hlinkClick r:id="rId5" invalidUrl="http://californiacommunitycolleges.cccco.edu/Portals/0/Reports/2015 CDCP Report_FINAL_ADA.pdf"/>
              </a:rPr>
              <a:t>http</a:t>
            </a:r>
            <a:r>
              <a:rPr lang="en-US" sz="1800" dirty="0">
                <a:hlinkClick r:id="rId6" invalidUrl="http://californiacommunitycolleges.cccco.edu/Portals/0/Reports/2015 CDCP Report_FINAL_ADA.pdf"/>
              </a:rPr>
              <a:t>://</a:t>
            </a:r>
            <a:r>
              <a:rPr lang="en-US" sz="1800" dirty="0" smtClean="0">
                <a:hlinkClick r:id="rId7" invalidUrl="http://californiacommunitycolleges.cccco.edu/Portals/0/Reports/2015 CDCP Report_FINAL_ADA.pdf"/>
              </a:rPr>
              <a:t>californiacommunitycolleges.cccco.edu/Portals/0/Reports/2015%20CDCP%20Report_FINAL_ADA.pdf</a:t>
            </a:r>
            <a:endParaRPr lang="en-US" sz="1800" dirty="0" smtClean="0"/>
          </a:p>
          <a:p>
            <a:r>
              <a:rPr lang="en-US" sz="1800" dirty="0" smtClean="0"/>
              <a:t>Chancellor’s Office Noncredit at </a:t>
            </a:r>
            <a:r>
              <a:rPr lang="en-US" sz="1800" dirty="0"/>
              <a:t>a Glance (2006)</a:t>
            </a:r>
            <a:br>
              <a:rPr lang="en-US" sz="1800" dirty="0"/>
            </a:br>
            <a:r>
              <a:rPr lang="en-US" sz="1800" dirty="0">
                <a:hlinkClick r:id="rId8"/>
              </a:rPr>
              <a:t>http://</a:t>
            </a:r>
            <a:r>
              <a:rPr lang="en-US" sz="1800" dirty="0" smtClean="0">
                <a:hlinkClick r:id="rId8"/>
              </a:rPr>
              <a:t>extranet.cccco.edu/Portals/1/AA/Noncredit/NoncreditAtAGlance_5e.pdf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811246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Cheryl </a:t>
            </a:r>
            <a:r>
              <a:rPr lang="en-US" sz="3200" dirty="0" err="1" smtClean="0"/>
              <a:t>Aschenbach</a:t>
            </a:r>
            <a:endParaRPr lang="en-US" sz="3200" dirty="0" smtClean="0"/>
          </a:p>
          <a:p>
            <a:pPr marL="274320" lvl="1" indent="0">
              <a:buNone/>
            </a:pPr>
            <a:r>
              <a:rPr lang="en-US" sz="3200" dirty="0" smtClean="0">
                <a:hlinkClick r:id="rId2"/>
              </a:rPr>
              <a:t>caschenbach@lassencollege.edu</a:t>
            </a:r>
            <a:endParaRPr lang="en-US" sz="3200" dirty="0" smtClean="0"/>
          </a:p>
          <a:p>
            <a:r>
              <a:rPr lang="en-US" sz="3400" dirty="0" smtClean="0"/>
              <a:t>Jan Young</a:t>
            </a:r>
          </a:p>
          <a:p>
            <a:pPr marL="274320" lvl="1" indent="0">
              <a:buNone/>
            </a:pPr>
            <a:r>
              <a:rPr lang="en-US" sz="3200" dirty="0" smtClean="0">
                <a:hlinkClick r:id="rId3"/>
              </a:rPr>
              <a:t>jyoung@glendale.edu</a:t>
            </a:r>
            <a:endParaRPr lang="en-US" sz="3200" dirty="0" smtClean="0"/>
          </a:p>
          <a:p>
            <a:pPr marL="274320" lvl="1" indent="0">
              <a:buNone/>
            </a:pPr>
            <a:endParaRPr lang="en-US" sz="3200" dirty="0" smtClean="0"/>
          </a:p>
          <a:p>
            <a:pPr marL="274320" lvl="1" indent="0">
              <a:buNone/>
            </a:pPr>
            <a:r>
              <a:rPr lang="en-US" sz="3200" dirty="0" smtClean="0"/>
              <a:t>OR, for any 10+1-related questions, </a:t>
            </a:r>
            <a:endParaRPr lang="en-US" sz="3200" dirty="0"/>
          </a:p>
          <a:p>
            <a:pPr marL="274320" lvl="1" indent="0">
              <a:buNone/>
            </a:pPr>
            <a:r>
              <a:rPr lang="en-US" sz="3200" dirty="0" smtClean="0">
                <a:hlinkClick r:id="rId4"/>
              </a:rPr>
              <a:t>info@asccc.org</a:t>
            </a:r>
            <a:endParaRPr lang="en-US" sz="3200" dirty="0" smtClean="0"/>
          </a:p>
          <a:p>
            <a:pPr marL="274320" lvl="1" indent="0">
              <a:buNone/>
            </a:pPr>
            <a:r>
              <a:rPr lang="en-US" sz="3200" dirty="0" smtClean="0"/>
              <a:t>ACCE = </a:t>
            </a:r>
            <a:r>
              <a:rPr lang="en-US" sz="3200" dirty="0" smtClean="0">
                <a:hlinkClick r:id="rId5"/>
              </a:rPr>
              <a:t>www.acceonline.org</a:t>
            </a:r>
            <a:endParaRPr lang="en-US" sz="3200" dirty="0" smtClean="0"/>
          </a:p>
          <a:p>
            <a:pPr marL="274320" lvl="1" indent="0">
              <a:buNone/>
            </a:pPr>
            <a:endParaRPr lang="en-US" sz="3200" dirty="0" smtClean="0"/>
          </a:p>
          <a:p>
            <a:pPr marL="274320" lvl="1" indent="0">
              <a:buNone/>
            </a:pPr>
            <a:endParaRPr lang="en-US" sz="3200" dirty="0" smtClean="0"/>
          </a:p>
          <a:p>
            <a:pPr marL="274320" lvl="1" indent="0">
              <a:buNone/>
            </a:pPr>
            <a:endParaRPr lang="en-US" sz="3200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475" y="725747"/>
            <a:ext cx="6952455" cy="1395941"/>
          </a:xfrm>
        </p:spPr>
        <p:txBody>
          <a:bodyPr/>
          <a:lstStyle/>
          <a:p>
            <a:r>
              <a:rPr lang="en-US" dirty="0" smtClean="0"/>
              <a:t>CDCP Noncredit Program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235" y="2367311"/>
            <a:ext cx="6952454" cy="4098906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2200" dirty="0" smtClean="0"/>
              <a:t>Currently Year 2 of equalized funding for CDCP </a:t>
            </a:r>
          </a:p>
          <a:p>
            <a:pPr marL="342900" indent="-342900"/>
            <a:r>
              <a:rPr lang="en-US" sz="2200" dirty="0" smtClean="0"/>
              <a:t>An understanding of noncredit philosophy and structure is growing across the state</a:t>
            </a:r>
            <a:endParaRPr lang="en-US" sz="2200" dirty="0"/>
          </a:p>
          <a:p>
            <a:pPr marL="342900" indent="-342900"/>
            <a:r>
              <a:rPr lang="en-US" sz="2200" dirty="0" smtClean="0"/>
              <a:t>Many challenges remain</a:t>
            </a:r>
          </a:p>
          <a:p>
            <a:pPr marL="342900" indent="-342900"/>
            <a:r>
              <a:rPr lang="en-US" sz="2200" dirty="0"/>
              <a:t>Resources and assistance are available</a:t>
            </a:r>
          </a:p>
          <a:p>
            <a:pPr lvl="1"/>
            <a:r>
              <a:rPr lang="en-US" dirty="0"/>
              <a:t>ASCCC (</a:t>
            </a:r>
            <a:r>
              <a:rPr lang="en-US" dirty="0" err="1"/>
              <a:t>asccc.org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ACCE (</a:t>
            </a:r>
            <a:r>
              <a:rPr lang="en-US" dirty="0" err="1"/>
              <a:t>acceonline.org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Neighboring campuses who are doing noncredit are often willing to provide advice and technical assistance</a:t>
            </a:r>
          </a:p>
          <a:p>
            <a:pPr marL="342900" indent="-342900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91146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477" y="780412"/>
            <a:ext cx="6952455" cy="1395941"/>
          </a:xfrm>
        </p:spPr>
        <p:txBody>
          <a:bodyPr/>
          <a:lstStyle/>
          <a:p>
            <a:r>
              <a:rPr lang="en-US" dirty="0" smtClean="0"/>
              <a:t>CDCP Noncredit Program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235" y="2473265"/>
            <a:ext cx="7397798" cy="3323618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2200" dirty="0" smtClean="0"/>
              <a:t>Professional development is still needed for noncredit</a:t>
            </a:r>
          </a:p>
          <a:p>
            <a:pPr lvl="1"/>
            <a:r>
              <a:rPr lang="en-US" sz="2200" dirty="0" smtClean="0"/>
              <a:t>Senate information at regionals, plenaries, &amp; institutes</a:t>
            </a:r>
          </a:p>
          <a:p>
            <a:pPr lvl="1"/>
            <a:r>
              <a:rPr lang="en-US" sz="2200" dirty="0" smtClean="0"/>
              <a:t>ACCE drive-in meetings in fall &amp; annual meeting in spring</a:t>
            </a:r>
          </a:p>
          <a:p>
            <a:r>
              <a:rPr lang="en-US" sz="2200" dirty="0" smtClean="0"/>
              <a:t>Collaborative group has begun meeting to plan a Noncredit Summit in spring 2017</a:t>
            </a:r>
          </a:p>
          <a:p>
            <a:pPr lvl="1"/>
            <a:r>
              <a:rPr lang="en-US" sz="1800" dirty="0" smtClean="0"/>
              <a:t>ASCCC, ACCE, CO Academic Affairs &amp; IEPI, Career Ladders Project, 3CSN</a:t>
            </a:r>
          </a:p>
          <a:p>
            <a:pPr lvl="1"/>
            <a:r>
              <a:rPr lang="en-US" sz="1800" dirty="0" smtClean="0"/>
              <a:t>Two-day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944" y="890744"/>
            <a:ext cx="7254893" cy="12536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Noncredit </a:t>
            </a:r>
            <a:r>
              <a:rPr lang="en-US" dirty="0"/>
              <a:t>Program Development</a:t>
            </a:r>
            <a:br>
              <a:rPr lang="en-US" dirty="0"/>
            </a:br>
            <a:r>
              <a:rPr lang="en-US" sz="3100" dirty="0"/>
              <a:t>Common Questions / Places for Discussion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115" y="2203806"/>
            <a:ext cx="7372930" cy="3553119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Overlap between credit </a:t>
            </a:r>
            <a:r>
              <a:rPr lang="en-US" sz="3200" dirty="0"/>
              <a:t>&amp;</a:t>
            </a:r>
            <a:r>
              <a:rPr lang="en-US" sz="3200" dirty="0" smtClean="0"/>
              <a:t> noncredit basic skills</a:t>
            </a:r>
          </a:p>
          <a:p>
            <a:r>
              <a:rPr lang="en-US" sz="3200" dirty="0" smtClean="0"/>
              <a:t>Overlap between credit CTE </a:t>
            </a:r>
            <a:r>
              <a:rPr lang="en-US" sz="3200" dirty="0"/>
              <a:t>&amp;</a:t>
            </a:r>
            <a:r>
              <a:rPr lang="en-US" sz="3200" dirty="0" smtClean="0"/>
              <a:t> noncredit CTE</a:t>
            </a:r>
          </a:p>
          <a:p>
            <a:r>
              <a:rPr lang="en-US" sz="3200" dirty="0"/>
              <a:t>Repeatability of </a:t>
            </a:r>
            <a:r>
              <a:rPr lang="en-US" sz="3200" dirty="0" smtClean="0"/>
              <a:t>noncredit</a:t>
            </a:r>
          </a:p>
          <a:p>
            <a:r>
              <a:rPr lang="en-US" sz="3200" dirty="0"/>
              <a:t>Matching student needs with type of course</a:t>
            </a:r>
          </a:p>
          <a:p>
            <a:r>
              <a:rPr lang="en-US" sz="3200" dirty="0"/>
              <a:t>Inequities between credit and noncredit faculty compensation/teaching hours  *bargaining unit issue</a:t>
            </a:r>
          </a:p>
          <a:p>
            <a:pPr marL="457200" indent="-45720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820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464" y="659808"/>
            <a:ext cx="6925008" cy="15670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Noncredit Program </a:t>
            </a:r>
            <a:r>
              <a:rPr lang="en-US" dirty="0"/>
              <a:t>Development</a:t>
            </a:r>
            <a:br>
              <a:rPr lang="en-US" dirty="0"/>
            </a:br>
            <a:r>
              <a:rPr lang="en-US" sz="3100" dirty="0"/>
              <a:t>Common Questions / Places for Discussion</a:t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234" y="2187311"/>
            <a:ext cx="6985444" cy="3793762"/>
          </a:xfrm>
        </p:spPr>
        <p:txBody>
          <a:bodyPr>
            <a:normAutofit fontScale="92500" lnSpcReduction="10000"/>
          </a:bodyPr>
          <a:lstStyle/>
          <a:p>
            <a:pPr marL="457200" indent="-457200"/>
            <a:r>
              <a:rPr lang="en-US" sz="2700" dirty="0" smtClean="0"/>
              <a:t>Student-related logistics</a:t>
            </a:r>
          </a:p>
          <a:p>
            <a:pPr marL="1085850" lvl="1" indent="-342900"/>
            <a:r>
              <a:rPr lang="en-US" sz="2500" dirty="0" smtClean="0"/>
              <a:t>Registration processes</a:t>
            </a:r>
          </a:p>
          <a:p>
            <a:pPr marL="1085850" lvl="1" indent="-342900"/>
            <a:r>
              <a:rPr lang="en-US" sz="2500" dirty="0"/>
              <a:t>S</a:t>
            </a:r>
            <a:r>
              <a:rPr lang="en-US" sz="2500" dirty="0" smtClean="0"/>
              <a:t>tudent services, </a:t>
            </a:r>
            <a:r>
              <a:rPr lang="en-US" sz="2500" dirty="0" err="1" smtClean="0"/>
              <a:t>ed</a:t>
            </a:r>
            <a:r>
              <a:rPr lang="en-US" sz="2500" dirty="0" smtClean="0"/>
              <a:t> plans, fees</a:t>
            </a:r>
          </a:p>
          <a:p>
            <a:pPr marL="1085850" lvl="1" indent="-342900"/>
            <a:r>
              <a:rPr lang="en-US" sz="2500" dirty="0" smtClean="0"/>
              <a:t>Library, health services, &amp; other access</a:t>
            </a:r>
          </a:p>
          <a:p>
            <a:pPr marL="457200" indent="-457200"/>
            <a:r>
              <a:rPr lang="en-US" sz="2700" dirty="0"/>
              <a:t>Campus-related </a:t>
            </a:r>
            <a:r>
              <a:rPr lang="en-US" sz="2700" dirty="0" smtClean="0"/>
              <a:t>logistics</a:t>
            </a:r>
          </a:p>
          <a:p>
            <a:pPr marL="1005840" lvl="2" indent="-457200"/>
            <a:r>
              <a:rPr lang="en-US" sz="2500" dirty="0" smtClean="0"/>
              <a:t>Noncredit </a:t>
            </a:r>
            <a:r>
              <a:rPr lang="en-US" sz="2500" dirty="0"/>
              <a:t>“place” within campus org charts</a:t>
            </a:r>
          </a:p>
          <a:p>
            <a:pPr marL="1485900" lvl="2" indent="-342900"/>
            <a:r>
              <a:rPr lang="en-US" sz="2300" dirty="0"/>
              <a:t>Within dept., separate division, or college?</a:t>
            </a:r>
          </a:p>
          <a:p>
            <a:pPr marL="1485900" lvl="2" indent="-342900"/>
            <a:r>
              <a:rPr lang="en-US" sz="2300" dirty="0"/>
              <a:t>Under which dean or administrator</a:t>
            </a:r>
            <a:r>
              <a:rPr lang="en-US" sz="2300" dirty="0" smtClean="0"/>
              <a:t>?</a:t>
            </a:r>
          </a:p>
          <a:p>
            <a:pPr marL="1051560" indent="-457200"/>
            <a:r>
              <a:rPr lang="en-US" sz="2500" dirty="0" smtClean="0"/>
              <a:t>Commitment regardless of economy?</a:t>
            </a:r>
            <a:endParaRPr lang="en-US" sz="2500" dirty="0"/>
          </a:p>
          <a:p>
            <a:pPr marL="811530" indent="-342900"/>
            <a:endParaRPr lang="en-US" sz="2900" dirty="0" smtClean="0"/>
          </a:p>
        </p:txBody>
      </p:sp>
    </p:spTree>
    <p:extLst>
      <p:ext uri="{BB962C8B-B14F-4D97-AF65-F5344CB8AC3E}">
        <p14:creationId xmlns:p14="http://schemas.microsoft.com/office/powerpoint/2010/main" val="265997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802" y="484632"/>
            <a:ext cx="8372324" cy="1609344"/>
          </a:xfrm>
        </p:spPr>
        <p:txBody>
          <a:bodyPr/>
          <a:lstStyle/>
          <a:p>
            <a:r>
              <a:rPr lang="en-US" dirty="0" smtClean="0"/>
              <a:t>Noncredit grading options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8091" y="2093975"/>
            <a:ext cx="7713523" cy="4411755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 smtClean="0"/>
              <a:t>Pass (P), No Pass (NP), and Satisfactory Progress (SP)</a:t>
            </a:r>
          </a:p>
          <a:p>
            <a:pPr lvl="1"/>
            <a:r>
              <a:rPr lang="en-US" sz="2800" dirty="0" smtClean="0"/>
              <a:t>SP was approved by Board of Governors Summer 2016 and chaptered into Title 5  </a:t>
            </a:r>
          </a:p>
          <a:p>
            <a:pPr lvl="1"/>
            <a:r>
              <a:rPr lang="en-US" sz="2800" dirty="0" smtClean="0"/>
              <a:t>If college is using SP, may need to update BP and/or AP that covers grading</a:t>
            </a:r>
          </a:p>
          <a:p>
            <a:pPr lvl="1"/>
            <a:r>
              <a:rPr lang="en-US" sz="2800" dirty="0" smtClean="0"/>
              <a:t>If college is using SP, professional development may be helpful for faculty to better understand how it’s used and help set consistent expectations for its use in combination with P and NP</a:t>
            </a:r>
          </a:p>
          <a:p>
            <a:pPr lvl="1"/>
            <a:r>
              <a:rPr lang="en-US" sz="2800" dirty="0" smtClean="0"/>
              <a:t>IT needs to be part of conversation since IT infrastructure may need programming</a:t>
            </a:r>
            <a:endParaRPr lang="en-US" sz="3200" dirty="0" smtClean="0"/>
          </a:p>
          <a:p>
            <a:r>
              <a:rPr lang="en-US" sz="3200" dirty="0" smtClean="0"/>
              <a:t>If no grades are being submitted, course design still needs to include student evaluation and feedback and assessment of SLOs.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5740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Adult Education Block Grant (AEBG)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233" y="2043545"/>
            <a:ext cx="7514035" cy="4191001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AEBG (AB104) is intended to expand and improve provision of adult education by aligning services and promoting pathways. </a:t>
            </a:r>
          </a:p>
          <a:p>
            <a:r>
              <a:rPr lang="en-US" sz="2600" dirty="0" smtClean="0"/>
              <a:t>Currently Year 2, so implementation is underway and accountability is increasing</a:t>
            </a:r>
          </a:p>
          <a:p>
            <a:r>
              <a:rPr lang="en-US" sz="2600" dirty="0"/>
              <a:t>Strategies in response to AEBG vary by </a:t>
            </a:r>
            <a:r>
              <a:rPr lang="en-US" sz="2600" dirty="0" smtClean="0"/>
              <a:t>consortium, but some include an increase in noncredit courses and/or programs</a:t>
            </a:r>
          </a:p>
          <a:p>
            <a:r>
              <a:rPr lang="en-US" sz="2600" dirty="0" smtClean="0"/>
              <a:t>Navigating noncredit for those considering it as an AEBG strategy has been challenging</a:t>
            </a:r>
          </a:p>
          <a:p>
            <a:pPr lvl="1"/>
            <a:r>
              <a:rPr lang="en-US" sz="2200" dirty="0" smtClean="0"/>
              <a:t>Confusion: noncredit philosophy, noncredit vs. not-for-credit</a:t>
            </a:r>
          </a:p>
          <a:p>
            <a:pPr lvl="1"/>
            <a:r>
              <a:rPr lang="en-US" sz="2200" dirty="0" smtClean="0"/>
              <a:t>Lack of awareness about noncredit </a:t>
            </a:r>
            <a:r>
              <a:rPr lang="en-US" sz="2200" dirty="0" err="1" smtClean="0"/>
              <a:t>vs</a:t>
            </a:r>
            <a:r>
              <a:rPr lang="en-US" sz="2200" dirty="0" smtClean="0"/>
              <a:t> credit structures and approval processes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96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002" y="526473"/>
            <a:ext cx="8805998" cy="15101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Noncredit Student Success &amp; Support Plan </a:t>
            </a:r>
            <a:br>
              <a:rPr lang="en-US" dirty="0" smtClean="0"/>
            </a:br>
            <a:r>
              <a:rPr lang="en-US" dirty="0" smtClean="0"/>
              <a:t>(NC SSSP)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233" y="1873998"/>
            <a:ext cx="7514035" cy="4823169"/>
          </a:xfrm>
        </p:spPr>
        <p:txBody>
          <a:bodyPr>
            <a:noAutofit/>
          </a:bodyPr>
          <a:lstStyle/>
          <a:p>
            <a:r>
              <a:rPr lang="en-US" dirty="0" smtClean="0"/>
              <a:t>Implementation has begun in 16-17 for students enrolled in the CDCP areas: </a:t>
            </a:r>
          </a:p>
          <a:p>
            <a:pPr lvl="1"/>
            <a:r>
              <a:rPr lang="en-US" dirty="0" smtClean="0"/>
              <a:t>Elementary &amp; Secondary Basic Skills</a:t>
            </a:r>
          </a:p>
          <a:p>
            <a:pPr lvl="1"/>
            <a:r>
              <a:rPr lang="en-US" dirty="0" smtClean="0"/>
              <a:t>ESL</a:t>
            </a:r>
          </a:p>
          <a:p>
            <a:pPr lvl="1"/>
            <a:r>
              <a:rPr lang="en-US" dirty="0" smtClean="0"/>
              <a:t>Short-Term Vocational</a:t>
            </a:r>
            <a:endParaRPr lang="en-US" dirty="0"/>
          </a:p>
          <a:p>
            <a:pPr lvl="1"/>
            <a:r>
              <a:rPr lang="en-US" dirty="0" smtClean="0"/>
              <a:t>Workforce Preparation</a:t>
            </a:r>
          </a:p>
          <a:p>
            <a:r>
              <a:rPr lang="en-US" dirty="0" smtClean="0"/>
              <a:t>Four core services expected for these noncredit students:</a:t>
            </a:r>
          </a:p>
          <a:p>
            <a:pPr lvl="1"/>
            <a:r>
              <a:rPr lang="en-US" dirty="0" smtClean="0"/>
              <a:t>Orientation</a:t>
            </a:r>
          </a:p>
          <a:p>
            <a:pPr lvl="1"/>
            <a:r>
              <a:rPr lang="en-US" dirty="0" smtClean="0"/>
              <a:t>Assessment</a:t>
            </a:r>
          </a:p>
          <a:p>
            <a:pPr lvl="1"/>
            <a:r>
              <a:rPr lang="en-US" dirty="0" smtClean="0"/>
              <a:t>Counseling (including Noncredit Student Ed Plan)</a:t>
            </a:r>
          </a:p>
          <a:p>
            <a:pPr lvl="1"/>
            <a:r>
              <a:rPr lang="en-US" dirty="0" smtClean="0"/>
              <a:t>Follow-up</a:t>
            </a:r>
          </a:p>
        </p:txBody>
      </p:sp>
    </p:spTree>
    <p:extLst>
      <p:ext uri="{BB962C8B-B14F-4D97-AF65-F5344CB8AC3E}">
        <p14:creationId xmlns:p14="http://schemas.microsoft.com/office/powerpoint/2010/main" val="216300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002" y="526473"/>
            <a:ext cx="8805998" cy="15101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Noncredit Student Success &amp; Support Plan </a:t>
            </a:r>
            <a:br>
              <a:rPr lang="en-US" dirty="0" smtClean="0"/>
            </a:br>
            <a:r>
              <a:rPr lang="en-US" dirty="0" smtClean="0"/>
              <a:t>(NC SSSP)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233" y="2078112"/>
            <a:ext cx="7514035" cy="4262727"/>
          </a:xfrm>
        </p:spPr>
        <p:txBody>
          <a:bodyPr>
            <a:noAutofit/>
          </a:bodyPr>
          <a:lstStyle/>
          <a:p>
            <a:r>
              <a:rPr lang="en-US" dirty="0" smtClean="0"/>
              <a:t>MIS reporting of NC SSSP services required starting in 2017-2018</a:t>
            </a:r>
            <a:endParaRPr lang="en-US" dirty="0"/>
          </a:p>
          <a:p>
            <a:pPr lvl="1"/>
            <a:r>
              <a:rPr lang="en-US" dirty="0"/>
              <a:t>D</a:t>
            </a:r>
            <a:r>
              <a:rPr lang="en-US" dirty="0" smtClean="0"/>
              <a:t>ata collection and mapping of data to college systems presents a challenge</a:t>
            </a:r>
          </a:p>
          <a:p>
            <a:pPr lvl="1"/>
            <a:r>
              <a:rPr lang="en-US" dirty="0" smtClean="0"/>
              <a:t>In some cases, the challenge may be that people don’t know we should be tracking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72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678</TotalTime>
  <Words>1043</Words>
  <Application>Microsoft Macintosh PowerPoint</Application>
  <PresentationFormat>On-screen Show (4:3)</PresentationFormat>
  <Paragraphs>134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Arial</vt:lpstr>
      <vt:lpstr>Clarity</vt:lpstr>
      <vt:lpstr>Noncredit Issues  &amp; Challenges</vt:lpstr>
      <vt:lpstr>CDCP Noncredit Program Development</vt:lpstr>
      <vt:lpstr>CDCP Noncredit Program Development</vt:lpstr>
      <vt:lpstr>Noncredit Program Development Common Questions / Places for Discussion </vt:lpstr>
      <vt:lpstr>Noncredit Program Development Common Questions / Places for Discussion </vt:lpstr>
      <vt:lpstr>Noncredit grading options </vt:lpstr>
      <vt:lpstr>Adult Education Block Grant (AEBG)</vt:lpstr>
      <vt:lpstr>Noncredit Student Success &amp; Support Plan  (NC SSSP)</vt:lpstr>
      <vt:lpstr>Noncredit Student Success &amp; Support Plan  (NC SSSP)</vt:lpstr>
      <vt:lpstr>Basic Skills Funding Formula</vt:lpstr>
      <vt:lpstr>Basic Skills Funding Formula</vt:lpstr>
      <vt:lpstr>CCCApply</vt:lpstr>
      <vt:lpstr>Who should be having discussions? </vt:lpstr>
      <vt:lpstr>Equity Planning</vt:lpstr>
      <vt:lpstr>Faculty Barriers</vt:lpstr>
      <vt:lpstr>Where to Start? </vt:lpstr>
      <vt:lpstr>Helpful Noncredit Resources</vt:lpstr>
      <vt:lpstr>Questions?</vt:lpstr>
    </vt:vector>
  </TitlesOfParts>
  <Company>Lassen Community College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Noncredit Issues  &amp; Challenges</dc:title>
  <dc:creator>Cheryl Aschenbach</dc:creator>
  <cp:lastModifiedBy>Microsoft Office User</cp:lastModifiedBy>
  <cp:revision>16</cp:revision>
  <dcterms:created xsi:type="dcterms:W3CDTF">2016-10-31T23:58:56Z</dcterms:created>
  <dcterms:modified xsi:type="dcterms:W3CDTF">2016-11-05T00:28:26Z</dcterms:modified>
</cp:coreProperties>
</file>