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302" r:id="rId4"/>
    <p:sldId id="286" r:id="rId5"/>
    <p:sldId id="266" r:id="rId6"/>
    <p:sldId id="291" r:id="rId7"/>
    <p:sldId id="293" r:id="rId8"/>
    <p:sldId id="299" r:id="rId9"/>
    <p:sldId id="303" r:id="rId10"/>
    <p:sldId id="259" r:id="rId11"/>
    <p:sldId id="306" r:id="rId12"/>
    <p:sldId id="260" r:id="rId13"/>
    <p:sldId id="301" r:id="rId14"/>
    <p:sldId id="30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9"/>
    <p:restoredTop sz="85853"/>
  </p:normalViewPr>
  <p:slideViewPr>
    <p:cSldViewPr snapToGrid="0" snapToObjects="1">
      <p:cViewPr>
        <p:scale>
          <a:sx n="63" d="100"/>
          <a:sy n="63" d="100"/>
        </p:scale>
        <p:origin x="15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25C90-EA08-4A39-B5ED-6A91AE07335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DCBFA2-97F0-48DA-A7D0-AB052CC34E80}">
      <dgm:prSet phldrT="[Text]" custT="1"/>
      <dgm:spPr/>
      <dgm:t>
        <a:bodyPr/>
        <a:lstStyle/>
        <a:p>
          <a:r>
            <a:rPr lang="en-US" sz="2800" b="1" dirty="0"/>
            <a:t>Noncredit Course Categories </a:t>
          </a:r>
          <a:endParaRPr lang="en-US" sz="2800" dirty="0"/>
        </a:p>
      </dgm:t>
    </dgm:pt>
    <dgm:pt modelId="{9BBFC4BA-91F8-4186-A1E2-1E3C5C9BED40}" type="parTrans" cxnId="{33D7E52F-88A4-4E06-B3C2-483A463B1C80}">
      <dgm:prSet/>
      <dgm:spPr/>
      <dgm:t>
        <a:bodyPr/>
        <a:lstStyle/>
        <a:p>
          <a:endParaRPr lang="en-US"/>
        </a:p>
      </dgm:t>
    </dgm:pt>
    <dgm:pt modelId="{A7A3D5EA-9548-4179-96ED-1EEBC27582BB}" type="sibTrans" cxnId="{33D7E52F-88A4-4E06-B3C2-483A463B1C80}">
      <dgm:prSet/>
      <dgm:spPr/>
      <dgm:t>
        <a:bodyPr/>
        <a:lstStyle/>
        <a:p>
          <a:endParaRPr lang="en-US"/>
        </a:p>
      </dgm:t>
    </dgm:pt>
    <dgm:pt modelId="{20DDDCF5-538A-4E63-8FE8-0BF0415BE49F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ESL</a:t>
          </a:r>
        </a:p>
      </dgm:t>
    </dgm:pt>
    <dgm:pt modelId="{6AA4974B-93D7-41B4-AC44-8226DD9C75A7}" type="parTrans" cxnId="{583466DF-FA9C-4BD3-BD9B-9B33CAD9B87F}">
      <dgm:prSet/>
      <dgm:spPr/>
      <dgm:t>
        <a:bodyPr/>
        <a:lstStyle/>
        <a:p>
          <a:endParaRPr lang="en-US"/>
        </a:p>
      </dgm:t>
    </dgm:pt>
    <dgm:pt modelId="{3CF310FA-1B14-4E76-813F-ADE0D2DE4FCC}" type="sibTrans" cxnId="{583466DF-FA9C-4BD3-BD9B-9B33CAD9B87F}">
      <dgm:prSet/>
      <dgm:spPr/>
      <dgm:t>
        <a:bodyPr/>
        <a:lstStyle/>
        <a:p>
          <a:endParaRPr lang="en-US"/>
        </a:p>
      </dgm:t>
    </dgm:pt>
    <dgm:pt modelId="{86D913A0-B97E-47DE-A8D8-88C810A187DA}">
      <dgm:prSet phldrT="[Text]"/>
      <dgm:spPr/>
      <dgm:t>
        <a:bodyPr/>
        <a:lstStyle/>
        <a:p>
          <a:r>
            <a:rPr lang="en-US" b="1" dirty="0"/>
            <a:t>Immigrant Education</a:t>
          </a:r>
        </a:p>
      </dgm:t>
    </dgm:pt>
    <dgm:pt modelId="{90D8BB21-B978-48B8-8BB4-D7CACD6035E5}" type="parTrans" cxnId="{AACC7EDF-0B02-4371-AEA7-4CAA5231DCB1}">
      <dgm:prSet/>
      <dgm:spPr/>
      <dgm:t>
        <a:bodyPr/>
        <a:lstStyle/>
        <a:p>
          <a:endParaRPr lang="en-US"/>
        </a:p>
      </dgm:t>
    </dgm:pt>
    <dgm:pt modelId="{D9730DD1-AAEF-4A5A-A712-4E8A0BFCE4E8}" type="sibTrans" cxnId="{AACC7EDF-0B02-4371-AEA7-4CAA5231DCB1}">
      <dgm:prSet/>
      <dgm:spPr/>
      <dgm:t>
        <a:bodyPr/>
        <a:lstStyle/>
        <a:p>
          <a:endParaRPr lang="en-US"/>
        </a:p>
      </dgm:t>
    </dgm:pt>
    <dgm:pt modelId="{72DE7BD6-F2F8-4BE2-853C-856BD2A300EF}">
      <dgm:prSet phldrT="[Text]"/>
      <dgm:spPr/>
      <dgm:t>
        <a:bodyPr/>
        <a:lstStyle/>
        <a:p>
          <a:r>
            <a:rPr lang="en-US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Elementary and Secondary Basic Skills</a:t>
          </a:r>
        </a:p>
      </dgm:t>
    </dgm:pt>
    <dgm:pt modelId="{7CCC09A3-9849-49B2-8D1D-88D20B368E32}" type="parTrans" cxnId="{E2534F4F-DC88-47D0-A2F6-C09B0B331457}">
      <dgm:prSet/>
      <dgm:spPr/>
      <dgm:t>
        <a:bodyPr/>
        <a:lstStyle/>
        <a:p>
          <a:endParaRPr lang="en-US"/>
        </a:p>
      </dgm:t>
    </dgm:pt>
    <dgm:pt modelId="{D48D3B91-724E-4E22-B3F5-1FC09E455FEB}" type="sibTrans" cxnId="{E2534F4F-DC88-47D0-A2F6-C09B0B331457}">
      <dgm:prSet/>
      <dgm:spPr/>
      <dgm:t>
        <a:bodyPr/>
        <a:lstStyle/>
        <a:p>
          <a:endParaRPr lang="en-US"/>
        </a:p>
      </dgm:t>
    </dgm:pt>
    <dgm:pt modelId="{F177E140-FEDC-4148-A7BC-203ABF69FECB}">
      <dgm:prSet phldrT="[Text]"/>
      <dgm:spPr/>
      <dgm:t>
        <a:bodyPr/>
        <a:lstStyle/>
        <a:p>
          <a:r>
            <a:rPr lang="en-US" b="1" dirty="0"/>
            <a:t>Health and Safety</a:t>
          </a:r>
        </a:p>
      </dgm:t>
    </dgm:pt>
    <dgm:pt modelId="{4F8816DA-C651-4DDD-A303-6CD86FAC55F8}" type="parTrans" cxnId="{8D1DBD9F-C9D7-43AD-AA78-40262D0D2B99}">
      <dgm:prSet/>
      <dgm:spPr/>
      <dgm:t>
        <a:bodyPr/>
        <a:lstStyle/>
        <a:p>
          <a:endParaRPr lang="en-US"/>
        </a:p>
      </dgm:t>
    </dgm:pt>
    <dgm:pt modelId="{7CCD822D-F477-4BE3-9234-62799C4E7C3E}" type="sibTrans" cxnId="{8D1DBD9F-C9D7-43AD-AA78-40262D0D2B99}">
      <dgm:prSet/>
      <dgm:spPr/>
      <dgm:t>
        <a:bodyPr/>
        <a:lstStyle/>
        <a:p>
          <a:endParaRPr lang="en-US"/>
        </a:p>
      </dgm:t>
    </dgm:pt>
    <dgm:pt modelId="{4A0A8627-6AEE-463D-A282-C864B58C0AFD}">
      <dgm:prSet phldrT="[Text]"/>
      <dgm:spPr/>
      <dgm:t>
        <a:bodyPr/>
        <a:lstStyle/>
        <a:p>
          <a:r>
            <a:rPr lang="en-US" b="1" dirty="0"/>
            <a:t>Substantial Disabilities</a:t>
          </a:r>
        </a:p>
      </dgm:t>
    </dgm:pt>
    <dgm:pt modelId="{3EBBE4C2-DFF6-4C58-AB52-80EDF02B3B29}" type="parTrans" cxnId="{6F3D3EF0-4F83-4398-9521-20E8D559A8DB}">
      <dgm:prSet/>
      <dgm:spPr/>
      <dgm:t>
        <a:bodyPr/>
        <a:lstStyle/>
        <a:p>
          <a:endParaRPr lang="en-US"/>
        </a:p>
      </dgm:t>
    </dgm:pt>
    <dgm:pt modelId="{44267DF4-2B75-4AF6-BD7A-26E84E02713F}" type="sibTrans" cxnId="{6F3D3EF0-4F83-4398-9521-20E8D559A8DB}">
      <dgm:prSet/>
      <dgm:spPr/>
      <dgm:t>
        <a:bodyPr/>
        <a:lstStyle/>
        <a:p>
          <a:endParaRPr lang="en-US"/>
        </a:p>
      </dgm:t>
    </dgm:pt>
    <dgm:pt modelId="{87138B5A-F3E6-4100-8082-103A88A1BF1A}">
      <dgm:prSet phldrT="[Text]"/>
      <dgm:spPr/>
      <dgm:t>
        <a:bodyPr/>
        <a:lstStyle/>
        <a:p>
          <a:r>
            <a:rPr lang="en-US" b="1" dirty="0"/>
            <a:t>Parenting</a:t>
          </a:r>
        </a:p>
      </dgm:t>
    </dgm:pt>
    <dgm:pt modelId="{EF1E0905-A0DE-41BF-BCD5-49022D5E8279}" type="parTrans" cxnId="{50E7FF51-F1A9-4583-9653-551032919F34}">
      <dgm:prSet/>
      <dgm:spPr/>
      <dgm:t>
        <a:bodyPr/>
        <a:lstStyle/>
        <a:p>
          <a:endParaRPr lang="en-US"/>
        </a:p>
      </dgm:t>
    </dgm:pt>
    <dgm:pt modelId="{5D8B4EFA-F180-4FB4-991D-93D12DBE6760}" type="sibTrans" cxnId="{50E7FF51-F1A9-4583-9653-551032919F34}">
      <dgm:prSet/>
      <dgm:spPr/>
      <dgm:t>
        <a:bodyPr/>
        <a:lstStyle/>
        <a:p>
          <a:endParaRPr lang="en-US"/>
        </a:p>
      </dgm:t>
    </dgm:pt>
    <dgm:pt modelId="{C5A364BB-1460-4226-8D13-97574E6D5D9A}">
      <dgm:prSet phldrT="[Text]"/>
      <dgm:spPr/>
      <dgm:t>
        <a:bodyPr/>
        <a:lstStyle/>
        <a:p>
          <a:r>
            <a:rPr lang="en-US" b="1" dirty="0"/>
            <a:t>Home Economics</a:t>
          </a:r>
        </a:p>
      </dgm:t>
    </dgm:pt>
    <dgm:pt modelId="{B92966F1-2175-45BA-9D17-4AC681B16E5A}" type="parTrans" cxnId="{46FB035F-1C8A-42FE-AB8C-5FB622E90D45}">
      <dgm:prSet/>
      <dgm:spPr/>
      <dgm:t>
        <a:bodyPr/>
        <a:lstStyle/>
        <a:p>
          <a:endParaRPr lang="en-US"/>
        </a:p>
      </dgm:t>
    </dgm:pt>
    <dgm:pt modelId="{D7A151B9-C5F9-4CBF-B154-649859BDD414}" type="sibTrans" cxnId="{46FB035F-1C8A-42FE-AB8C-5FB622E90D45}">
      <dgm:prSet/>
      <dgm:spPr/>
      <dgm:t>
        <a:bodyPr/>
        <a:lstStyle/>
        <a:p>
          <a:endParaRPr lang="en-US"/>
        </a:p>
      </dgm:t>
    </dgm:pt>
    <dgm:pt modelId="{E13E5A6E-5039-42E4-B495-FD1ACA5EA8D2}">
      <dgm:prSet phldrT="[Text]"/>
      <dgm:spPr/>
      <dgm:t>
        <a:bodyPr/>
        <a:lstStyle/>
        <a:p>
          <a:r>
            <a:rPr lang="en-US" b="1" dirty="0"/>
            <a:t>Older Adults</a:t>
          </a:r>
        </a:p>
      </dgm:t>
    </dgm:pt>
    <dgm:pt modelId="{F54AEA81-1614-4174-8256-9CCA1D160C15}" type="parTrans" cxnId="{6ED0925B-A3A8-46EB-9900-04563B975CA3}">
      <dgm:prSet/>
      <dgm:spPr/>
      <dgm:t>
        <a:bodyPr/>
        <a:lstStyle/>
        <a:p>
          <a:endParaRPr lang="en-US"/>
        </a:p>
      </dgm:t>
    </dgm:pt>
    <dgm:pt modelId="{A5C85FD7-0D98-4414-8272-848E5E4B4815}" type="sibTrans" cxnId="{6ED0925B-A3A8-46EB-9900-04563B975CA3}">
      <dgm:prSet/>
      <dgm:spPr/>
      <dgm:t>
        <a:bodyPr/>
        <a:lstStyle/>
        <a:p>
          <a:endParaRPr lang="en-US"/>
        </a:p>
      </dgm:t>
    </dgm:pt>
    <dgm:pt modelId="{7C203F23-ADEA-4A26-8484-A7B790571F3E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Short-term Vocational</a:t>
          </a:r>
        </a:p>
      </dgm:t>
    </dgm:pt>
    <dgm:pt modelId="{BB46ED68-70EB-4CA4-8EA3-9F74A6765B89}" type="parTrans" cxnId="{0032C806-92ED-4990-A533-AF1DC13BB9EC}">
      <dgm:prSet/>
      <dgm:spPr/>
      <dgm:t>
        <a:bodyPr/>
        <a:lstStyle/>
        <a:p>
          <a:endParaRPr lang="en-US"/>
        </a:p>
      </dgm:t>
    </dgm:pt>
    <dgm:pt modelId="{54DB91EF-4B27-4118-AE5A-1373B20BF872}" type="sibTrans" cxnId="{0032C806-92ED-4990-A533-AF1DC13BB9EC}">
      <dgm:prSet/>
      <dgm:spPr/>
      <dgm:t>
        <a:bodyPr/>
        <a:lstStyle/>
        <a:p>
          <a:endParaRPr lang="en-US"/>
        </a:p>
      </dgm:t>
    </dgm:pt>
    <dgm:pt modelId="{7601A9C0-89CB-400D-AD75-BF0FD214304E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Workforce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Preparation</a:t>
          </a:r>
        </a:p>
      </dgm:t>
    </dgm:pt>
    <dgm:pt modelId="{F4AEE346-A459-4C2C-BBBE-0CD473507593}" type="parTrans" cxnId="{4F98DBB4-086A-4646-9880-7C749F74D6FA}">
      <dgm:prSet/>
      <dgm:spPr/>
      <dgm:t>
        <a:bodyPr/>
        <a:lstStyle/>
        <a:p>
          <a:endParaRPr lang="en-US"/>
        </a:p>
      </dgm:t>
    </dgm:pt>
    <dgm:pt modelId="{BAAC7FBD-3607-48F1-85DD-7FB2539102B2}" type="sibTrans" cxnId="{4F98DBB4-086A-4646-9880-7C749F74D6FA}">
      <dgm:prSet/>
      <dgm:spPr/>
      <dgm:t>
        <a:bodyPr/>
        <a:lstStyle/>
        <a:p>
          <a:endParaRPr lang="en-US"/>
        </a:p>
      </dgm:t>
    </dgm:pt>
    <dgm:pt modelId="{E4D8AB04-2F09-4BDF-A74F-B8E6F7A93927}" type="pres">
      <dgm:prSet presAssocID="{DB725C90-EA08-4A39-B5ED-6A91AE0733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8F95B-C416-478F-80E4-897D6A9808BD}" type="pres">
      <dgm:prSet presAssocID="{DB725C90-EA08-4A39-B5ED-6A91AE073352}" presName="radial" presStyleCnt="0">
        <dgm:presLayoutVars>
          <dgm:animLvl val="ctr"/>
        </dgm:presLayoutVars>
      </dgm:prSet>
      <dgm:spPr/>
    </dgm:pt>
    <dgm:pt modelId="{726547D5-3F2E-492A-9876-35B7F9ABF772}" type="pres">
      <dgm:prSet presAssocID="{D9DCBFA2-97F0-48DA-A7D0-AB052CC34E80}" presName="centerShape" presStyleLbl="vennNode1" presStyleIdx="0" presStyleCnt="11" custScaleX="85938" custScaleY="84401" custLinFactNeighborX="1104"/>
      <dgm:spPr/>
      <dgm:t>
        <a:bodyPr/>
        <a:lstStyle/>
        <a:p>
          <a:endParaRPr lang="en-US"/>
        </a:p>
      </dgm:t>
    </dgm:pt>
    <dgm:pt modelId="{F3142225-D416-45B8-BF77-FD1F9D2734DA}" type="pres">
      <dgm:prSet presAssocID="{20DDDCF5-538A-4E63-8FE8-0BF0415BE49F}" presName="node" presStyleLbl="vennNode1" presStyleIdx="1" presStyleCnt="11" custScaleX="86293" custScaleY="86293" custRadScaleRad="94626" custRadScaleInc="-5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96DFE-878B-43CD-9655-DF7478FDB15A}" type="pres">
      <dgm:prSet presAssocID="{86D913A0-B97E-47DE-A8D8-88C810A187DA}" presName="node" presStyleLbl="vennNode1" presStyleIdx="2" presStyleCnt="11" custScaleX="92046" custScaleY="8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6983C-D79E-41A5-B2C8-9D022DE1939D}" type="pres">
      <dgm:prSet presAssocID="{72DE7BD6-F2F8-4BE2-853C-856BD2A300EF}" presName="node" presStyleLbl="vennNode1" presStyleIdx="3" presStyleCnt="11" custScaleX="97817" custScaleY="92046" custRadScaleRad="102102" custRadScaleInc="1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C7DE5-2C4C-4A92-B4FA-583C649D18A9}" type="pres">
      <dgm:prSet presAssocID="{F177E140-FEDC-4148-A7BC-203ABF69FECB}" presName="node" presStyleLbl="vennNode1" presStyleIdx="4" presStyleCnt="11" custScaleX="86293" custScaleY="8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7048-3149-45C0-B096-D256576CD7BD}" type="pres">
      <dgm:prSet presAssocID="{4A0A8627-6AEE-463D-A282-C864B58C0AFD}" presName="node" presStyleLbl="vennNode1" presStyleIdx="5" presStyleCnt="11" custScaleX="92046" custScaleY="92046" custRadScaleRad="99855" custRadScaleInc="-11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DD46D-703A-4660-A43B-B26BB94B4213}" type="pres">
      <dgm:prSet presAssocID="{87138B5A-F3E6-4100-8082-103A88A1BF1A}" presName="node" presStyleLbl="vennNode1" presStyleIdx="6" presStyleCnt="11" custScaleX="92046" custScaleY="86293" custRadScaleRad="92063" custRadScaleInc="-6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0B9DA-A981-4327-A9BA-6CE77EF4082F}" type="pres">
      <dgm:prSet presAssocID="{C5A364BB-1460-4226-8D13-97574E6D5D9A}" presName="node" presStyleLbl="vennNode1" presStyleIdx="7" presStyleCnt="11" custScaleX="92046" custScaleY="92046" custRadScaleRad="99695" custRadScaleInc="3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7263D-9EE6-42AA-9570-744929516348}" type="pres">
      <dgm:prSet presAssocID="{E13E5A6E-5039-42E4-B495-FD1ACA5EA8D2}" presName="node" presStyleLbl="vennNode1" presStyleIdx="8" presStyleCnt="11" custScaleX="92046" custScaleY="86293" custRadScaleRad="97902" custRadScaleInc="-1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2C47-4243-458F-B3BE-550C0AE4C6E1}" type="pres">
      <dgm:prSet presAssocID="{7C203F23-ADEA-4A26-8484-A7B790571F3E}" presName="node" presStyleLbl="vennNode1" presStyleIdx="9" presStyleCnt="11" custScaleX="97798" custScaleY="9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7958B-CAE9-49BC-B9BA-7D83445F3DAA}" type="pres">
      <dgm:prSet presAssocID="{7601A9C0-89CB-400D-AD75-BF0FD214304E}" presName="node" presStyleLbl="vennNode1" presStyleIdx="10" presStyleCnt="11" custScaleX="92046" custScaleY="86293" custRadScaleRad="98376" custRadScaleInc="-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822C6-2257-FE45-A51F-ACC3DF662024}" type="presOf" srcId="{DB725C90-EA08-4A39-B5ED-6A91AE073352}" destId="{E4D8AB04-2F09-4BDF-A74F-B8E6F7A93927}" srcOrd="0" destOrd="0" presId="urn:microsoft.com/office/officeart/2005/8/layout/radial3"/>
    <dgm:cxn modelId="{46FB035F-1C8A-42FE-AB8C-5FB622E90D45}" srcId="{D9DCBFA2-97F0-48DA-A7D0-AB052CC34E80}" destId="{C5A364BB-1460-4226-8D13-97574E6D5D9A}" srcOrd="6" destOrd="0" parTransId="{B92966F1-2175-45BA-9D17-4AC681B16E5A}" sibTransId="{D7A151B9-C5F9-4CBF-B154-649859BDD414}"/>
    <dgm:cxn modelId="{220A14CC-0229-044E-8C19-E11C95844EA9}" type="presOf" srcId="{20DDDCF5-538A-4E63-8FE8-0BF0415BE49F}" destId="{F3142225-D416-45B8-BF77-FD1F9D2734DA}" srcOrd="0" destOrd="0" presId="urn:microsoft.com/office/officeart/2005/8/layout/radial3"/>
    <dgm:cxn modelId="{33D7E52F-88A4-4E06-B3C2-483A463B1C80}" srcId="{DB725C90-EA08-4A39-B5ED-6A91AE073352}" destId="{D9DCBFA2-97F0-48DA-A7D0-AB052CC34E80}" srcOrd="0" destOrd="0" parTransId="{9BBFC4BA-91F8-4186-A1E2-1E3C5C9BED40}" sibTransId="{A7A3D5EA-9548-4179-96ED-1EEBC27582BB}"/>
    <dgm:cxn modelId="{4E688DA2-EE7E-204B-8CF0-42A6C058BAD6}" type="presOf" srcId="{7601A9C0-89CB-400D-AD75-BF0FD214304E}" destId="{ACA7958B-CAE9-49BC-B9BA-7D83445F3DAA}" srcOrd="0" destOrd="0" presId="urn:microsoft.com/office/officeart/2005/8/layout/radial3"/>
    <dgm:cxn modelId="{C63DC566-AE3D-0F49-9CDF-4BE173216895}" type="presOf" srcId="{72DE7BD6-F2F8-4BE2-853C-856BD2A300EF}" destId="{B5D6983C-D79E-41A5-B2C8-9D022DE1939D}" srcOrd="0" destOrd="0" presId="urn:microsoft.com/office/officeart/2005/8/layout/radial3"/>
    <dgm:cxn modelId="{816DE24C-C1AE-B547-BBE1-0FE468618E93}" type="presOf" srcId="{7C203F23-ADEA-4A26-8484-A7B790571F3E}" destId="{049C2C47-4243-458F-B3BE-550C0AE4C6E1}" srcOrd="0" destOrd="0" presId="urn:microsoft.com/office/officeart/2005/8/layout/radial3"/>
    <dgm:cxn modelId="{AACC7EDF-0B02-4371-AEA7-4CAA5231DCB1}" srcId="{D9DCBFA2-97F0-48DA-A7D0-AB052CC34E80}" destId="{86D913A0-B97E-47DE-A8D8-88C810A187DA}" srcOrd="1" destOrd="0" parTransId="{90D8BB21-B978-48B8-8BB4-D7CACD6035E5}" sibTransId="{D9730DD1-AAEF-4A5A-A712-4E8A0BFCE4E8}"/>
    <dgm:cxn modelId="{47399EBF-F249-4944-AFBA-4CF0BE6BD75F}" type="presOf" srcId="{87138B5A-F3E6-4100-8082-103A88A1BF1A}" destId="{1BEDD46D-703A-4660-A43B-B26BB94B4213}" srcOrd="0" destOrd="0" presId="urn:microsoft.com/office/officeart/2005/8/layout/radial3"/>
    <dgm:cxn modelId="{E2534F4F-DC88-47D0-A2F6-C09B0B331457}" srcId="{D9DCBFA2-97F0-48DA-A7D0-AB052CC34E80}" destId="{72DE7BD6-F2F8-4BE2-853C-856BD2A300EF}" srcOrd="2" destOrd="0" parTransId="{7CCC09A3-9849-49B2-8D1D-88D20B368E32}" sibTransId="{D48D3B91-724E-4E22-B3F5-1FC09E455FEB}"/>
    <dgm:cxn modelId="{CE0689D3-0EF0-3043-B3AC-DAF254AB7C2E}" type="presOf" srcId="{D9DCBFA2-97F0-48DA-A7D0-AB052CC34E80}" destId="{726547D5-3F2E-492A-9876-35B7F9ABF772}" srcOrd="0" destOrd="0" presId="urn:microsoft.com/office/officeart/2005/8/layout/radial3"/>
    <dgm:cxn modelId="{6F3D3EF0-4F83-4398-9521-20E8D559A8DB}" srcId="{D9DCBFA2-97F0-48DA-A7D0-AB052CC34E80}" destId="{4A0A8627-6AEE-463D-A282-C864B58C0AFD}" srcOrd="4" destOrd="0" parTransId="{3EBBE4C2-DFF6-4C58-AB52-80EDF02B3B29}" sibTransId="{44267DF4-2B75-4AF6-BD7A-26E84E02713F}"/>
    <dgm:cxn modelId="{5EB70E3C-59A2-0547-A848-2DAC9E429339}" type="presOf" srcId="{F177E140-FEDC-4148-A7BC-203ABF69FECB}" destId="{5FFC7DE5-2C4C-4A92-B4FA-583C649D18A9}" srcOrd="0" destOrd="0" presId="urn:microsoft.com/office/officeart/2005/8/layout/radial3"/>
    <dgm:cxn modelId="{33A6A758-310E-B148-AB1A-B179FB8542FF}" type="presOf" srcId="{86D913A0-B97E-47DE-A8D8-88C810A187DA}" destId="{62896DFE-878B-43CD-9655-DF7478FDB15A}" srcOrd="0" destOrd="0" presId="urn:microsoft.com/office/officeart/2005/8/layout/radial3"/>
    <dgm:cxn modelId="{0032C806-92ED-4990-A533-AF1DC13BB9EC}" srcId="{D9DCBFA2-97F0-48DA-A7D0-AB052CC34E80}" destId="{7C203F23-ADEA-4A26-8484-A7B790571F3E}" srcOrd="8" destOrd="0" parTransId="{BB46ED68-70EB-4CA4-8EA3-9F74A6765B89}" sibTransId="{54DB91EF-4B27-4118-AE5A-1373B20BF872}"/>
    <dgm:cxn modelId="{04E5C256-A9A3-C74E-9474-5B46DCB85E90}" type="presOf" srcId="{E13E5A6E-5039-42E4-B495-FD1ACA5EA8D2}" destId="{0A87263D-9EE6-42AA-9570-744929516348}" srcOrd="0" destOrd="0" presId="urn:microsoft.com/office/officeart/2005/8/layout/radial3"/>
    <dgm:cxn modelId="{76766589-7982-E145-AF4B-B196EE9F0C1D}" type="presOf" srcId="{C5A364BB-1460-4226-8D13-97574E6D5D9A}" destId="{5BA0B9DA-A981-4327-A9BA-6CE77EF4082F}" srcOrd="0" destOrd="0" presId="urn:microsoft.com/office/officeart/2005/8/layout/radial3"/>
    <dgm:cxn modelId="{6ED0925B-A3A8-46EB-9900-04563B975CA3}" srcId="{D9DCBFA2-97F0-48DA-A7D0-AB052CC34E80}" destId="{E13E5A6E-5039-42E4-B495-FD1ACA5EA8D2}" srcOrd="7" destOrd="0" parTransId="{F54AEA81-1614-4174-8256-9CCA1D160C15}" sibTransId="{A5C85FD7-0D98-4414-8272-848E5E4B4815}"/>
    <dgm:cxn modelId="{8D1DBD9F-C9D7-43AD-AA78-40262D0D2B99}" srcId="{D9DCBFA2-97F0-48DA-A7D0-AB052CC34E80}" destId="{F177E140-FEDC-4148-A7BC-203ABF69FECB}" srcOrd="3" destOrd="0" parTransId="{4F8816DA-C651-4DDD-A303-6CD86FAC55F8}" sibTransId="{7CCD822D-F477-4BE3-9234-62799C4E7C3E}"/>
    <dgm:cxn modelId="{B05274D5-215B-3448-8167-B384971A9FBD}" type="presOf" srcId="{4A0A8627-6AEE-463D-A282-C864B58C0AFD}" destId="{F5937048-3149-45C0-B096-D256576CD7BD}" srcOrd="0" destOrd="0" presId="urn:microsoft.com/office/officeart/2005/8/layout/radial3"/>
    <dgm:cxn modelId="{50E7FF51-F1A9-4583-9653-551032919F34}" srcId="{D9DCBFA2-97F0-48DA-A7D0-AB052CC34E80}" destId="{87138B5A-F3E6-4100-8082-103A88A1BF1A}" srcOrd="5" destOrd="0" parTransId="{EF1E0905-A0DE-41BF-BCD5-49022D5E8279}" sibTransId="{5D8B4EFA-F180-4FB4-991D-93D12DBE6760}"/>
    <dgm:cxn modelId="{4F98DBB4-086A-4646-9880-7C749F74D6FA}" srcId="{D9DCBFA2-97F0-48DA-A7D0-AB052CC34E80}" destId="{7601A9C0-89CB-400D-AD75-BF0FD214304E}" srcOrd="9" destOrd="0" parTransId="{F4AEE346-A459-4C2C-BBBE-0CD473507593}" sibTransId="{BAAC7FBD-3607-48F1-85DD-7FB2539102B2}"/>
    <dgm:cxn modelId="{583466DF-FA9C-4BD3-BD9B-9B33CAD9B87F}" srcId="{D9DCBFA2-97F0-48DA-A7D0-AB052CC34E80}" destId="{20DDDCF5-538A-4E63-8FE8-0BF0415BE49F}" srcOrd="0" destOrd="0" parTransId="{6AA4974B-93D7-41B4-AC44-8226DD9C75A7}" sibTransId="{3CF310FA-1B14-4E76-813F-ADE0D2DE4FCC}"/>
    <dgm:cxn modelId="{2DD90D48-5D42-7A41-A2B7-C01AFCE24143}" type="presParOf" srcId="{E4D8AB04-2F09-4BDF-A74F-B8E6F7A93927}" destId="{BA28F95B-C416-478F-80E4-897D6A9808BD}" srcOrd="0" destOrd="0" presId="urn:microsoft.com/office/officeart/2005/8/layout/radial3"/>
    <dgm:cxn modelId="{8F805EAE-A587-484E-8138-FCC07CFD3F34}" type="presParOf" srcId="{BA28F95B-C416-478F-80E4-897D6A9808BD}" destId="{726547D5-3F2E-492A-9876-35B7F9ABF772}" srcOrd="0" destOrd="0" presId="urn:microsoft.com/office/officeart/2005/8/layout/radial3"/>
    <dgm:cxn modelId="{875E1317-095F-A648-9CB4-9CB84475274A}" type="presParOf" srcId="{BA28F95B-C416-478F-80E4-897D6A9808BD}" destId="{F3142225-D416-45B8-BF77-FD1F9D2734DA}" srcOrd="1" destOrd="0" presId="urn:microsoft.com/office/officeart/2005/8/layout/radial3"/>
    <dgm:cxn modelId="{2428DF44-DF4E-B946-8D7F-A0AD88C9D4F5}" type="presParOf" srcId="{BA28F95B-C416-478F-80E4-897D6A9808BD}" destId="{62896DFE-878B-43CD-9655-DF7478FDB15A}" srcOrd="2" destOrd="0" presId="urn:microsoft.com/office/officeart/2005/8/layout/radial3"/>
    <dgm:cxn modelId="{7D6476E9-2A5D-D149-AFF9-E9B6CCCEE0FA}" type="presParOf" srcId="{BA28F95B-C416-478F-80E4-897D6A9808BD}" destId="{B5D6983C-D79E-41A5-B2C8-9D022DE1939D}" srcOrd="3" destOrd="0" presId="urn:microsoft.com/office/officeart/2005/8/layout/radial3"/>
    <dgm:cxn modelId="{56F3DA71-1448-B04E-853E-29903A34353E}" type="presParOf" srcId="{BA28F95B-C416-478F-80E4-897D6A9808BD}" destId="{5FFC7DE5-2C4C-4A92-B4FA-583C649D18A9}" srcOrd="4" destOrd="0" presId="urn:microsoft.com/office/officeart/2005/8/layout/radial3"/>
    <dgm:cxn modelId="{7134AECB-C120-6D49-A6B2-198729E37D67}" type="presParOf" srcId="{BA28F95B-C416-478F-80E4-897D6A9808BD}" destId="{F5937048-3149-45C0-B096-D256576CD7BD}" srcOrd="5" destOrd="0" presId="urn:microsoft.com/office/officeart/2005/8/layout/radial3"/>
    <dgm:cxn modelId="{F7C7E744-50D7-624B-AFA2-C2F060D4FC9F}" type="presParOf" srcId="{BA28F95B-C416-478F-80E4-897D6A9808BD}" destId="{1BEDD46D-703A-4660-A43B-B26BB94B4213}" srcOrd="6" destOrd="0" presId="urn:microsoft.com/office/officeart/2005/8/layout/radial3"/>
    <dgm:cxn modelId="{42F28CAB-667A-B44C-989D-B80EB44271F2}" type="presParOf" srcId="{BA28F95B-C416-478F-80E4-897D6A9808BD}" destId="{5BA0B9DA-A981-4327-A9BA-6CE77EF4082F}" srcOrd="7" destOrd="0" presId="urn:microsoft.com/office/officeart/2005/8/layout/radial3"/>
    <dgm:cxn modelId="{D24DF788-25D5-8249-A05C-838970662CC1}" type="presParOf" srcId="{BA28F95B-C416-478F-80E4-897D6A9808BD}" destId="{0A87263D-9EE6-42AA-9570-744929516348}" srcOrd="8" destOrd="0" presId="urn:microsoft.com/office/officeart/2005/8/layout/radial3"/>
    <dgm:cxn modelId="{5C642E80-463F-8D4C-B356-ACD3E100273A}" type="presParOf" srcId="{BA28F95B-C416-478F-80E4-897D6A9808BD}" destId="{049C2C47-4243-458F-B3BE-550C0AE4C6E1}" srcOrd="9" destOrd="0" presId="urn:microsoft.com/office/officeart/2005/8/layout/radial3"/>
    <dgm:cxn modelId="{2F20FABB-0EBC-4A46-9454-322FDAC18E20}" type="presParOf" srcId="{BA28F95B-C416-478F-80E4-897D6A9808BD}" destId="{ACA7958B-CAE9-49BC-B9BA-7D83445F3DAA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D05F8-6F93-4696-9267-B2F37F1F583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296CA-73D5-4E68-AEB4-3294E570370D}">
      <dgm:prSet phldrT="[Text]"/>
      <dgm:spPr/>
      <dgm:t>
        <a:bodyPr/>
        <a:lstStyle/>
        <a:p>
          <a:r>
            <a:rPr lang="en-US" dirty="0"/>
            <a:t>CDCP Categories</a:t>
          </a:r>
        </a:p>
      </dgm:t>
    </dgm:pt>
    <dgm:pt modelId="{2C270223-14ED-48CC-87E4-AF14AB057D98}" type="parTrans" cxnId="{2EF78EE6-E01E-42E9-8AE8-AD3603770F6C}">
      <dgm:prSet/>
      <dgm:spPr/>
      <dgm:t>
        <a:bodyPr/>
        <a:lstStyle/>
        <a:p>
          <a:endParaRPr lang="en-US"/>
        </a:p>
      </dgm:t>
    </dgm:pt>
    <dgm:pt modelId="{D34FB422-36FC-4281-AC4E-777C3ACE2E23}" type="sibTrans" cxnId="{2EF78EE6-E01E-42E9-8AE8-AD3603770F6C}">
      <dgm:prSet/>
      <dgm:spPr/>
      <dgm:t>
        <a:bodyPr/>
        <a:lstStyle/>
        <a:p>
          <a:endParaRPr lang="en-US"/>
        </a:p>
      </dgm:t>
    </dgm:pt>
    <dgm:pt modelId="{C399FAD6-7947-4F95-8E1E-301ED77F146E}">
      <dgm:prSet phldrT="[Text]"/>
      <dgm:spPr/>
      <dgm:t>
        <a:bodyPr/>
        <a:lstStyle/>
        <a:p>
          <a:r>
            <a:rPr lang="en-US" dirty="0"/>
            <a:t>ESL </a:t>
          </a:r>
        </a:p>
        <a:p>
          <a:r>
            <a:rPr lang="en-US" dirty="0"/>
            <a:t>(and VESL)</a:t>
          </a:r>
        </a:p>
      </dgm:t>
    </dgm:pt>
    <dgm:pt modelId="{DED078CD-C5C8-4300-A99A-E1EF4538EA67}" type="parTrans" cxnId="{9C035603-5F7F-46BE-9979-0B6B42578542}">
      <dgm:prSet/>
      <dgm:spPr/>
      <dgm:t>
        <a:bodyPr/>
        <a:lstStyle/>
        <a:p>
          <a:endParaRPr lang="en-US"/>
        </a:p>
      </dgm:t>
    </dgm:pt>
    <dgm:pt modelId="{5696400C-9F19-45CA-A351-5AC13044BBA5}" type="sibTrans" cxnId="{9C035603-5F7F-46BE-9979-0B6B42578542}">
      <dgm:prSet/>
      <dgm:spPr/>
      <dgm:t>
        <a:bodyPr/>
        <a:lstStyle/>
        <a:p>
          <a:endParaRPr lang="en-US"/>
        </a:p>
      </dgm:t>
    </dgm:pt>
    <dgm:pt modelId="{99CB640D-AFA3-470D-9761-F4539D7DB5C0}">
      <dgm:prSet phldrT="[Text]"/>
      <dgm:spPr/>
      <dgm:t>
        <a:bodyPr/>
        <a:lstStyle/>
        <a:p>
          <a:r>
            <a:rPr lang="en-US" dirty="0"/>
            <a:t>Basic Skills</a:t>
          </a:r>
        </a:p>
      </dgm:t>
    </dgm:pt>
    <dgm:pt modelId="{C59F4501-EBA2-4096-A2F4-8266E753D82B}" type="parTrans" cxnId="{655C63FD-0EB1-4A26-BA17-DF0A8C21C2A3}">
      <dgm:prSet/>
      <dgm:spPr/>
      <dgm:t>
        <a:bodyPr/>
        <a:lstStyle/>
        <a:p>
          <a:endParaRPr lang="en-US"/>
        </a:p>
      </dgm:t>
    </dgm:pt>
    <dgm:pt modelId="{8CEF52C4-93FD-4047-878C-8BB533F18E27}" type="sibTrans" cxnId="{655C63FD-0EB1-4A26-BA17-DF0A8C21C2A3}">
      <dgm:prSet/>
      <dgm:spPr/>
      <dgm:t>
        <a:bodyPr/>
        <a:lstStyle/>
        <a:p>
          <a:endParaRPr lang="en-US"/>
        </a:p>
      </dgm:t>
    </dgm:pt>
    <dgm:pt modelId="{4B8D57AD-42E5-4AB6-A83B-910DC2074464}">
      <dgm:prSet phldrT="[Text]"/>
      <dgm:spPr/>
      <dgm:t>
        <a:bodyPr/>
        <a:lstStyle/>
        <a:p>
          <a:r>
            <a:rPr lang="en-US" dirty="0"/>
            <a:t>Short-term Vocational w/High Empl.</a:t>
          </a:r>
        </a:p>
      </dgm:t>
    </dgm:pt>
    <dgm:pt modelId="{39F2E636-CD69-4B26-AF6D-44D740D806D4}" type="parTrans" cxnId="{E0AD4167-7222-40E1-BF3D-2987B1655C3B}">
      <dgm:prSet/>
      <dgm:spPr/>
      <dgm:t>
        <a:bodyPr/>
        <a:lstStyle/>
        <a:p>
          <a:endParaRPr lang="en-US"/>
        </a:p>
      </dgm:t>
    </dgm:pt>
    <dgm:pt modelId="{3203CD52-F79D-4D99-A74F-0DC047569CB1}" type="sibTrans" cxnId="{E0AD4167-7222-40E1-BF3D-2987B1655C3B}">
      <dgm:prSet/>
      <dgm:spPr/>
      <dgm:t>
        <a:bodyPr/>
        <a:lstStyle/>
        <a:p>
          <a:endParaRPr lang="en-US"/>
        </a:p>
      </dgm:t>
    </dgm:pt>
    <dgm:pt modelId="{689E7EDF-A492-449E-B98A-C2267A8894D2}">
      <dgm:prSet phldrT="[Text]"/>
      <dgm:spPr/>
      <dgm:t>
        <a:bodyPr/>
        <a:lstStyle/>
        <a:p>
          <a:r>
            <a:rPr lang="en-US" dirty="0"/>
            <a:t>Workforce Preparation </a:t>
          </a:r>
        </a:p>
      </dgm:t>
    </dgm:pt>
    <dgm:pt modelId="{109FB956-CB66-4459-83C1-7531510A422D}" type="parTrans" cxnId="{A34CFA3E-C432-4AEA-8F0F-A433D3B0B119}">
      <dgm:prSet/>
      <dgm:spPr/>
      <dgm:t>
        <a:bodyPr/>
        <a:lstStyle/>
        <a:p>
          <a:endParaRPr lang="en-US"/>
        </a:p>
      </dgm:t>
    </dgm:pt>
    <dgm:pt modelId="{91C814BF-59B4-49E6-8B76-F6ED4EDBBF28}" type="sibTrans" cxnId="{A34CFA3E-C432-4AEA-8F0F-A433D3B0B119}">
      <dgm:prSet/>
      <dgm:spPr/>
      <dgm:t>
        <a:bodyPr/>
        <a:lstStyle/>
        <a:p>
          <a:endParaRPr lang="en-US"/>
        </a:p>
      </dgm:t>
    </dgm:pt>
    <dgm:pt modelId="{A2BC49A3-A851-4632-BA38-91061AE6DD07}" type="pres">
      <dgm:prSet presAssocID="{BB4D05F8-6F93-4696-9267-B2F37F1F58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5B3A02-4987-449B-930B-15E44EAD25C7}" type="pres">
      <dgm:prSet presAssocID="{542296CA-73D5-4E68-AEB4-3294E570370D}" presName="hierRoot1" presStyleCnt="0">
        <dgm:presLayoutVars>
          <dgm:hierBranch val="init"/>
        </dgm:presLayoutVars>
      </dgm:prSet>
      <dgm:spPr/>
    </dgm:pt>
    <dgm:pt modelId="{9DCAFB43-DEEF-4B25-99CC-FA8E5EE2F8F0}" type="pres">
      <dgm:prSet presAssocID="{542296CA-73D5-4E68-AEB4-3294E570370D}" presName="rootComposite1" presStyleCnt="0"/>
      <dgm:spPr/>
    </dgm:pt>
    <dgm:pt modelId="{320D2D23-235E-4216-8F76-D156E40A12B8}" type="pres">
      <dgm:prSet presAssocID="{542296CA-73D5-4E68-AEB4-3294E570370D}" presName="rootText1" presStyleLbl="node0" presStyleIdx="0" presStyleCnt="1" custLinFactNeighborY="-2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38B18-4245-49BF-941A-9B8C31151D96}" type="pres">
      <dgm:prSet presAssocID="{542296CA-73D5-4E68-AEB4-3294E57037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99E58A0-EF76-402C-B44F-81B026F531FE}" type="pres">
      <dgm:prSet presAssocID="{542296CA-73D5-4E68-AEB4-3294E570370D}" presName="hierChild2" presStyleCnt="0"/>
      <dgm:spPr/>
    </dgm:pt>
    <dgm:pt modelId="{4620B0C8-2973-47DA-9BCF-1F1A9BE4CE38}" type="pres">
      <dgm:prSet presAssocID="{DED078CD-C5C8-4300-A99A-E1EF4538EA67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9203CDA-E14F-4BB4-A8C9-40097178465A}" type="pres">
      <dgm:prSet presAssocID="{C399FAD6-7947-4F95-8E1E-301ED77F146E}" presName="hierRoot2" presStyleCnt="0">
        <dgm:presLayoutVars>
          <dgm:hierBranch val="init"/>
        </dgm:presLayoutVars>
      </dgm:prSet>
      <dgm:spPr/>
    </dgm:pt>
    <dgm:pt modelId="{4C02993C-88F6-4DA1-AC38-BA0E77F0EE13}" type="pres">
      <dgm:prSet presAssocID="{C399FAD6-7947-4F95-8E1E-301ED77F146E}" presName="rootComposite" presStyleCnt="0"/>
      <dgm:spPr/>
    </dgm:pt>
    <dgm:pt modelId="{DA1BB8AC-365C-4523-B85F-C4245D9735BC}" type="pres">
      <dgm:prSet presAssocID="{C399FAD6-7947-4F95-8E1E-301ED77F146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E95BF5-9B8F-481F-828C-C4E0F41E2F3D}" type="pres">
      <dgm:prSet presAssocID="{C399FAD6-7947-4F95-8E1E-301ED77F146E}" presName="rootConnector" presStyleLbl="node2" presStyleIdx="0" presStyleCnt="4"/>
      <dgm:spPr/>
      <dgm:t>
        <a:bodyPr/>
        <a:lstStyle/>
        <a:p>
          <a:endParaRPr lang="en-US"/>
        </a:p>
      </dgm:t>
    </dgm:pt>
    <dgm:pt modelId="{B45331C2-D0CA-4E83-A1FD-F34D1F527275}" type="pres">
      <dgm:prSet presAssocID="{C399FAD6-7947-4F95-8E1E-301ED77F146E}" presName="hierChild4" presStyleCnt="0"/>
      <dgm:spPr/>
    </dgm:pt>
    <dgm:pt modelId="{E6DDC0FE-CB0E-42DE-B918-150EDB7C375B}" type="pres">
      <dgm:prSet presAssocID="{C399FAD6-7947-4F95-8E1E-301ED77F146E}" presName="hierChild5" presStyleCnt="0"/>
      <dgm:spPr/>
    </dgm:pt>
    <dgm:pt modelId="{0902AEEA-4F64-4008-BB6B-01AF35A94D5B}" type="pres">
      <dgm:prSet presAssocID="{C59F4501-EBA2-4096-A2F4-8266E753D82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FA43E67-1442-4F64-B38E-B8F2E73ACD98}" type="pres">
      <dgm:prSet presAssocID="{99CB640D-AFA3-470D-9761-F4539D7DB5C0}" presName="hierRoot2" presStyleCnt="0">
        <dgm:presLayoutVars>
          <dgm:hierBranch val="init"/>
        </dgm:presLayoutVars>
      </dgm:prSet>
      <dgm:spPr/>
    </dgm:pt>
    <dgm:pt modelId="{B17E07DD-768C-4DCD-ABA5-741825EBB412}" type="pres">
      <dgm:prSet presAssocID="{99CB640D-AFA3-470D-9761-F4539D7DB5C0}" presName="rootComposite" presStyleCnt="0"/>
      <dgm:spPr/>
    </dgm:pt>
    <dgm:pt modelId="{1D3D9BF8-E378-4013-8F8A-658751E07816}" type="pres">
      <dgm:prSet presAssocID="{99CB640D-AFA3-470D-9761-F4539D7DB5C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B4387-C81D-4303-ACF8-9D6B8FBC096F}" type="pres">
      <dgm:prSet presAssocID="{99CB640D-AFA3-470D-9761-F4539D7DB5C0}" presName="rootConnector" presStyleLbl="node2" presStyleIdx="1" presStyleCnt="4"/>
      <dgm:spPr/>
      <dgm:t>
        <a:bodyPr/>
        <a:lstStyle/>
        <a:p>
          <a:endParaRPr lang="en-US"/>
        </a:p>
      </dgm:t>
    </dgm:pt>
    <dgm:pt modelId="{977EE953-9261-41E4-8C0A-C1A618BFC66E}" type="pres">
      <dgm:prSet presAssocID="{99CB640D-AFA3-470D-9761-F4539D7DB5C0}" presName="hierChild4" presStyleCnt="0"/>
      <dgm:spPr/>
    </dgm:pt>
    <dgm:pt modelId="{518C32C5-3536-470F-B330-F18CECA0F090}" type="pres">
      <dgm:prSet presAssocID="{99CB640D-AFA3-470D-9761-F4539D7DB5C0}" presName="hierChild5" presStyleCnt="0"/>
      <dgm:spPr/>
    </dgm:pt>
    <dgm:pt modelId="{C02907E5-4E50-439F-8896-ED1C469E96BA}" type="pres">
      <dgm:prSet presAssocID="{39F2E636-CD69-4B26-AF6D-44D740D806D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99F65960-C413-4CEE-A809-8FDC6C5F3DD5}" type="pres">
      <dgm:prSet presAssocID="{4B8D57AD-42E5-4AB6-A83B-910DC2074464}" presName="hierRoot2" presStyleCnt="0">
        <dgm:presLayoutVars>
          <dgm:hierBranch val="init"/>
        </dgm:presLayoutVars>
      </dgm:prSet>
      <dgm:spPr/>
    </dgm:pt>
    <dgm:pt modelId="{D1EF0C77-9D30-4168-95D5-B71C670E4BC5}" type="pres">
      <dgm:prSet presAssocID="{4B8D57AD-42E5-4AB6-A83B-910DC2074464}" presName="rootComposite" presStyleCnt="0"/>
      <dgm:spPr/>
    </dgm:pt>
    <dgm:pt modelId="{39A97142-DFEE-4D4B-AD8A-AC00F54840B3}" type="pres">
      <dgm:prSet presAssocID="{4B8D57AD-42E5-4AB6-A83B-910DC207446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82A88D-CDD2-488C-B863-DD8BADC37566}" type="pres">
      <dgm:prSet presAssocID="{4B8D57AD-42E5-4AB6-A83B-910DC2074464}" presName="rootConnector" presStyleLbl="node2" presStyleIdx="2" presStyleCnt="4"/>
      <dgm:spPr/>
      <dgm:t>
        <a:bodyPr/>
        <a:lstStyle/>
        <a:p>
          <a:endParaRPr lang="en-US"/>
        </a:p>
      </dgm:t>
    </dgm:pt>
    <dgm:pt modelId="{A14FCAAF-8A45-429A-B898-F8851148FAA6}" type="pres">
      <dgm:prSet presAssocID="{4B8D57AD-42E5-4AB6-A83B-910DC2074464}" presName="hierChild4" presStyleCnt="0"/>
      <dgm:spPr/>
    </dgm:pt>
    <dgm:pt modelId="{16596EF3-28BE-41D1-AC7C-A7E396766A88}" type="pres">
      <dgm:prSet presAssocID="{4B8D57AD-42E5-4AB6-A83B-910DC2074464}" presName="hierChild5" presStyleCnt="0"/>
      <dgm:spPr/>
    </dgm:pt>
    <dgm:pt modelId="{D30CECDA-C8C7-4C3C-9D2A-BB81B4365D93}" type="pres">
      <dgm:prSet presAssocID="{109FB956-CB66-4459-83C1-7531510A422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2EDB7C9-46C4-4CC1-AA46-A4A94093D709}" type="pres">
      <dgm:prSet presAssocID="{689E7EDF-A492-449E-B98A-C2267A8894D2}" presName="hierRoot2" presStyleCnt="0">
        <dgm:presLayoutVars>
          <dgm:hierBranch val="init"/>
        </dgm:presLayoutVars>
      </dgm:prSet>
      <dgm:spPr/>
    </dgm:pt>
    <dgm:pt modelId="{3705F552-80A8-40AC-BFE6-05DF5A9E7D16}" type="pres">
      <dgm:prSet presAssocID="{689E7EDF-A492-449E-B98A-C2267A8894D2}" presName="rootComposite" presStyleCnt="0"/>
      <dgm:spPr/>
    </dgm:pt>
    <dgm:pt modelId="{5B737735-623C-4713-8D6B-FFEFDE4256D3}" type="pres">
      <dgm:prSet presAssocID="{689E7EDF-A492-449E-B98A-C2267A8894D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110292-32B0-4DE6-9259-57A15960F8AB}" type="pres">
      <dgm:prSet presAssocID="{689E7EDF-A492-449E-B98A-C2267A8894D2}" presName="rootConnector" presStyleLbl="node2" presStyleIdx="3" presStyleCnt="4"/>
      <dgm:spPr/>
      <dgm:t>
        <a:bodyPr/>
        <a:lstStyle/>
        <a:p>
          <a:endParaRPr lang="en-US"/>
        </a:p>
      </dgm:t>
    </dgm:pt>
    <dgm:pt modelId="{50D1ABF5-251B-4FD7-BD07-E40CAEF61E82}" type="pres">
      <dgm:prSet presAssocID="{689E7EDF-A492-449E-B98A-C2267A8894D2}" presName="hierChild4" presStyleCnt="0"/>
      <dgm:spPr/>
    </dgm:pt>
    <dgm:pt modelId="{23E050FE-1053-4430-88D5-6284236B238B}" type="pres">
      <dgm:prSet presAssocID="{689E7EDF-A492-449E-B98A-C2267A8894D2}" presName="hierChild5" presStyleCnt="0"/>
      <dgm:spPr/>
    </dgm:pt>
    <dgm:pt modelId="{998AA6C2-5D3D-4DDA-AEF6-BFE21C0FA763}" type="pres">
      <dgm:prSet presAssocID="{542296CA-73D5-4E68-AEB4-3294E570370D}" presName="hierChild3" presStyleCnt="0"/>
      <dgm:spPr/>
    </dgm:pt>
  </dgm:ptLst>
  <dgm:cxnLst>
    <dgm:cxn modelId="{260EDC0E-21F2-394B-A9C5-392A1A3C6244}" type="presOf" srcId="{4B8D57AD-42E5-4AB6-A83B-910DC2074464}" destId="{39A97142-DFEE-4D4B-AD8A-AC00F54840B3}" srcOrd="0" destOrd="0" presId="urn:microsoft.com/office/officeart/2005/8/layout/orgChart1"/>
    <dgm:cxn modelId="{E0AD4167-7222-40E1-BF3D-2987B1655C3B}" srcId="{542296CA-73D5-4E68-AEB4-3294E570370D}" destId="{4B8D57AD-42E5-4AB6-A83B-910DC2074464}" srcOrd="2" destOrd="0" parTransId="{39F2E636-CD69-4B26-AF6D-44D740D806D4}" sibTransId="{3203CD52-F79D-4D99-A74F-0DC047569CB1}"/>
    <dgm:cxn modelId="{BD6D9BEC-034F-3341-9105-77B0C6623CFD}" type="presOf" srcId="{689E7EDF-A492-449E-B98A-C2267A8894D2}" destId="{5B737735-623C-4713-8D6B-FFEFDE4256D3}" srcOrd="0" destOrd="0" presId="urn:microsoft.com/office/officeart/2005/8/layout/orgChart1"/>
    <dgm:cxn modelId="{2EF78EE6-E01E-42E9-8AE8-AD3603770F6C}" srcId="{BB4D05F8-6F93-4696-9267-B2F37F1F583A}" destId="{542296CA-73D5-4E68-AEB4-3294E570370D}" srcOrd="0" destOrd="0" parTransId="{2C270223-14ED-48CC-87E4-AF14AB057D98}" sibTransId="{D34FB422-36FC-4281-AC4E-777C3ACE2E23}"/>
    <dgm:cxn modelId="{6091E5DA-60B2-7648-A79C-86CEC12CDED6}" type="presOf" srcId="{BB4D05F8-6F93-4696-9267-B2F37F1F583A}" destId="{A2BC49A3-A851-4632-BA38-91061AE6DD07}" srcOrd="0" destOrd="0" presId="urn:microsoft.com/office/officeart/2005/8/layout/orgChart1"/>
    <dgm:cxn modelId="{F5654242-DE6C-CC4E-A0EA-91B2DC18D01A}" type="presOf" srcId="{DED078CD-C5C8-4300-A99A-E1EF4538EA67}" destId="{4620B0C8-2973-47DA-9BCF-1F1A9BE4CE38}" srcOrd="0" destOrd="0" presId="urn:microsoft.com/office/officeart/2005/8/layout/orgChart1"/>
    <dgm:cxn modelId="{6DDD0F3F-9DC0-2144-ABFB-328F5A1D95B9}" type="presOf" srcId="{C399FAD6-7947-4F95-8E1E-301ED77F146E}" destId="{10E95BF5-9B8F-481F-828C-C4E0F41E2F3D}" srcOrd="1" destOrd="0" presId="urn:microsoft.com/office/officeart/2005/8/layout/orgChart1"/>
    <dgm:cxn modelId="{23710AD0-6BE8-DE42-B6A0-D330F062EB6B}" type="presOf" srcId="{4B8D57AD-42E5-4AB6-A83B-910DC2074464}" destId="{2082A88D-CDD2-488C-B863-DD8BADC37566}" srcOrd="1" destOrd="0" presId="urn:microsoft.com/office/officeart/2005/8/layout/orgChart1"/>
    <dgm:cxn modelId="{2F3DD13C-9B5F-7743-A866-10FE4C7934AF}" type="presOf" srcId="{542296CA-73D5-4E68-AEB4-3294E570370D}" destId="{C2E38B18-4245-49BF-941A-9B8C31151D96}" srcOrd="1" destOrd="0" presId="urn:microsoft.com/office/officeart/2005/8/layout/orgChart1"/>
    <dgm:cxn modelId="{30D3838F-BC76-6049-8A93-8D6F292CE8EA}" type="presOf" srcId="{689E7EDF-A492-449E-B98A-C2267A8894D2}" destId="{CF110292-32B0-4DE6-9259-57A15960F8AB}" srcOrd="1" destOrd="0" presId="urn:microsoft.com/office/officeart/2005/8/layout/orgChart1"/>
    <dgm:cxn modelId="{B2C75D60-6C96-C445-B18F-73393993D75C}" type="presOf" srcId="{C399FAD6-7947-4F95-8E1E-301ED77F146E}" destId="{DA1BB8AC-365C-4523-B85F-C4245D9735BC}" srcOrd="0" destOrd="0" presId="urn:microsoft.com/office/officeart/2005/8/layout/orgChart1"/>
    <dgm:cxn modelId="{9BDDC3B6-5F12-2C4A-AF36-3998985BB6AC}" type="presOf" srcId="{109FB956-CB66-4459-83C1-7531510A422D}" destId="{D30CECDA-C8C7-4C3C-9D2A-BB81B4365D93}" srcOrd="0" destOrd="0" presId="urn:microsoft.com/office/officeart/2005/8/layout/orgChart1"/>
    <dgm:cxn modelId="{A34CFA3E-C432-4AEA-8F0F-A433D3B0B119}" srcId="{542296CA-73D5-4E68-AEB4-3294E570370D}" destId="{689E7EDF-A492-449E-B98A-C2267A8894D2}" srcOrd="3" destOrd="0" parTransId="{109FB956-CB66-4459-83C1-7531510A422D}" sibTransId="{91C814BF-59B4-49E6-8B76-F6ED4EDBBF28}"/>
    <dgm:cxn modelId="{9C035603-5F7F-46BE-9979-0B6B42578542}" srcId="{542296CA-73D5-4E68-AEB4-3294E570370D}" destId="{C399FAD6-7947-4F95-8E1E-301ED77F146E}" srcOrd="0" destOrd="0" parTransId="{DED078CD-C5C8-4300-A99A-E1EF4538EA67}" sibTransId="{5696400C-9F19-45CA-A351-5AC13044BBA5}"/>
    <dgm:cxn modelId="{E064F09C-C622-D944-A215-7D6B06DED324}" type="presOf" srcId="{39F2E636-CD69-4B26-AF6D-44D740D806D4}" destId="{C02907E5-4E50-439F-8896-ED1C469E96BA}" srcOrd="0" destOrd="0" presId="urn:microsoft.com/office/officeart/2005/8/layout/orgChart1"/>
    <dgm:cxn modelId="{A38B5F12-243D-3A42-9AF7-0BE0B5DFE843}" type="presOf" srcId="{C59F4501-EBA2-4096-A2F4-8266E753D82B}" destId="{0902AEEA-4F64-4008-BB6B-01AF35A94D5B}" srcOrd="0" destOrd="0" presId="urn:microsoft.com/office/officeart/2005/8/layout/orgChart1"/>
    <dgm:cxn modelId="{AFE57327-9F01-7849-9D9A-60CFAC6CBA2B}" type="presOf" srcId="{542296CA-73D5-4E68-AEB4-3294E570370D}" destId="{320D2D23-235E-4216-8F76-D156E40A12B8}" srcOrd="0" destOrd="0" presId="urn:microsoft.com/office/officeart/2005/8/layout/orgChart1"/>
    <dgm:cxn modelId="{FE6117A7-FDA8-234B-B137-84696C04D010}" type="presOf" srcId="{99CB640D-AFA3-470D-9761-F4539D7DB5C0}" destId="{1D3D9BF8-E378-4013-8F8A-658751E07816}" srcOrd="0" destOrd="0" presId="urn:microsoft.com/office/officeart/2005/8/layout/orgChart1"/>
    <dgm:cxn modelId="{8E8B7055-8ECC-F244-A471-6D6A21222867}" type="presOf" srcId="{99CB640D-AFA3-470D-9761-F4539D7DB5C0}" destId="{792B4387-C81D-4303-ACF8-9D6B8FBC096F}" srcOrd="1" destOrd="0" presId="urn:microsoft.com/office/officeart/2005/8/layout/orgChart1"/>
    <dgm:cxn modelId="{655C63FD-0EB1-4A26-BA17-DF0A8C21C2A3}" srcId="{542296CA-73D5-4E68-AEB4-3294E570370D}" destId="{99CB640D-AFA3-470D-9761-F4539D7DB5C0}" srcOrd="1" destOrd="0" parTransId="{C59F4501-EBA2-4096-A2F4-8266E753D82B}" sibTransId="{8CEF52C4-93FD-4047-878C-8BB533F18E27}"/>
    <dgm:cxn modelId="{7FF7F4F7-2598-6B47-8213-3C8AD115A6C7}" type="presParOf" srcId="{A2BC49A3-A851-4632-BA38-91061AE6DD07}" destId="{7A5B3A02-4987-449B-930B-15E44EAD25C7}" srcOrd="0" destOrd="0" presId="urn:microsoft.com/office/officeart/2005/8/layout/orgChart1"/>
    <dgm:cxn modelId="{903FCC4D-4700-CC45-AC5B-FCF9C496CE1C}" type="presParOf" srcId="{7A5B3A02-4987-449B-930B-15E44EAD25C7}" destId="{9DCAFB43-DEEF-4B25-99CC-FA8E5EE2F8F0}" srcOrd="0" destOrd="0" presId="urn:microsoft.com/office/officeart/2005/8/layout/orgChart1"/>
    <dgm:cxn modelId="{0338C66A-98BC-E34F-B6B3-C18028BB4F0E}" type="presParOf" srcId="{9DCAFB43-DEEF-4B25-99CC-FA8E5EE2F8F0}" destId="{320D2D23-235E-4216-8F76-D156E40A12B8}" srcOrd="0" destOrd="0" presId="urn:microsoft.com/office/officeart/2005/8/layout/orgChart1"/>
    <dgm:cxn modelId="{73BCA686-05E7-F44C-BC94-A6AB0D0FF65C}" type="presParOf" srcId="{9DCAFB43-DEEF-4B25-99CC-FA8E5EE2F8F0}" destId="{C2E38B18-4245-49BF-941A-9B8C31151D96}" srcOrd="1" destOrd="0" presId="urn:microsoft.com/office/officeart/2005/8/layout/orgChart1"/>
    <dgm:cxn modelId="{9A8A527B-50BF-7040-A441-58A01679CF50}" type="presParOf" srcId="{7A5B3A02-4987-449B-930B-15E44EAD25C7}" destId="{A99E58A0-EF76-402C-B44F-81B026F531FE}" srcOrd="1" destOrd="0" presId="urn:microsoft.com/office/officeart/2005/8/layout/orgChart1"/>
    <dgm:cxn modelId="{75DB76BF-A406-9949-9B4D-39465E7FDB17}" type="presParOf" srcId="{A99E58A0-EF76-402C-B44F-81B026F531FE}" destId="{4620B0C8-2973-47DA-9BCF-1F1A9BE4CE38}" srcOrd="0" destOrd="0" presId="urn:microsoft.com/office/officeart/2005/8/layout/orgChart1"/>
    <dgm:cxn modelId="{9738746F-D0D9-964C-B5B8-E13D0C13EF03}" type="presParOf" srcId="{A99E58A0-EF76-402C-B44F-81B026F531FE}" destId="{A9203CDA-E14F-4BB4-A8C9-40097178465A}" srcOrd="1" destOrd="0" presId="urn:microsoft.com/office/officeart/2005/8/layout/orgChart1"/>
    <dgm:cxn modelId="{2ABB4D74-235C-D04F-B574-7A56445DFF79}" type="presParOf" srcId="{A9203CDA-E14F-4BB4-A8C9-40097178465A}" destId="{4C02993C-88F6-4DA1-AC38-BA0E77F0EE13}" srcOrd="0" destOrd="0" presId="urn:microsoft.com/office/officeart/2005/8/layout/orgChart1"/>
    <dgm:cxn modelId="{35420BBE-56C7-E549-BA44-AE5EAF734F71}" type="presParOf" srcId="{4C02993C-88F6-4DA1-AC38-BA0E77F0EE13}" destId="{DA1BB8AC-365C-4523-B85F-C4245D9735BC}" srcOrd="0" destOrd="0" presId="urn:microsoft.com/office/officeart/2005/8/layout/orgChart1"/>
    <dgm:cxn modelId="{687ADECA-BAE6-7E4B-8256-54327B527D24}" type="presParOf" srcId="{4C02993C-88F6-4DA1-AC38-BA0E77F0EE13}" destId="{10E95BF5-9B8F-481F-828C-C4E0F41E2F3D}" srcOrd="1" destOrd="0" presId="urn:microsoft.com/office/officeart/2005/8/layout/orgChart1"/>
    <dgm:cxn modelId="{3A8DC2DB-8725-FB44-956B-BD1967FEFECF}" type="presParOf" srcId="{A9203CDA-E14F-4BB4-A8C9-40097178465A}" destId="{B45331C2-D0CA-4E83-A1FD-F34D1F527275}" srcOrd="1" destOrd="0" presId="urn:microsoft.com/office/officeart/2005/8/layout/orgChart1"/>
    <dgm:cxn modelId="{27A0DA08-1035-3746-9301-F0290C1FBF3C}" type="presParOf" srcId="{A9203CDA-E14F-4BB4-A8C9-40097178465A}" destId="{E6DDC0FE-CB0E-42DE-B918-150EDB7C375B}" srcOrd="2" destOrd="0" presId="urn:microsoft.com/office/officeart/2005/8/layout/orgChart1"/>
    <dgm:cxn modelId="{4369919A-60E0-BF40-9BA5-C587DB03B534}" type="presParOf" srcId="{A99E58A0-EF76-402C-B44F-81B026F531FE}" destId="{0902AEEA-4F64-4008-BB6B-01AF35A94D5B}" srcOrd="2" destOrd="0" presId="urn:microsoft.com/office/officeart/2005/8/layout/orgChart1"/>
    <dgm:cxn modelId="{52C64ED0-F482-974B-906C-A1B5D8C73BE6}" type="presParOf" srcId="{A99E58A0-EF76-402C-B44F-81B026F531FE}" destId="{DFA43E67-1442-4F64-B38E-B8F2E73ACD98}" srcOrd="3" destOrd="0" presId="urn:microsoft.com/office/officeart/2005/8/layout/orgChart1"/>
    <dgm:cxn modelId="{1FA28E23-3CAD-1F41-A8AC-94F377635BFE}" type="presParOf" srcId="{DFA43E67-1442-4F64-B38E-B8F2E73ACD98}" destId="{B17E07DD-768C-4DCD-ABA5-741825EBB412}" srcOrd="0" destOrd="0" presId="urn:microsoft.com/office/officeart/2005/8/layout/orgChart1"/>
    <dgm:cxn modelId="{B4005646-CC0A-414A-9B8A-FB1177AA2129}" type="presParOf" srcId="{B17E07DD-768C-4DCD-ABA5-741825EBB412}" destId="{1D3D9BF8-E378-4013-8F8A-658751E07816}" srcOrd="0" destOrd="0" presId="urn:microsoft.com/office/officeart/2005/8/layout/orgChart1"/>
    <dgm:cxn modelId="{8E69858D-A0B8-C44F-8F12-04E22A038132}" type="presParOf" srcId="{B17E07DD-768C-4DCD-ABA5-741825EBB412}" destId="{792B4387-C81D-4303-ACF8-9D6B8FBC096F}" srcOrd="1" destOrd="0" presId="urn:microsoft.com/office/officeart/2005/8/layout/orgChart1"/>
    <dgm:cxn modelId="{F9E72530-0809-3D40-8204-5A2A80522320}" type="presParOf" srcId="{DFA43E67-1442-4F64-B38E-B8F2E73ACD98}" destId="{977EE953-9261-41E4-8C0A-C1A618BFC66E}" srcOrd="1" destOrd="0" presId="urn:microsoft.com/office/officeart/2005/8/layout/orgChart1"/>
    <dgm:cxn modelId="{B909B14B-7404-8948-A7A8-A335D2AD5519}" type="presParOf" srcId="{DFA43E67-1442-4F64-B38E-B8F2E73ACD98}" destId="{518C32C5-3536-470F-B330-F18CECA0F090}" srcOrd="2" destOrd="0" presId="urn:microsoft.com/office/officeart/2005/8/layout/orgChart1"/>
    <dgm:cxn modelId="{067D38DB-7DBA-3746-998F-54FF230C858F}" type="presParOf" srcId="{A99E58A0-EF76-402C-B44F-81B026F531FE}" destId="{C02907E5-4E50-439F-8896-ED1C469E96BA}" srcOrd="4" destOrd="0" presId="urn:microsoft.com/office/officeart/2005/8/layout/orgChart1"/>
    <dgm:cxn modelId="{CA7228E2-5998-D342-B43F-1C571B7BE91F}" type="presParOf" srcId="{A99E58A0-EF76-402C-B44F-81B026F531FE}" destId="{99F65960-C413-4CEE-A809-8FDC6C5F3DD5}" srcOrd="5" destOrd="0" presId="urn:microsoft.com/office/officeart/2005/8/layout/orgChart1"/>
    <dgm:cxn modelId="{57F042CC-9A56-5347-892D-8DCDB9286D01}" type="presParOf" srcId="{99F65960-C413-4CEE-A809-8FDC6C5F3DD5}" destId="{D1EF0C77-9D30-4168-95D5-B71C670E4BC5}" srcOrd="0" destOrd="0" presId="urn:microsoft.com/office/officeart/2005/8/layout/orgChart1"/>
    <dgm:cxn modelId="{3617A10B-402F-3F48-83EB-72D6597AA670}" type="presParOf" srcId="{D1EF0C77-9D30-4168-95D5-B71C670E4BC5}" destId="{39A97142-DFEE-4D4B-AD8A-AC00F54840B3}" srcOrd="0" destOrd="0" presId="urn:microsoft.com/office/officeart/2005/8/layout/orgChart1"/>
    <dgm:cxn modelId="{C401B2A1-43D5-2F4D-9880-ED09EFD6B2F2}" type="presParOf" srcId="{D1EF0C77-9D30-4168-95D5-B71C670E4BC5}" destId="{2082A88D-CDD2-488C-B863-DD8BADC37566}" srcOrd="1" destOrd="0" presId="urn:microsoft.com/office/officeart/2005/8/layout/orgChart1"/>
    <dgm:cxn modelId="{87503830-9F1B-644D-AEAB-C477938E1578}" type="presParOf" srcId="{99F65960-C413-4CEE-A809-8FDC6C5F3DD5}" destId="{A14FCAAF-8A45-429A-B898-F8851148FAA6}" srcOrd="1" destOrd="0" presId="urn:microsoft.com/office/officeart/2005/8/layout/orgChart1"/>
    <dgm:cxn modelId="{DB9F9247-16E0-BF40-83E4-CD52020B8CF5}" type="presParOf" srcId="{99F65960-C413-4CEE-A809-8FDC6C5F3DD5}" destId="{16596EF3-28BE-41D1-AC7C-A7E396766A88}" srcOrd="2" destOrd="0" presId="urn:microsoft.com/office/officeart/2005/8/layout/orgChart1"/>
    <dgm:cxn modelId="{9393961F-D34B-9E4F-B441-D7B1A3CAFD3B}" type="presParOf" srcId="{A99E58A0-EF76-402C-B44F-81B026F531FE}" destId="{D30CECDA-C8C7-4C3C-9D2A-BB81B4365D93}" srcOrd="6" destOrd="0" presId="urn:microsoft.com/office/officeart/2005/8/layout/orgChart1"/>
    <dgm:cxn modelId="{ECE0CEE6-30A9-E446-BDB9-D41C21E66861}" type="presParOf" srcId="{A99E58A0-EF76-402C-B44F-81B026F531FE}" destId="{62EDB7C9-46C4-4CC1-AA46-A4A94093D709}" srcOrd="7" destOrd="0" presId="urn:microsoft.com/office/officeart/2005/8/layout/orgChart1"/>
    <dgm:cxn modelId="{90FFA158-05D8-444A-B96C-232AC37FE0E9}" type="presParOf" srcId="{62EDB7C9-46C4-4CC1-AA46-A4A94093D709}" destId="{3705F552-80A8-40AC-BFE6-05DF5A9E7D16}" srcOrd="0" destOrd="0" presId="urn:microsoft.com/office/officeart/2005/8/layout/orgChart1"/>
    <dgm:cxn modelId="{8E736F4A-5DD2-AA4E-942B-66CB46F85E8E}" type="presParOf" srcId="{3705F552-80A8-40AC-BFE6-05DF5A9E7D16}" destId="{5B737735-623C-4713-8D6B-FFEFDE4256D3}" srcOrd="0" destOrd="0" presId="urn:microsoft.com/office/officeart/2005/8/layout/orgChart1"/>
    <dgm:cxn modelId="{EC40D433-4752-6443-938C-F2F9145E6D3F}" type="presParOf" srcId="{3705F552-80A8-40AC-BFE6-05DF5A9E7D16}" destId="{CF110292-32B0-4DE6-9259-57A15960F8AB}" srcOrd="1" destOrd="0" presId="urn:microsoft.com/office/officeart/2005/8/layout/orgChart1"/>
    <dgm:cxn modelId="{30CCADCE-CA09-2948-A220-153BB146C390}" type="presParOf" srcId="{62EDB7C9-46C4-4CC1-AA46-A4A94093D709}" destId="{50D1ABF5-251B-4FD7-BD07-E40CAEF61E82}" srcOrd="1" destOrd="0" presId="urn:microsoft.com/office/officeart/2005/8/layout/orgChart1"/>
    <dgm:cxn modelId="{D277BD8A-D815-924D-A07C-FFCD8A9C062B}" type="presParOf" srcId="{62EDB7C9-46C4-4CC1-AA46-A4A94093D709}" destId="{23E050FE-1053-4430-88D5-6284236B238B}" srcOrd="2" destOrd="0" presId="urn:microsoft.com/office/officeart/2005/8/layout/orgChart1"/>
    <dgm:cxn modelId="{3E68D911-492B-CF49-86C7-78571ECCBC52}" type="presParOf" srcId="{7A5B3A02-4987-449B-930B-15E44EAD25C7}" destId="{998AA6C2-5D3D-4DDA-AEF6-BFE21C0FA7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2526A7-5ADF-47B6-98C6-1ABB65C36FE3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4C6D52-F0BF-4E8D-AF1D-FAEB6AB073FA}">
      <dgm:prSet phldrT="[Text]"/>
      <dgm:spPr/>
      <dgm:t>
        <a:bodyPr/>
        <a:lstStyle/>
        <a:p>
          <a:pPr>
            <a:buNone/>
          </a:pPr>
          <a:r>
            <a:rPr lang="en-US" dirty="0"/>
            <a:t>TYPES OF NONCREDIT PROGRAMS</a:t>
          </a:r>
        </a:p>
      </dgm:t>
    </dgm:pt>
    <dgm:pt modelId="{B94F609B-740A-4772-976C-2FCFD34D6F24}" type="parTrans" cxnId="{1078E6CA-6297-457B-84D8-DFEEFEBD1F62}">
      <dgm:prSet/>
      <dgm:spPr/>
      <dgm:t>
        <a:bodyPr/>
        <a:lstStyle/>
        <a:p>
          <a:endParaRPr lang="en-US"/>
        </a:p>
      </dgm:t>
    </dgm:pt>
    <dgm:pt modelId="{0D00FA35-3134-440A-B903-BF20BC794148}" type="sibTrans" cxnId="{1078E6CA-6297-457B-84D8-DFEEFEBD1F62}">
      <dgm:prSet/>
      <dgm:spPr/>
      <dgm:t>
        <a:bodyPr/>
        <a:lstStyle/>
        <a:p>
          <a:endParaRPr lang="en-US"/>
        </a:p>
      </dgm:t>
    </dgm:pt>
    <dgm:pt modelId="{049F5CDE-5DE7-4BC0-8AF9-85BAE12D1271}">
      <dgm:prSet phldrT="[Text]"/>
      <dgm:spPr/>
      <dgm:t>
        <a:bodyPr/>
        <a:lstStyle/>
        <a:p>
          <a:r>
            <a:rPr lang="en-US" dirty="0"/>
            <a:t>Career Development and College Preparation (CDCP) Programs:  Certificate of Competency AND Certificate of Completion     @  #STV only </a:t>
          </a:r>
        </a:p>
      </dgm:t>
    </dgm:pt>
    <dgm:pt modelId="{AAFF3C65-B779-4EB4-A1E5-B2CA3140B406}" type="parTrans" cxnId="{C8DED19F-2EF3-4F25-B4E5-55856C2B3C97}">
      <dgm:prSet/>
      <dgm:spPr/>
      <dgm:t>
        <a:bodyPr/>
        <a:lstStyle/>
        <a:p>
          <a:endParaRPr lang="en-US"/>
        </a:p>
      </dgm:t>
    </dgm:pt>
    <dgm:pt modelId="{C3E693B4-8324-4A7C-B553-A986DC4C9AE8}" type="sibTrans" cxnId="{C8DED19F-2EF3-4F25-B4E5-55856C2B3C97}">
      <dgm:prSet/>
      <dgm:spPr/>
      <dgm:t>
        <a:bodyPr/>
        <a:lstStyle/>
        <a:p>
          <a:endParaRPr lang="en-US"/>
        </a:p>
      </dgm:t>
    </dgm:pt>
    <dgm:pt modelId="{B518BB0B-1FF0-49DF-97E1-46FB171F062F}">
      <dgm:prSet phldrT="[Text]"/>
      <dgm:spPr/>
      <dgm:t>
        <a:bodyPr/>
        <a:lstStyle/>
        <a:p>
          <a:r>
            <a:rPr lang="en-US" dirty="0"/>
            <a:t>Adult High School Diploma @  #</a:t>
          </a:r>
        </a:p>
      </dgm:t>
    </dgm:pt>
    <dgm:pt modelId="{B8A1C7E7-073D-4B0D-8FA3-CAD026D077CA}" type="parTrans" cxnId="{3550B844-00F9-4702-9E30-84AEB57C7D6E}">
      <dgm:prSet/>
      <dgm:spPr/>
      <dgm:t>
        <a:bodyPr/>
        <a:lstStyle/>
        <a:p>
          <a:endParaRPr lang="en-US"/>
        </a:p>
      </dgm:t>
    </dgm:pt>
    <dgm:pt modelId="{947131FB-4A9D-4F83-AEBD-398AEBC38400}" type="sibTrans" cxnId="{3550B844-00F9-4702-9E30-84AEB57C7D6E}">
      <dgm:prSet/>
      <dgm:spPr/>
      <dgm:t>
        <a:bodyPr/>
        <a:lstStyle/>
        <a:p>
          <a:endParaRPr lang="en-US"/>
        </a:p>
      </dgm:t>
    </dgm:pt>
    <dgm:pt modelId="{E6E51975-357F-47FE-B329-FC9E56691820}">
      <dgm:prSet phldrT="[Text]"/>
      <dgm:spPr/>
      <dgm:t>
        <a:bodyPr/>
        <a:lstStyle/>
        <a:p>
          <a:r>
            <a:rPr lang="en-US" dirty="0"/>
            <a:t>Locally Approved Programs           @</a:t>
          </a:r>
        </a:p>
      </dgm:t>
    </dgm:pt>
    <dgm:pt modelId="{A1F1AD1A-B558-4276-8FF8-51D2E7E01AAC}" type="parTrans" cxnId="{5015107F-3EF8-4315-916B-47DFFB0F3ED2}">
      <dgm:prSet/>
      <dgm:spPr/>
      <dgm:t>
        <a:bodyPr/>
        <a:lstStyle/>
        <a:p>
          <a:endParaRPr lang="en-US"/>
        </a:p>
      </dgm:t>
    </dgm:pt>
    <dgm:pt modelId="{AC15C9A2-0395-43E6-B9A6-B5F5FEF5FCC8}" type="sibTrans" cxnId="{5015107F-3EF8-4315-916B-47DFFB0F3ED2}">
      <dgm:prSet/>
      <dgm:spPr/>
      <dgm:t>
        <a:bodyPr/>
        <a:lstStyle/>
        <a:p>
          <a:endParaRPr lang="en-US"/>
        </a:p>
      </dgm:t>
    </dgm:pt>
    <dgm:pt modelId="{4C4B6DBF-8683-4657-814E-7A1D6F198BBD}">
      <dgm:prSet/>
      <dgm:spPr/>
      <dgm:t>
        <a:bodyPr/>
        <a:lstStyle/>
        <a:p>
          <a:r>
            <a:rPr lang="en-US" dirty="0"/>
            <a:t>Noncredit Apprenticeship Program            @  #  %</a:t>
          </a:r>
        </a:p>
      </dgm:t>
    </dgm:pt>
    <dgm:pt modelId="{4F235F5C-FEB4-4D16-A8DF-A2ACE919E48F}" type="parTrans" cxnId="{D9BD5BCA-6833-480D-8540-2CFEBF0402F9}">
      <dgm:prSet/>
      <dgm:spPr/>
      <dgm:t>
        <a:bodyPr/>
        <a:lstStyle/>
        <a:p>
          <a:endParaRPr lang="en-US"/>
        </a:p>
      </dgm:t>
    </dgm:pt>
    <dgm:pt modelId="{46B69980-7FDE-4A87-8589-1DD7297F4719}" type="sibTrans" cxnId="{D9BD5BCA-6833-480D-8540-2CFEBF0402F9}">
      <dgm:prSet/>
      <dgm:spPr/>
      <dgm:t>
        <a:bodyPr/>
        <a:lstStyle/>
        <a:p>
          <a:endParaRPr lang="en-US"/>
        </a:p>
      </dgm:t>
    </dgm:pt>
    <dgm:pt modelId="{8DECA38A-4AA6-463C-928B-5ECC1BFD2399}" type="pres">
      <dgm:prSet presAssocID="{EC2526A7-5ADF-47B6-98C6-1ABB65C36F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8B326-A75E-4DF5-9397-85F8FF2BFED1}" type="pres">
      <dgm:prSet presAssocID="{DE4C6D52-F0BF-4E8D-AF1D-FAEB6AB073FA}" presName="roof" presStyleLbl="dkBgShp" presStyleIdx="0" presStyleCnt="2" custLinFactNeighborY="-2390"/>
      <dgm:spPr/>
      <dgm:t>
        <a:bodyPr/>
        <a:lstStyle/>
        <a:p>
          <a:endParaRPr lang="en-US"/>
        </a:p>
      </dgm:t>
    </dgm:pt>
    <dgm:pt modelId="{78C621DA-A568-4D53-BF39-E4F897EA1559}" type="pres">
      <dgm:prSet presAssocID="{DE4C6D52-F0BF-4E8D-AF1D-FAEB6AB073FA}" presName="pillars" presStyleCnt="0"/>
      <dgm:spPr/>
    </dgm:pt>
    <dgm:pt modelId="{559D37CE-4D34-45F7-BCFE-2CD7EBDC9016}" type="pres">
      <dgm:prSet presAssocID="{DE4C6D52-F0BF-4E8D-AF1D-FAEB6AB073F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A5C1F-7FEB-664C-8FD8-931D9B9CAB3D}" type="pres">
      <dgm:prSet presAssocID="{049F5CDE-5DE7-4BC0-8AF9-85BAE12D127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F883B-AFEE-422B-A79F-FFC52126B01A}" type="pres">
      <dgm:prSet presAssocID="{B518BB0B-1FF0-49DF-97E1-46FB171F062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ABEF0-F859-4090-9FBB-0BBC4951DDDF}" type="pres">
      <dgm:prSet presAssocID="{4C4B6DBF-8683-4657-814E-7A1D6F198BB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5C4DB-0613-4BB8-9903-F2AE711BD1CE}" type="pres">
      <dgm:prSet presAssocID="{DE4C6D52-F0BF-4E8D-AF1D-FAEB6AB073FA}" presName="base" presStyleLbl="dkBgShp" presStyleIdx="1" presStyleCnt="2"/>
      <dgm:spPr/>
    </dgm:pt>
  </dgm:ptLst>
  <dgm:cxnLst>
    <dgm:cxn modelId="{9EC09DDC-09A8-084D-84F5-9D35D95749D2}" type="presOf" srcId="{049F5CDE-5DE7-4BC0-8AF9-85BAE12D1271}" destId="{6D3A5C1F-7FEB-664C-8FD8-931D9B9CAB3D}" srcOrd="0" destOrd="0" presId="urn:microsoft.com/office/officeart/2005/8/layout/hList3"/>
    <dgm:cxn modelId="{DB4D9D8A-A094-2042-8CF7-10AD9012F539}" type="presOf" srcId="{EC2526A7-5ADF-47B6-98C6-1ABB65C36FE3}" destId="{8DECA38A-4AA6-463C-928B-5ECC1BFD2399}" srcOrd="0" destOrd="0" presId="urn:microsoft.com/office/officeart/2005/8/layout/hList3"/>
    <dgm:cxn modelId="{3550B844-00F9-4702-9E30-84AEB57C7D6E}" srcId="{DE4C6D52-F0BF-4E8D-AF1D-FAEB6AB073FA}" destId="{B518BB0B-1FF0-49DF-97E1-46FB171F062F}" srcOrd="2" destOrd="0" parTransId="{B8A1C7E7-073D-4B0D-8FA3-CAD026D077CA}" sibTransId="{947131FB-4A9D-4F83-AEBD-398AEBC38400}"/>
    <dgm:cxn modelId="{F6FA4743-7479-1D47-9563-607440B28F72}" type="presOf" srcId="{DE4C6D52-F0BF-4E8D-AF1D-FAEB6AB073FA}" destId="{26A8B326-A75E-4DF5-9397-85F8FF2BFED1}" srcOrd="0" destOrd="0" presId="urn:microsoft.com/office/officeart/2005/8/layout/hList3"/>
    <dgm:cxn modelId="{78E75DF4-1D1B-9E48-B9D4-5BE5ED1974BC}" type="presOf" srcId="{B518BB0B-1FF0-49DF-97E1-46FB171F062F}" destId="{887F883B-AFEE-422B-A79F-FFC52126B01A}" srcOrd="0" destOrd="0" presId="urn:microsoft.com/office/officeart/2005/8/layout/hList3"/>
    <dgm:cxn modelId="{71CED019-2675-424F-B6CF-3468732BBED6}" type="presOf" srcId="{4C4B6DBF-8683-4657-814E-7A1D6F198BBD}" destId="{470ABEF0-F859-4090-9FBB-0BBC4951DDDF}" srcOrd="0" destOrd="0" presId="urn:microsoft.com/office/officeart/2005/8/layout/hList3"/>
    <dgm:cxn modelId="{C8DED19F-2EF3-4F25-B4E5-55856C2B3C97}" srcId="{DE4C6D52-F0BF-4E8D-AF1D-FAEB6AB073FA}" destId="{049F5CDE-5DE7-4BC0-8AF9-85BAE12D1271}" srcOrd="1" destOrd="0" parTransId="{AAFF3C65-B779-4EB4-A1E5-B2CA3140B406}" sibTransId="{C3E693B4-8324-4A7C-B553-A986DC4C9AE8}"/>
    <dgm:cxn modelId="{7956F93D-F8DE-9641-AF9A-0DC4980EB613}" type="presOf" srcId="{E6E51975-357F-47FE-B329-FC9E56691820}" destId="{559D37CE-4D34-45F7-BCFE-2CD7EBDC9016}" srcOrd="0" destOrd="0" presId="urn:microsoft.com/office/officeart/2005/8/layout/hList3"/>
    <dgm:cxn modelId="{1078E6CA-6297-457B-84D8-DFEEFEBD1F62}" srcId="{EC2526A7-5ADF-47B6-98C6-1ABB65C36FE3}" destId="{DE4C6D52-F0BF-4E8D-AF1D-FAEB6AB073FA}" srcOrd="0" destOrd="0" parTransId="{B94F609B-740A-4772-976C-2FCFD34D6F24}" sibTransId="{0D00FA35-3134-440A-B903-BF20BC794148}"/>
    <dgm:cxn modelId="{D9BD5BCA-6833-480D-8540-2CFEBF0402F9}" srcId="{DE4C6D52-F0BF-4E8D-AF1D-FAEB6AB073FA}" destId="{4C4B6DBF-8683-4657-814E-7A1D6F198BBD}" srcOrd="3" destOrd="0" parTransId="{4F235F5C-FEB4-4D16-A8DF-A2ACE919E48F}" sibTransId="{46B69980-7FDE-4A87-8589-1DD7297F4719}"/>
    <dgm:cxn modelId="{5015107F-3EF8-4315-916B-47DFFB0F3ED2}" srcId="{DE4C6D52-F0BF-4E8D-AF1D-FAEB6AB073FA}" destId="{E6E51975-357F-47FE-B329-FC9E56691820}" srcOrd="0" destOrd="0" parTransId="{A1F1AD1A-B558-4276-8FF8-51D2E7E01AAC}" sibTransId="{AC15C9A2-0395-43E6-B9A6-B5F5FEF5FCC8}"/>
    <dgm:cxn modelId="{C4374461-F6AC-E24E-B01A-E241BE6F2C7F}" type="presParOf" srcId="{8DECA38A-4AA6-463C-928B-5ECC1BFD2399}" destId="{26A8B326-A75E-4DF5-9397-85F8FF2BFED1}" srcOrd="0" destOrd="0" presId="urn:microsoft.com/office/officeart/2005/8/layout/hList3"/>
    <dgm:cxn modelId="{037C227C-0DFD-5848-B195-2F6D5B1ECFCB}" type="presParOf" srcId="{8DECA38A-4AA6-463C-928B-5ECC1BFD2399}" destId="{78C621DA-A568-4D53-BF39-E4F897EA1559}" srcOrd="1" destOrd="0" presId="urn:microsoft.com/office/officeart/2005/8/layout/hList3"/>
    <dgm:cxn modelId="{E2374E45-251F-584A-A457-C95ED7FA2B65}" type="presParOf" srcId="{78C621DA-A568-4D53-BF39-E4F897EA1559}" destId="{559D37CE-4D34-45F7-BCFE-2CD7EBDC9016}" srcOrd="0" destOrd="0" presId="urn:microsoft.com/office/officeart/2005/8/layout/hList3"/>
    <dgm:cxn modelId="{3F2F044D-38E5-F54D-90F5-A168913BB876}" type="presParOf" srcId="{78C621DA-A568-4D53-BF39-E4F897EA1559}" destId="{6D3A5C1F-7FEB-664C-8FD8-931D9B9CAB3D}" srcOrd="1" destOrd="0" presId="urn:microsoft.com/office/officeart/2005/8/layout/hList3"/>
    <dgm:cxn modelId="{77DB5B57-6016-CC49-9D40-1A4332904414}" type="presParOf" srcId="{78C621DA-A568-4D53-BF39-E4F897EA1559}" destId="{887F883B-AFEE-422B-A79F-FFC52126B01A}" srcOrd="2" destOrd="0" presId="urn:microsoft.com/office/officeart/2005/8/layout/hList3"/>
    <dgm:cxn modelId="{2E7291D0-B2D9-6A48-9DC4-925127E05428}" type="presParOf" srcId="{78C621DA-A568-4D53-BF39-E4F897EA1559}" destId="{470ABEF0-F859-4090-9FBB-0BBC4951DDDF}" srcOrd="3" destOrd="0" presId="urn:microsoft.com/office/officeart/2005/8/layout/hList3"/>
    <dgm:cxn modelId="{CAC3C9C5-ED7B-834E-AB6B-F9C867B49C26}" type="presParOf" srcId="{8DECA38A-4AA6-463C-928B-5ECC1BFD2399}" destId="{53F5C4DB-0613-4BB8-9903-F2AE711BD1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547D5-3F2E-492A-9876-35B7F9ABF772}">
      <dsp:nvSpPr>
        <dsp:cNvPr id="0" name=""/>
        <dsp:cNvSpPr/>
      </dsp:nvSpPr>
      <dsp:spPr>
        <a:xfrm>
          <a:off x="3432398" y="1733178"/>
          <a:ext cx="3106901" cy="30513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Noncredit Course Categories </a:t>
          </a:r>
          <a:endParaRPr lang="en-US" sz="2800" kern="1200" dirty="0"/>
        </a:p>
      </dsp:txBody>
      <dsp:txXfrm>
        <a:off x="3887393" y="2180036"/>
        <a:ext cx="2196911" cy="2157618"/>
      </dsp:txXfrm>
    </dsp:sp>
    <dsp:sp modelId="{F3142225-D416-45B8-BF77-FD1F9D2734DA}">
      <dsp:nvSpPr>
        <dsp:cNvPr id="0" name=""/>
        <dsp:cNvSpPr/>
      </dsp:nvSpPr>
      <dsp:spPr>
        <a:xfrm>
          <a:off x="4083797" y="252160"/>
          <a:ext cx="1559867" cy="15598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ESL</a:t>
          </a:r>
        </a:p>
      </dsp:txBody>
      <dsp:txXfrm>
        <a:off x="4312234" y="480597"/>
        <a:ext cx="1102993" cy="1102993"/>
      </dsp:txXfrm>
    </dsp:sp>
    <dsp:sp modelId="{62896DFE-878B-43CD-9655-DF7478FDB15A}">
      <dsp:nvSpPr>
        <dsp:cNvPr id="0" name=""/>
        <dsp:cNvSpPr/>
      </dsp:nvSpPr>
      <dsp:spPr>
        <a:xfrm>
          <a:off x="5485803" y="574178"/>
          <a:ext cx="1663861" cy="15598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Immigrant Education</a:t>
          </a:r>
        </a:p>
      </dsp:txBody>
      <dsp:txXfrm>
        <a:off x="5729470" y="802615"/>
        <a:ext cx="1176527" cy="1102993"/>
      </dsp:txXfrm>
    </dsp:sp>
    <dsp:sp modelId="{B5D6983C-D79E-41A5-B2C8-9D022DE1939D}">
      <dsp:nvSpPr>
        <dsp:cNvPr id="0" name=""/>
        <dsp:cNvSpPr/>
      </dsp:nvSpPr>
      <dsp:spPr>
        <a:xfrm>
          <a:off x="6340908" y="1699393"/>
          <a:ext cx="1768180" cy="16638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Elementary and Secondary Basic Skills</a:t>
          </a:r>
        </a:p>
      </dsp:txBody>
      <dsp:txXfrm>
        <a:off x="6599852" y="1943060"/>
        <a:ext cx="1250292" cy="1176527"/>
      </dsp:txXfrm>
    </dsp:sp>
    <dsp:sp modelId="{5FFC7DE5-2C4C-4A92-B4FA-583C649D18A9}">
      <dsp:nvSpPr>
        <dsp:cNvPr id="0" name=""/>
        <dsp:cNvSpPr/>
      </dsp:nvSpPr>
      <dsp:spPr>
        <a:xfrm>
          <a:off x="6393078" y="3206455"/>
          <a:ext cx="1559867" cy="15598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Health and Safety</a:t>
          </a:r>
        </a:p>
      </dsp:txBody>
      <dsp:txXfrm>
        <a:off x="6621515" y="3434892"/>
        <a:ext cx="1102993" cy="1102993"/>
      </dsp:txXfrm>
    </dsp:sp>
    <dsp:sp modelId="{F5937048-3149-45C0-B096-D256576CD7BD}">
      <dsp:nvSpPr>
        <dsp:cNvPr id="0" name=""/>
        <dsp:cNvSpPr/>
      </dsp:nvSpPr>
      <dsp:spPr>
        <a:xfrm>
          <a:off x="5614212" y="4226930"/>
          <a:ext cx="1663861" cy="16638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Substantial Disabilities</a:t>
          </a:r>
        </a:p>
      </dsp:txBody>
      <dsp:txXfrm>
        <a:off x="5857879" y="4470597"/>
        <a:ext cx="1176527" cy="1176527"/>
      </dsp:txXfrm>
    </dsp:sp>
    <dsp:sp modelId="{1BEDD46D-703A-4660-A43B-B26BB94B4213}">
      <dsp:nvSpPr>
        <dsp:cNvPr id="0" name=""/>
        <dsp:cNvSpPr/>
      </dsp:nvSpPr>
      <dsp:spPr>
        <a:xfrm>
          <a:off x="4188444" y="4644697"/>
          <a:ext cx="1663861" cy="15598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Parenting</a:t>
          </a:r>
        </a:p>
      </dsp:txBody>
      <dsp:txXfrm>
        <a:off x="4432111" y="4873134"/>
        <a:ext cx="1176527" cy="1102993"/>
      </dsp:txXfrm>
    </dsp:sp>
    <dsp:sp modelId="{5BA0B9DA-A981-4327-A9BA-6CE77EF4082F}">
      <dsp:nvSpPr>
        <dsp:cNvPr id="0" name=""/>
        <dsp:cNvSpPr/>
      </dsp:nvSpPr>
      <dsp:spPr>
        <a:xfrm>
          <a:off x="2683410" y="4296978"/>
          <a:ext cx="1663861" cy="166386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Home Economics</a:t>
          </a:r>
        </a:p>
      </dsp:txBody>
      <dsp:txXfrm>
        <a:off x="2927077" y="4540645"/>
        <a:ext cx="1176527" cy="1176527"/>
      </dsp:txXfrm>
    </dsp:sp>
    <dsp:sp modelId="{0A87263D-9EE6-42AA-9570-744929516348}">
      <dsp:nvSpPr>
        <dsp:cNvPr id="0" name=""/>
        <dsp:cNvSpPr/>
      </dsp:nvSpPr>
      <dsp:spPr>
        <a:xfrm>
          <a:off x="1914783" y="3206463"/>
          <a:ext cx="1663861" cy="15598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Older Adults</a:t>
          </a:r>
        </a:p>
      </dsp:txBody>
      <dsp:txXfrm>
        <a:off x="2158450" y="3434900"/>
        <a:ext cx="1176527" cy="1102993"/>
      </dsp:txXfrm>
    </dsp:sp>
    <dsp:sp modelId="{049C2C47-4243-458F-B3BE-550C0AE4C6E1}">
      <dsp:nvSpPr>
        <dsp:cNvPr id="0" name=""/>
        <dsp:cNvSpPr/>
      </dsp:nvSpPr>
      <dsp:spPr>
        <a:xfrm>
          <a:off x="1810797" y="1699371"/>
          <a:ext cx="1767836" cy="166386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Short-term Vocational</a:t>
          </a:r>
        </a:p>
      </dsp:txBody>
      <dsp:txXfrm>
        <a:off x="2069691" y="1943038"/>
        <a:ext cx="1250048" cy="1176527"/>
      </dsp:txXfrm>
    </dsp:sp>
    <dsp:sp modelId="{ACA7958B-CAE9-49BC-B9BA-7D83445F3DAA}">
      <dsp:nvSpPr>
        <dsp:cNvPr id="0" name=""/>
        <dsp:cNvSpPr/>
      </dsp:nvSpPr>
      <dsp:spPr>
        <a:xfrm>
          <a:off x="2735397" y="608856"/>
          <a:ext cx="1663861" cy="15598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Workforce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Preparation</a:t>
          </a:r>
        </a:p>
      </dsp:txBody>
      <dsp:txXfrm>
        <a:off x="2979064" y="837293"/>
        <a:ext cx="1176527" cy="1102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ECDA-C8C7-4C3C-9D2A-BB81B4365D93}">
      <dsp:nvSpPr>
        <dsp:cNvPr id="0" name=""/>
        <dsp:cNvSpPr/>
      </dsp:nvSpPr>
      <dsp:spPr>
        <a:xfrm>
          <a:off x="4918329" y="861548"/>
          <a:ext cx="3127419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10"/>
              </a:lnTo>
              <a:lnTo>
                <a:pt x="3127419" y="182010"/>
              </a:lnTo>
              <a:lnTo>
                <a:pt x="3127419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907E5-4E50-439F-8896-ED1C469E96BA}">
      <dsp:nvSpPr>
        <dsp:cNvPr id="0" name=""/>
        <dsp:cNvSpPr/>
      </dsp:nvSpPr>
      <dsp:spPr>
        <a:xfrm>
          <a:off x="4918329" y="861548"/>
          <a:ext cx="1042473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10"/>
              </a:lnTo>
              <a:lnTo>
                <a:pt x="1042473" y="182010"/>
              </a:lnTo>
              <a:lnTo>
                <a:pt x="1042473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AEEA-4F64-4008-BB6B-01AF35A94D5B}">
      <dsp:nvSpPr>
        <dsp:cNvPr id="0" name=""/>
        <dsp:cNvSpPr/>
      </dsp:nvSpPr>
      <dsp:spPr>
        <a:xfrm>
          <a:off x="3875855" y="861548"/>
          <a:ext cx="1042473" cy="362935"/>
        </a:xfrm>
        <a:custGeom>
          <a:avLst/>
          <a:gdLst/>
          <a:ahLst/>
          <a:cxnLst/>
          <a:rect l="0" t="0" r="0" b="0"/>
          <a:pathLst>
            <a:path>
              <a:moveTo>
                <a:pt x="1042473" y="0"/>
              </a:moveTo>
              <a:lnTo>
                <a:pt x="1042473" y="182010"/>
              </a:lnTo>
              <a:lnTo>
                <a:pt x="0" y="182010"/>
              </a:lnTo>
              <a:lnTo>
                <a:pt x="0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0B0C8-2973-47DA-9BCF-1F1A9BE4CE38}">
      <dsp:nvSpPr>
        <dsp:cNvPr id="0" name=""/>
        <dsp:cNvSpPr/>
      </dsp:nvSpPr>
      <dsp:spPr>
        <a:xfrm>
          <a:off x="1790909" y="861548"/>
          <a:ext cx="3127419" cy="362935"/>
        </a:xfrm>
        <a:custGeom>
          <a:avLst/>
          <a:gdLst/>
          <a:ahLst/>
          <a:cxnLst/>
          <a:rect l="0" t="0" r="0" b="0"/>
          <a:pathLst>
            <a:path>
              <a:moveTo>
                <a:pt x="3127419" y="0"/>
              </a:moveTo>
              <a:lnTo>
                <a:pt x="3127419" y="182010"/>
              </a:lnTo>
              <a:lnTo>
                <a:pt x="0" y="182010"/>
              </a:lnTo>
              <a:lnTo>
                <a:pt x="0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D2D23-235E-4216-8F76-D156E40A12B8}">
      <dsp:nvSpPr>
        <dsp:cNvPr id="0" name=""/>
        <dsp:cNvSpPr/>
      </dsp:nvSpPr>
      <dsp:spPr>
        <a:xfrm>
          <a:off x="4056780" y="0"/>
          <a:ext cx="1723096" cy="86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CDCP Categories</a:t>
          </a:r>
        </a:p>
      </dsp:txBody>
      <dsp:txXfrm>
        <a:off x="4056780" y="0"/>
        <a:ext cx="1723096" cy="861548"/>
      </dsp:txXfrm>
    </dsp:sp>
    <dsp:sp modelId="{DA1BB8AC-365C-4523-B85F-C4245D9735BC}">
      <dsp:nvSpPr>
        <dsp:cNvPr id="0" name=""/>
        <dsp:cNvSpPr/>
      </dsp:nvSpPr>
      <dsp:spPr>
        <a:xfrm>
          <a:off x="929361" y="1224484"/>
          <a:ext cx="1723096" cy="86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ESL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(and VESL)</a:t>
          </a:r>
        </a:p>
      </dsp:txBody>
      <dsp:txXfrm>
        <a:off x="929361" y="1224484"/>
        <a:ext cx="1723096" cy="861548"/>
      </dsp:txXfrm>
    </dsp:sp>
    <dsp:sp modelId="{1D3D9BF8-E378-4013-8F8A-658751E07816}">
      <dsp:nvSpPr>
        <dsp:cNvPr id="0" name=""/>
        <dsp:cNvSpPr/>
      </dsp:nvSpPr>
      <dsp:spPr>
        <a:xfrm>
          <a:off x="3014307" y="1224484"/>
          <a:ext cx="1723096" cy="86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Basic Skills</a:t>
          </a:r>
        </a:p>
      </dsp:txBody>
      <dsp:txXfrm>
        <a:off x="3014307" y="1224484"/>
        <a:ext cx="1723096" cy="861548"/>
      </dsp:txXfrm>
    </dsp:sp>
    <dsp:sp modelId="{39A97142-DFEE-4D4B-AD8A-AC00F54840B3}">
      <dsp:nvSpPr>
        <dsp:cNvPr id="0" name=""/>
        <dsp:cNvSpPr/>
      </dsp:nvSpPr>
      <dsp:spPr>
        <a:xfrm>
          <a:off x="5099254" y="1224484"/>
          <a:ext cx="1723096" cy="86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Short-term Vocational w/High Empl.</a:t>
          </a:r>
        </a:p>
      </dsp:txBody>
      <dsp:txXfrm>
        <a:off x="5099254" y="1224484"/>
        <a:ext cx="1723096" cy="861548"/>
      </dsp:txXfrm>
    </dsp:sp>
    <dsp:sp modelId="{5B737735-623C-4713-8D6B-FFEFDE4256D3}">
      <dsp:nvSpPr>
        <dsp:cNvPr id="0" name=""/>
        <dsp:cNvSpPr/>
      </dsp:nvSpPr>
      <dsp:spPr>
        <a:xfrm>
          <a:off x="7184200" y="1224484"/>
          <a:ext cx="1723096" cy="86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Workforce Preparation </a:t>
          </a:r>
        </a:p>
      </dsp:txBody>
      <dsp:txXfrm>
        <a:off x="7184200" y="1224484"/>
        <a:ext cx="1723096" cy="861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8B326-A75E-4DF5-9397-85F8FF2BFED1}">
      <dsp:nvSpPr>
        <dsp:cNvPr id="0" name=""/>
        <dsp:cNvSpPr/>
      </dsp:nvSpPr>
      <dsp:spPr>
        <a:xfrm>
          <a:off x="0" y="0"/>
          <a:ext cx="8229600" cy="146304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TYPES OF NONCREDIT PROGRAMS</a:t>
          </a:r>
        </a:p>
      </dsp:txBody>
      <dsp:txXfrm>
        <a:off x="0" y="0"/>
        <a:ext cx="8229600" cy="1463040"/>
      </dsp:txXfrm>
    </dsp:sp>
    <dsp:sp modelId="{559D37CE-4D34-45F7-BCFE-2CD7EBDC9016}">
      <dsp:nvSpPr>
        <dsp:cNvPr id="0" name=""/>
        <dsp:cNvSpPr/>
      </dsp:nvSpPr>
      <dsp:spPr>
        <a:xfrm>
          <a:off x="0" y="1463040"/>
          <a:ext cx="2057399" cy="3072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Locally Approved Programs           @</a:t>
          </a:r>
        </a:p>
      </dsp:txBody>
      <dsp:txXfrm>
        <a:off x="0" y="1463040"/>
        <a:ext cx="2057399" cy="3072384"/>
      </dsp:txXfrm>
    </dsp:sp>
    <dsp:sp modelId="{6D3A5C1F-7FEB-664C-8FD8-931D9B9CAB3D}">
      <dsp:nvSpPr>
        <dsp:cNvPr id="0" name=""/>
        <dsp:cNvSpPr/>
      </dsp:nvSpPr>
      <dsp:spPr>
        <a:xfrm>
          <a:off x="2057400" y="1463040"/>
          <a:ext cx="2057399" cy="30723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Career Development and College Preparation (CDCP) Programs:  Certificate of Competency AND Certificate of Completion     @  #STV only </a:t>
          </a:r>
        </a:p>
      </dsp:txBody>
      <dsp:txXfrm>
        <a:off x="2057400" y="1463040"/>
        <a:ext cx="2057399" cy="3072384"/>
      </dsp:txXfrm>
    </dsp:sp>
    <dsp:sp modelId="{887F883B-AFEE-422B-A79F-FFC52126B01A}">
      <dsp:nvSpPr>
        <dsp:cNvPr id="0" name=""/>
        <dsp:cNvSpPr/>
      </dsp:nvSpPr>
      <dsp:spPr>
        <a:xfrm>
          <a:off x="4114800" y="1463040"/>
          <a:ext cx="2057399" cy="3072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Adult High School Diploma @  #</a:t>
          </a:r>
        </a:p>
      </dsp:txBody>
      <dsp:txXfrm>
        <a:off x="4114800" y="1463040"/>
        <a:ext cx="2057399" cy="3072384"/>
      </dsp:txXfrm>
    </dsp:sp>
    <dsp:sp modelId="{470ABEF0-F859-4090-9FBB-0BBC4951DDDF}">
      <dsp:nvSpPr>
        <dsp:cNvPr id="0" name=""/>
        <dsp:cNvSpPr/>
      </dsp:nvSpPr>
      <dsp:spPr>
        <a:xfrm>
          <a:off x="6172199" y="1463040"/>
          <a:ext cx="2057399" cy="3072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Noncredit Apprenticeship Program            @  #  %</a:t>
          </a:r>
        </a:p>
      </dsp:txBody>
      <dsp:txXfrm>
        <a:off x="6172199" y="1463040"/>
        <a:ext cx="2057399" cy="3072384"/>
      </dsp:txXfrm>
    </dsp:sp>
    <dsp:sp modelId="{53F5C4DB-0613-4BB8-9903-F2AE711BD1CE}">
      <dsp:nvSpPr>
        <dsp:cNvPr id="0" name=""/>
        <dsp:cNvSpPr/>
      </dsp:nvSpPr>
      <dsp:spPr>
        <a:xfrm>
          <a:off x="0" y="4535424"/>
          <a:ext cx="8229600" cy="34137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577C10-3F2F-D741-B831-65FF33F47A4C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6721CA-37E0-1442-9DA3-55AC76ED0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2F30354-CA02-224F-B1AC-32BB17A86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FFB78E-0ADC-6C4C-B2C5-486EC7EC62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F9C5F-D079-CF41-A39A-5DAB8CBAEDB1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9C75AFF-EF2C-5842-A661-9FC22AF96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225BD5B-6BBB-F042-AC25-400F5B820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87B0D7-F332-A147-A8F9-A945D4AD93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70FE1-E676-704D-B55B-81212FCFA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2137B37-594F-4A42-B768-771961367C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govt.westlaw.com/calregs/Document/I48471C40325E11E194EACEFFB46E37D1?viewType=FullText&amp;originationContext=documenttoc&amp;transitionType=CategoryPageItem&amp;contextData=(sc.Default)&amp;bhcp=1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1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Karen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Career Skills Courses possibilities (modalities, types of courses, is labor market data the place to go for determining possibilities?  Other places/resources for ideas for possibilities?)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Short-term vocational and workforce courses and certificates to help people more easily access educational means to re-skill and up-skill into better employment opportunities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70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Karen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Career Skills Courses possibilities (modalities, types of courses, is labor market data the place to go for determining possibilities?  Other places/resources for ideas for possibilities?)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Short-term vocational and workforce courses and certificates to help people more easily access educational means to re-skill and up-skill into better employment opportunities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8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Wendy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Various NC options—can be confusing for CCCs to navigate what is possible to develop and offer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Barriers to offering NC, including funding/apportionment; hiring issues/difficulties; managing the work of developing/updating curriculum, SLO, and probationary instructor evaluations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Systemwide learning about NC options— systemwide webinars, ASCCC technical visits,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Looking at regional labor data to see where there may be short-term vocational and workforce NC options that can benefit students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Marketing NC to localized communities, especially of various targeted student populations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3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Cheryl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Expanded tutoring and support – utilize all means possible (online &amp; in person, 1-on-1 &amp; small group, </a:t>
            </a:r>
            <a:r>
              <a:rPr lang="en-US" sz="2400" dirty="0" err="1" smtClean="0"/>
              <a:t>sych</a:t>
            </a:r>
            <a:r>
              <a:rPr lang="en-US" sz="2400" dirty="0" smtClean="0"/>
              <a:t>. &amp; </a:t>
            </a:r>
            <a:r>
              <a:rPr lang="en-US" sz="2400" dirty="0" err="1" smtClean="0"/>
              <a:t>asynch</a:t>
            </a:r>
            <a:r>
              <a:rPr lang="en-US" sz="2400" dirty="0" smtClean="0"/>
              <a:t>, embedded &amp; standalone,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83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5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1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8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Cheryl</a:t>
            </a:r>
          </a:p>
          <a:p>
            <a:pPr marL="171450" indent="-171450">
              <a:buFontTx/>
              <a:buChar char="-"/>
            </a:pPr>
            <a:r>
              <a:rPr lang="en-US" dirty="0"/>
              <a:t>Noncredit</a:t>
            </a:r>
            <a:r>
              <a:rPr lang="en-US" baseline="0" dirty="0"/>
              <a:t> course categories that are eligible for State apportionment, per EDC section 84757 (9 categories defined in EDC; 10</a:t>
            </a:r>
            <a:r>
              <a:rPr lang="en-US" baseline="30000" dirty="0"/>
              <a:t>th</a:t>
            </a:r>
            <a:r>
              <a:rPr lang="en-US" baseline="0" dirty="0"/>
              <a:t> category (workforce preparation) defined in Title 5 section 55151)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Underlined categories are CDCP enhanced funding (EDC 84760.5(b); Title 5 section 55151 – CDCP)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Immigrant Education – EL Civics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76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Wendy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Adult High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Diploma (AHSD) is not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“CDCP” certificate program. The AHSD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in a separate section from CDCP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55154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 AHSD by itself will not generate enhanced funding CDCP $. Colleges with a CCCCO-approved AHSD that wish to receive CDCP $ for its courses must submit a separate CDCP certificate for CCCCO approval (ex: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“Certificate of Completion in Secondary Education”). Then, courses attached to that newly created and approved certificate of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(per 55154 (f)) are eligible for CDCP funding. (see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84760.5 (CDCP))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4126A-F74E-104D-AC58-C0F58C1B50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Cheryl  </a:t>
            </a:r>
          </a:p>
          <a:p>
            <a:r>
              <a:rPr lang="en-US" dirty="0"/>
              <a:t>STV = Short term vocational</a:t>
            </a:r>
            <a:r>
              <a:rPr lang="en-US" baseline="0" dirty="0"/>
              <a:t> with high employment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Cheryl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1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Cheryl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7B37-594F-4A42-B768-771961367C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01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3" y="2231755"/>
            <a:ext cx="5656881" cy="4188417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9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D55AEB-44FE-9043-B5C7-106375C2F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088" y="0"/>
            <a:ext cx="4009536" cy="6926263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F5D0CE-7A65-6B41-B67B-7F400BAE3CAF}"/>
              </a:ext>
            </a:extLst>
          </p:cNvPr>
          <p:cNvSpPr/>
          <p:nvPr userDrawn="1"/>
        </p:nvSpPr>
        <p:spPr>
          <a:xfrm>
            <a:off x="-22225" y="1130300"/>
            <a:ext cx="4071938" cy="4559300"/>
          </a:xfrm>
          <a:prstGeom prst="rect">
            <a:avLst/>
          </a:prstGeom>
          <a:solidFill>
            <a:srgbClr val="008A6A">
              <a:alpha val="73000"/>
            </a:srgbClr>
          </a:solidFill>
          <a:ln>
            <a:noFill/>
          </a:ln>
          <a:effectLst>
            <a:outerShdw blurRad="393700" dist="50800" dir="11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B569FD-6869-3848-B985-6759400E47B0}"/>
              </a:ext>
            </a:extLst>
          </p:cNvPr>
          <p:cNvSpPr/>
          <p:nvPr userDrawn="1"/>
        </p:nvSpPr>
        <p:spPr>
          <a:xfrm>
            <a:off x="11510963" y="-36513"/>
            <a:ext cx="681037" cy="689451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137D3F4-03AB-0348-B542-0A8F22986F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1112108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BCEDA2-8D63-C44F-BC49-24E0BC45B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5" y="2947086"/>
            <a:ext cx="3583461" cy="2514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DE6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6DD5CF83-1DB5-2846-A698-6433BEA5E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fld id="{29213F17-71F5-F34D-BBF7-3226FEE44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7DF37F-44E2-2446-96A6-AA5F73343E1F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B49F946E-001B-804E-920E-11834D2FEA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xmlns="" id="{9291AD32-80CE-1C45-91C4-60A16419B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FE07E-9B1C-E448-BFE0-588986D98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3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43BF31-0F50-D545-981A-F2B09EB17F38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FE2F5E7D-FE4A-6E42-AD2B-5C2C071AAA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xmlns="" id="{79C0F967-1E60-F341-9C7F-8E40FD164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F04090-76E0-5041-85F4-967B5373F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1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5F570C02-FD26-7D46-B1B5-1225CB4B27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276A671-276A-994E-A147-3C8DCF3D4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fld id="{FD68C37F-CAC2-4945-B446-C5B9BCB22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BFE4-17BD-404B-83E6-61E48A34D665}" type="datetime1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BF86-E767-A041-9770-FB9926AD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2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2FA3C70F-8D90-3948-8398-D792C1F06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37BBDB8-E98F-254D-89CB-1F668817B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fld id="{69486F26-41F7-2444-B6DD-F6E6BBF624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codes_displaySection.xhtml?lawCode=EDC&amp;sectionNum=84760.5." TargetMode="Externa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abormarketinfo.edd.ca.gov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55BAC-4D1A-D940-9334-B8E58F13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1" y="2231755"/>
            <a:ext cx="7053943" cy="4188417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Noncredit, Pre-Transfer, and Community Education in a Post-COVID World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 </a:t>
            </a:r>
            <a:br>
              <a:rPr lang="en-US" sz="2200" b="1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/>
              <a:t>Cheryl </a:t>
            </a:r>
            <a:r>
              <a:rPr lang="en-US" sz="2200" i="1" dirty="0" err="1"/>
              <a:t>Aschenbach</a:t>
            </a:r>
            <a:r>
              <a:rPr lang="en-US" sz="2200" i="1" dirty="0"/>
              <a:t/>
            </a:r>
            <a:br>
              <a:rPr lang="en-US" sz="2200" i="1" dirty="0"/>
            </a:br>
            <a:r>
              <a:rPr lang="en-US" sz="2200" i="1" dirty="0"/>
              <a:t>ASCCC Secretary </a:t>
            </a:r>
            <a:br>
              <a:rPr lang="en-US" sz="2200" i="1" dirty="0"/>
            </a:br>
            <a:r>
              <a:rPr lang="en-US" sz="2200" i="1" dirty="0"/>
              <a:t/>
            </a:r>
            <a:br>
              <a:rPr lang="en-US" sz="2200" i="1" dirty="0"/>
            </a:br>
            <a:r>
              <a:rPr lang="en-US" sz="2200" i="1" dirty="0"/>
              <a:t>Wendy Brill-</a:t>
            </a:r>
            <a:r>
              <a:rPr lang="en-US" sz="2200" i="1" dirty="0" err="1"/>
              <a:t>Wynkoop</a:t>
            </a:r>
            <a:r>
              <a:rPr lang="en-US" sz="2200" i="1" dirty="0"/>
              <a:t/>
            </a:r>
            <a:br>
              <a:rPr lang="en-US" sz="2200" i="1" dirty="0"/>
            </a:br>
            <a:r>
              <a:rPr lang="en-US" sz="2200" i="1" dirty="0"/>
              <a:t>ASCCC Noncredit &amp; Basic Skills Committee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/>
              <a:t>Karen Chow</a:t>
            </a:r>
            <a:br>
              <a:rPr lang="en-US" sz="2200" i="1" dirty="0"/>
            </a:br>
            <a:r>
              <a:rPr lang="en-US" sz="2200" i="1" dirty="0"/>
              <a:t>SCCC Noncredit &amp; Basic Skills Committee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243A55-8556-DC4D-9790-8734F381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27544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Ongoing Challenges &amp; Opportunities</a:t>
            </a:r>
            <a:br>
              <a:rPr lang="en-US" dirty="0" smtClean="0"/>
            </a:br>
            <a:r>
              <a:rPr lang="en-US" dirty="0" smtClean="0"/>
              <a:t>for Noncredit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CB971CF-D8A1-7F44-8E64-297BD6C52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Challenges</a:t>
            </a:r>
            <a:endParaRPr lang="en-US" u="sng" dirty="0"/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Awareness of and access to courses</a:t>
            </a:r>
          </a:p>
          <a:p>
            <a:r>
              <a:rPr lang="en-US" dirty="0" smtClean="0"/>
              <a:t>Impacts of budget reductions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4CA5EA0-6E14-9644-9517-3CD689F06E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Opportunities</a:t>
            </a:r>
            <a:endParaRPr lang="en-US" u="sng" dirty="0"/>
          </a:p>
          <a:p>
            <a:r>
              <a:rPr lang="en-US" dirty="0" smtClean="0"/>
              <a:t>Mirroring Noncredit to Credit Courses</a:t>
            </a:r>
          </a:p>
          <a:p>
            <a:r>
              <a:rPr lang="en-US" dirty="0" smtClean="0"/>
              <a:t>Credit for Prior Learning</a:t>
            </a:r>
          </a:p>
          <a:p>
            <a:r>
              <a:rPr lang="en-US" dirty="0" smtClean="0"/>
              <a:t>New populations &amp; communities of potential students</a:t>
            </a:r>
          </a:p>
          <a:p>
            <a:r>
              <a:rPr lang="en-US" dirty="0" smtClean="0"/>
              <a:t>CDCP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96C443-DA8A-484B-9C4E-04A8A6A80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3F17-71F5-F34D-BBF7-3226FEE44A2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243A55-8556-DC4D-9790-8734F381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&amp; Opportunities </a:t>
            </a:r>
            <a:br>
              <a:rPr lang="en-US" dirty="0"/>
            </a:br>
            <a:r>
              <a:rPr lang="en-US" dirty="0"/>
              <a:t>for Noncredit Student Engagement, Access, &amp; Success </a:t>
            </a:r>
            <a:br>
              <a:rPr lang="en-US" dirty="0"/>
            </a:br>
            <a:r>
              <a:rPr lang="en-US" dirty="0"/>
              <a:t>in Post-COVID World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CB971CF-D8A1-7F44-8E64-297BD6C52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COVID Challenges</a:t>
            </a:r>
          </a:p>
          <a:p>
            <a:r>
              <a:rPr lang="en-US" dirty="0"/>
              <a:t>Fully online environment</a:t>
            </a:r>
          </a:p>
          <a:p>
            <a:pPr lvl="1"/>
            <a:r>
              <a:rPr lang="en-US" sz="2400" dirty="0"/>
              <a:t>Student enrollment</a:t>
            </a:r>
          </a:p>
          <a:p>
            <a:pPr lvl="1"/>
            <a:r>
              <a:rPr lang="en-US" sz="2400" dirty="0"/>
              <a:t> attendance</a:t>
            </a:r>
          </a:p>
          <a:p>
            <a:pPr lvl="1"/>
            <a:r>
              <a:rPr lang="en-US" sz="2400" dirty="0"/>
              <a:t>course success</a:t>
            </a:r>
          </a:p>
          <a:p>
            <a:pPr lvl="1"/>
            <a:r>
              <a:rPr lang="en-US" sz="2400" dirty="0"/>
              <a:t>Student outreach and support </a:t>
            </a:r>
          </a:p>
          <a:p>
            <a:r>
              <a:rPr lang="en-US" dirty="0"/>
              <a:t>Job losses/unemployment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4CA5EA0-6E14-9644-9517-3CD689F06E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Post-COVID Opportunities</a:t>
            </a:r>
          </a:p>
          <a:p>
            <a:r>
              <a:rPr lang="en-US" dirty="0"/>
              <a:t>Course options for building basic skills, pre-transfer, and college readiness skills</a:t>
            </a:r>
          </a:p>
          <a:p>
            <a:r>
              <a:rPr lang="en-US" dirty="0"/>
              <a:t>Retraining </a:t>
            </a:r>
          </a:p>
          <a:p>
            <a:r>
              <a:rPr lang="en-US" dirty="0"/>
              <a:t>Increased access and support through  modalities (online, hybrid)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96C443-DA8A-484B-9C4E-04A8A6A80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3F17-71F5-F34D-BBF7-3226FEE44A2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FD27-17D5-954E-A2A6-D122B841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Opportunities </a:t>
            </a:r>
            <a:r>
              <a:rPr lang="en-US" dirty="0" smtClean="0"/>
              <a:t>for </a:t>
            </a:r>
            <a:r>
              <a:rPr lang="en-US" dirty="0"/>
              <a:t>Noncredit </a:t>
            </a:r>
            <a:br>
              <a:rPr lang="en-US" dirty="0"/>
            </a:br>
            <a:r>
              <a:rPr lang="en-US" dirty="0"/>
              <a:t>in Post-COVID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C73779-4C2C-DC46-B088-40DC1A56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69455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Challenges</a:t>
            </a:r>
          </a:p>
          <a:p>
            <a:r>
              <a:rPr lang="en-US" dirty="0"/>
              <a:t>Lack of familiarity with NC </a:t>
            </a:r>
          </a:p>
          <a:p>
            <a:r>
              <a:rPr lang="en-US" dirty="0"/>
              <a:t>Staffing: DE training</a:t>
            </a:r>
          </a:p>
          <a:p>
            <a:r>
              <a:rPr lang="en-US" dirty="0"/>
              <a:t>Staffing: Logistics </a:t>
            </a:r>
          </a:p>
          <a:p>
            <a:r>
              <a:rPr lang="en-US" dirty="0"/>
              <a:t>Funding/apportionment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3E4785-0897-CB47-8AB7-37944C770A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Post-COVID Opportunities</a:t>
            </a:r>
          </a:p>
          <a:p>
            <a:r>
              <a:rPr lang="en-US" dirty="0"/>
              <a:t>Systemwide learning </a:t>
            </a:r>
          </a:p>
          <a:p>
            <a:r>
              <a:rPr lang="en-US" dirty="0" smtClean="0"/>
              <a:t>Address regional </a:t>
            </a:r>
            <a:r>
              <a:rPr lang="en-US" dirty="0"/>
              <a:t>labor </a:t>
            </a:r>
            <a:r>
              <a:rPr lang="en-US" dirty="0" smtClean="0"/>
              <a:t>needs: </a:t>
            </a:r>
          </a:p>
          <a:p>
            <a:r>
              <a:rPr lang="en-US" dirty="0" smtClean="0"/>
              <a:t>Multimodal </a:t>
            </a:r>
            <a:r>
              <a:rPr lang="en-US" dirty="0"/>
              <a:t>student </a:t>
            </a:r>
            <a:r>
              <a:rPr lang="en-US" dirty="0" smtClean="0"/>
              <a:t>services &amp; supports </a:t>
            </a:r>
          </a:p>
          <a:p>
            <a:r>
              <a:rPr lang="en-US" dirty="0" smtClean="0"/>
              <a:t>Marketing: Broad and Targeted  </a:t>
            </a:r>
          </a:p>
          <a:p>
            <a:r>
              <a:rPr lang="en-US" dirty="0" smtClean="0"/>
              <a:t>Noncredit-focused PD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4E699E-292E-894F-A761-4186642C7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E07E-9B1C-E448-BFE0-588986D9824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Opportunities for Pre-Transfer </a:t>
            </a:r>
            <a:br>
              <a:rPr lang="en-US" dirty="0"/>
            </a:br>
            <a:r>
              <a:rPr lang="en-US" dirty="0"/>
              <a:t>in Post-COVID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Challenges</a:t>
            </a:r>
          </a:p>
          <a:p>
            <a:r>
              <a:rPr lang="en-US" dirty="0"/>
              <a:t>Fewer students enrolled in math &amp; English during COVID</a:t>
            </a:r>
          </a:p>
          <a:p>
            <a:pPr lvl="1"/>
            <a:r>
              <a:rPr lang="en-US" sz="2400" dirty="0"/>
              <a:t>Opting out of online </a:t>
            </a:r>
            <a:r>
              <a:rPr lang="en-US" sz="2400" dirty="0" smtClean="0"/>
              <a:t>courses</a:t>
            </a:r>
          </a:p>
          <a:p>
            <a:pPr lvl="1"/>
            <a:r>
              <a:rPr lang="en-US" sz="2400" dirty="0" smtClean="0"/>
              <a:t>Opting out of online supports</a:t>
            </a:r>
            <a:endParaRPr lang="en-US" sz="2400" dirty="0"/>
          </a:p>
          <a:p>
            <a:r>
              <a:rPr lang="en-US" dirty="0"/>
              <a:t>Fewer first-time students enrolled in CCCs during COVID</a:t>
            </a:r>
          </a:p>
          <a:p>
            <a:pPr lvl="1"/>
            <a:r>
              <a:rPr lang="en-US" sz="2400" dirty="0"/>
              <a:t>Gap years for 2020 high school grads</a:t>
            </a:r>
          </a:p>
          <a:p>
            <a:pPr lvl="1"/>
            <a:r>
              <a:rPr lang="en-US" sz="2400" dirty="0" smtClean="0"/>
              <a:t>Potential s</a:t>
            </a:r>
            <a:r>
              <a:rPr lang="en-US" sz="2400" dirty="0" smtClean="0"/>
              <a:t>kill &amp; knowledge gaps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Post-COVID Opportunities</a:t>
            </a:r>
          </a:p>
          <a:p>
            <a:r>
              <a:rPr lang="en-US" dirty="0" smtClean="0"/>
              <a:t>Rethink pretransfer support</a:t>
            </a:r>
            <a:endParaRPr lang="en-US" dirty="0"/>
          </a:p>
          <a:p>
            <a:pPr lvl="1"/>
            <a:r>
              <a:rPr lang="en-US" sz="2400" dirty="0" smtClean="0"/>
              <a:t>Concurrent courses</a:t>
            </a:r>
          </a:p>
          <a:p>
            <a:pPr lvl="1"/>
            <a:r>
              <a:rPr lang="en-US" sz="2400" dirty="0" err="1" smtClean="0"/>
              <a:t>C</a:t>
            </a:r>
            <a:r>
              <a:rPr lang="en-US" sz="2400" dirty="0" err="1" smtClean="0"/>
              <a:t>orequisite</a:t>
            </a:r>
            <a:r>
              <a:rPr lang="en-US" sz="2400" dirty="0" smtClean="0"/>
              <a:t> </a:t>
            </a:r>
            <a:r>
              <a:rPr lang="en-US" sz="2400" dirty="0"/>
              <a:t>courses</a:t>
            </a:r>
          </a:p>
          <a:p>
            <a:pPr lvl="1"/>
            <a:r>
              <a:rPr lang="en-US" sz="2400" dirty="0" smtClean="0"/>
              <a:t>Noncredit short </a:t>
            </a:r>
            <a:r>
              <a:rPr lang="en-US" sz="2400" dirty="0"/>
              <a:t>courses</a:t>
            </a:r>
          </a:p>
          <a:p>
            <a:pPr lvl="1"/>
            <a:r>
              <a:rPr lang="en-US" sz="2400" dirty="0" smtClean="0"/>
              <a:t>Increased m</a:t>
            </a:r>
            <a:r>
              <a:rPr lang="en-US" sz="2400" dirty="0" smtClean="0"/>
              <a:t>ulti-modal </a:t>
            </a:r>
            <a:r>
              <a:rPr lang="en-US" sz="2400" dirty="0"/>
              <a:t>tutoring and </a:t>
            </a:r>
            <a:r>
              <a:rPr lang="en-US" sz="2400" dirty="0" smtClean="0"/>
              <a:t>support options</a:t>
            </a:r>
          </a:p>
          <a:p>
            <a:pPr lvl="1"/>
            <a:r>
              <a:rPr lang="en-US" sz="2400" dirty="0" smtClean="0"/>
              <a:t>Bridge </a:t>
            </a:r>
            <a:r>
              <a:rPr lang="en-US" sz="2400" dirty="0"/>
              <a:t>and refresher short </a:t>
            </a:r>
            <a:r>
              <a:rPr lang="en-US" sz="2400" dirty="0" smtClean="0"/>
              <a:t>courses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E07E-9B1C-E448-BFE0-588986D9824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A95AB-B137-154E-9683-DBB856CF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060C90-0A91-714D-9FF4-145E5C85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more info: </a:t>
            </a:r>
            <a:r>
              <a:rPr lang="en-US" dirty="0">
                <a:hlinkClick r:id="rId3"/>
              </a:rPr>
              <a:t>info@asccc.org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Thank you!!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7D78E5-A1BB-DD4A-9A3C-57D86680A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03E5BE-4DFA-AF4E-8708-1E2817976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3F17-71F5-F34D-BBF7-3226FEE44A2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8" y="424500"/>
            <a:ext cx="5142617" cy="23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6730C-3D9C-A44B-A4AE-95144CE3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711997"/>
            <a:ext cx="3583461" cy="1260303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31B74-5CDC-7D4E-BE9F-A1B951C2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477" y="1343222"/>
            <a:ext cx="6672648" cy="4178347"/>
          </a:xfrm>
        </p:spPr>
        <p:txBody>
          <a:bodyPr/>
          <a:lstStyle/>
          <a:p>
            <a:r>
              <a:rPr lang="en-US" sz="1600" dirty="0"/>
              <a:t>Noncredit, pre-transfer, and continuing education programs experienced many unique challenges with the transition to sheltered-in-place online learning. </a:t>
            </a:r>
          </a:p>
          <a:p>
            <a:r>
              <a:rPr lang="en-US" sz="1600" dirty="0"/>
              <a:t>While colleges nimbly addressed challenges to student attendance and connectivity, outreach, and student support during COVID, there are continued opportunities for noncredit, pre-transfer, and community education programs to be responsive to changing student needs post-COVID.</a:t>
            </a:r>
          </a:p>
          <a:p>
            <a:r>
              <a:rPr lang="en-US" sz="1600" dirty="0"/>
              <a:t> With an eye toward the future, join us in a discussion focused on challenges to and opportunities for noncredit, pre-transfer, and community education. </a:t>
            </a:r>
          </a:p>
          <a:p>
            <a:r>
              <a:rPr lang="en-US" sz="1600" dirty="0"/>
              <a:t>Areas of discussion will include minimum qualifications, diversifying faculty, serving immigrant and nontraditional students, and potential programmatic opportunities, including expanded noncredit to credit pathways, and employment-oriented short-term vocational and workforce development offerings.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47967B-44B2-334D-A931-144B9621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092" y="3323496"/>
            <a:ext cx="3707503" cy="1688123"/>
          </a:xfrm>
        </p:spPr>
        <p:txBody>
          <a:bodyPr>
            <a:normAutofit fontScale="55000" lnSpcReduction="20000"/>
          </a:bodyPr>
          <a:lstStyle/>
          <a:p>
            <a:r>
              <a:rPr lang="en-US" sz="3800" u="sng" dirty="0" smtClean="0">
                <a:solidFill>
                  <a:schemeClr val="bg2"/>
                </a:solidFill>
              </a:rPr>
              <a:t>Overview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Noncredit </a:t>
            </a:r>
            <a:r>
              <a:rPr lang="en-US" sz="2800" dirty="0">
                <a:solidFill>
                  <a:schemeClr val="bg2"/>
                </a:solidFill>
              </a:rPr>
              <a:t>Refresher</a:t>
            </a:r>
          </a:p>
          <a:p>
            <a:r>
              <a:rPr lang="en-US" sz="2800" dirty="0">
                <a:solidFill>
                  <a:schemeClr val="bg2"/>
                </a:solidFill>
              </a:rPr>
              <a:t>Challenges &amp; Opportunities: Noncredit</a:t>
            </a:r>
          </a:p>
          <a:p>
            <a:r>
              <a:rPr lang="en-US" sz="2800" dirty="0">
                <a:solidFill>
                  <a:schemeClr val="bg2"/>
                </a:solidFill>
              </a:rPr>
              <a:t>Challenges &amp; Opportunities: </a:t>
            </a:r>
            <a:r>
              <a:rPr lang="en-US" sz="2800" dirty="0" smtClean="0">
                <a:solidFill>
                  <a:schemeClr val="bg2"/>
                </a:solidFill>
              </a:rPr>
              <a:t>Pre-Transfer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Q &amp; A</a:t>
            </a:r>
            <a:endParaRPr lang="en-US" sz="28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59F3AE-EB1A-C041-8CE1-71C9E8F4A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3F17-71F5-F34D-BBF7-3226FEE44A2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8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Noncredit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  <a:p>
            <a:r>
              <a:rPr lang="en-US" dirty="0"/>
              <a:t>Restrictions</a:t>
            </a:r>
          </a:p>
          <a:p>
            <a:r>
              <a:rPr lang="en-US" dirty="0"/>
              <a:t>CDCP</a:t>
            </a:r>
          </a:p>
          <a:p>
            <a:r>
              <a:rPr lang="en-US" dirty="0"/>
              <a:t>Certificates</a:t>
            </a:r>
          </a:p>
          <a:p>
            <a:r>
              <a:rPr lang="en-US" dirty="0"/>
              <a:t>Short-term Vocational Certificate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4090-76E0-5041-85F4-967B5373F3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3480746"/>
            <a:ext cx="4257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000" u="sng" dirty="0">
                <a:latin typeface="Calibri" charset="0"/>
                <a:ea typeface="Calibri" charset="0"/>
                <a:cs typeface="Calibri" charset="0"/>
              </a:rPr>
              <a:t>underlined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instructional categories are eligible for equalized funding (CDCP) in accordance with Education Code 84760.5 and CCR title 5 section 55151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49" y="433758"/>
            <a:ext cx="4267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Eligible </a:t>
            </a:r>
          </a:p>
          <a:p>
            <a:pPr algn="ctr"/>
            <a:r>
              <a:rPr lang="en-US" sz="4800" b="1" dirty="0">
                <a:latin typeface="+mj-lt"/>
              </a:rPr>
              <a:t>Noncredit </a:t>
            </a:r>
          </a:p>
          <a:p>
            <a:pPr algn="ctr"/>
            <a:r>
              <a:rPr lang="en-US" sz="4800" b="1" dirty="0">
                <a:latin typeface="+mj-lt"/>
              </a:rPr>
              <a:t>Categories</a:t>
            </a:r>
          </a:p>
          <a:p>
            <a:pPr algn="ctr"/>
            <a:r>
              <a:rPr lang="en-US" sz="2400" dirty="0"/>
              <a:t>EC § 84757; </a:t>
            </a:r>
          </a:p>
          <a:p>
            <a:pPr algn="ctr"/>
            <a:r>
              <a:rPr lang="en-US" sz="2400" dirty="0"/>
              <a:t>CCR title 5 § 58160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46CC39C4-AE43-49CE-9256-5AD71F23C583}"/>
              </a:ext>
            </a:extLst>
          </p:cNvPr>
          <p:cNvGraphicFramePr/>
          <p:nvPr/>
        </p:nvGraphicFramePr>
        <p:xfrm>
          <a:off x="3276600" y="221900"/>
          <a:ext cx="9867900" cy="651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10BF86-E767-A041-9770-FB9926AD3C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Noncredit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Calibri" charset="0"/>
                <a:cs typeface="Calibri" charset="0"/>
              </a:rPr>
              <a:t>CORs for courses intended for special populations must clearly demonstrate that the course meets the needs of those populations (Immigrant Education, Parenting, Persons with Substantial Disabilities, Older Adults)</a:t>
            </a:r>
          </a:p>
          <a:p>
            <a:r>
              <a:rPr lang="en-US" sz="2800" dirty="0">
                <a:latin typeface="+mn-lt"/>
                <a:ea typeface="Calibri" charset="0"/>
                <a:cs typeface="Calibri" charset="0"/>
              </a:rPr>
              <a:t>“No state aid or apportionment may be claimed on account of attendance of students in noncredit classes in dancing or recreational physical education”  -Title 5, section 58130</a:t>
            </a:r>
          </a:p>
          <a:p>
            <a:r>
              <a:rPr lang="en-US" sz="2800" dirty="0">
                <a:latin typeface="+mn-lt"/>
                <a:ea typeface="Calibri" charset="0"/>
                <a:cs typeface="Calibri" charset="0"/>
              </a:rPr>
              <a:t>Apportionment by positive attendance, not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BF86-E767-A041-9770-FB9926AD3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44" y="156940"/>
            <a:ext cx="10046043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Career Development &amp; College Preparation (CDCP)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044" y="1482503"/>
            <a:ext cx="10058400" cy="4419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n-lt"/>
                <a:ea typeface="Calibri" charset="0"/>
                <a:cs typeface="Calibri" charset="0"/>
              </a:rPr>
              <a:t>Noncredit courses in preparation for employment or success in college-level credit coursework</a:t>
            </a:r>
          </a:p>
          <a:p>
            <a:r>
              <a:rPr lang="en-US" sz="2200" dirty="0">
                <a:latin typeface="+mn-lt"/>
                <a:ea typeface="Calibri" charset="0"/>
                <a:cs typeface="Calibri" charset="0"/>
              </a:rPr>
              <a:t>In accordance with provisions of Ed Code </a:t>
            </a:r>
            <a:r>
              <a:rPr lang="en-US" sz="2200" b="1" dirty="0">
                <a:latin typeface="+mn-lt"/>
                <a:ea typeface="Calibri" charset="0"/>
                <a:cs typeface="Calibri" charset="0"/>
                <a:hlinkClick r:id="rId3"/>
              </a:rPr>
              <a:t>84760.5</a:t>
            </a:r>
            <a:r>
              <a:rPr lang="en-US" sz="2200" dirty="0">
                <a:latin typeface="+mn-lt"/>
                <a:ea typeface="Calibri" charset="0"/>
                <a:cs typeface="Calibri" charset="0"/>
              </a:rPr>
              <a:t>, a sequence of noncredit courses leading to a: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latin typeface="+mn-lt"/>
                <a:ea typeface="Calibri" charset="0"/>
                <a:cs typeface="Calibri" charset="0"/>
              </a:rPr>
              <a:t>Certificate of Competency, or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latin typeface="+mn-lt"/>
                <a:ea typeface="Calibri" charset="0"/>
                <a:cs typeface="Calibri" charset="0"/>
              </a:rPr>
              <a:t>Certificate of Completion </a:t>
            </a:r>
          </a:p>
          <a:p>
            <a:r>
              <a:rPr lang="en-US" sz="2200" dirty="0">
                <a:latin typeface="+mn-lt"/>
                <a:ea typeface="Calibri" charset="0"/>
                <a:cs typeface="Calibri" charset="0"/>
              </a:rPr>
              <a:t>CDCP </a:t>
            </a:r>
            <a:r>
              <a:rPr lang="en-US" sz="2200" dirty="0" smtClean="0">
                <a:latin typeface="+mn-lt"/>
                <a:ea typeface="Calibri" charset="0"/>
                <a:cs typeface="Calibri" charset="0"/>
              </a:rPr>
              <a:t>“</a:t>
            </a:r>
            <a:r>
              <a:rPr lang="en-US" sz="2200" dirty="0">
                <a:latin typeface="+mn-lt"/>
                <a:ea typeface="Calibri" charset="0"/>
                <a:cs typeface="Calibri" charset="0"/>
              </a:rPr>
              <a:t>enhanced funding” </a:t>
            </a:r>
            <a:r>
              <a:rPr lang="en-US" sz="2200" dirty="0" smtClean="0">
                <a:latin typeface="+mn-lt"/>
                <a:ea typeface="Calibri" charset="0"/>
                <a:cs typeface="Calibri" charset="0"/>
              </a:rPr>
              <a:t>for courses attached </a:t>
            </a:r>
            <a:r>
              <a:rPr lang="en-US" sz="2200" dirty="0">
                <a:latin typeface="+mn-lt"/>
                <a:ea typeface="Calibri" charset="0"/>
                <a:cs typeface="Calibri" charset="0"/>
              </a:rPr>
              <a:t>to </a:t>
            </a:r>
            <a:r>
              <a:rPr lang="en-US" sz="2200" dirty="0" smtClean="0">
                <a:latin typeface="+mn-lt"/>
                <a:ea typeface="Calibri" charset="0"/>
                <a:cs typeface="Calibri" charset="0"/>
              </a:rPr>
              <a:t>Certificate </a:t>
            </a:r>
            <a:r>
              <a:rPr lang="en-US" sz="2200" dirty="0">
                <a:latin typeface="+mn-lt"/>
                <a:ea typeface="Calibri" charset="0"/>
                <a:cs typeface="Calibri" charset="0"/>
              </a:rPr>
              <a:t>of Competency or Certificate of Completion</a:t>
            </a:r>
          </a:p>
          <a:p>
            <a:endParaRPr lang="en-US" sz="2200" i="1" dirty="0">
              <a:latin typeface="+mn-lt"/>
            </a:endParaRPr>
          </a:p>
          <a:p>
            <a:endParaRPr lang="en-US" sz="2400" dirty="0"/>
          </a:p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BF86-E767-A041-9770-FB9926AD3C7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0515148"/>
              </p:ext>
            </p:extLst>
          </p:nvPr>
        </p:nvGraphicFramePr>
        <p:xfrm>
          <a:off x="1328737" y="4333244"/>
          <a:ext cx="9836658" cy="208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8540840" y="4069955"/>
            <a:ext cx="2892931" cy="1428750"/>
          </a:xfrm>
          <a:prstGeom prst="cloudCallout">
            <a:avLst>
              <a:gd name="adj1" fmla="val 43135"/>
              <a:gd name="adj2" fmla="val 47300"/>
            </a:avLst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0"/>
                <a:solidFill>
                  <a:schemeClr val="tx1"/>
                </a:solidFill>
              </a:rPr>
              <a:t>CDCP categories are </a:t>
            </a:r>
            <a:r>
              <a:rPr lang="en-US" sz="1400" b="1" u="sng" dirty="0">
                <a:ln w="0"/>
                <a:solidFill>
                  <a:schemeClr val="tx1"/>
                </a:solidFill>
              </a:rPr>
              <a:t>NOT</a:t>
            </a:r>
            <a:r>
              <a:rPr lang="en-US" sz="1400" b="1" dirty="0">
                <a:ln w="0"/>
                <a:solidFill>
                  <a:schemeClr val="tx1"/>
                </a:solidFill>
              </a:rPr>
              <a:t>  “Special Populations” categories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4540" y="5531281"/>
            <a:ext cx="1009271" cy="1010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81" y="524865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@requires local curriculum/senate and board approval</a:t>
            </a:r>
            <a:br>
              <a:rPr lang="en-US" sz="3200" dirty="0"/>
            </a:br>
            <a:r>
              <a:rPr lang="en-US" sz="3200" dirty="0"/>
              <a:t># Requires chancellor’s office approval </a:t>
            </a:r>
            <a:br>
              <a:rPr lang="en-US" sz="3200" dirty="0"/>
            </a:br>
            <a:r>
              <a:rPr lang="en-US" sz="3200" dirty="0"/>
              <a:t>% requires </a:t>
            </a:r>
            <a:r>
              <a:rPr lang="en-US" sz="3200" dirty="0" err="1"/>
              <a:t>dept</a:t>
            </a:r>
            <a:r>
              <a:rPr lang="en-US" sz="3200" dirty="0"/>
              <a:t> of apprenticeship standards approval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9C64B-2B10-4C81-9E49-599A9F35B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94504"/>
              </p:ext>
            </p:extLst>
          </p:nvPr>
        </p:nvGraphicFramePr>
        <p:xfrm>
          <a:off x="1960581" y="298075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BF86-E767-A041-9770-FB9926AD3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DC6FE-8CDD-4D5F-BFD9-9E7FD07A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Short-Term </a:t>
            </a:r>
            <a:r>
              <a:rPr lang="en-US" b="1" dirty="0"/>
              <a:t>Vocational Certificate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7802A9-BD30-4004-A286-006F0719C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The regional consortia and advisory committee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input required 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of for credit CTE programs IS NOT required for noncredit STV certificates </a:t>
            </a:r>
          </a:p>
          <a:p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STV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program proposals must provide evidence of high employment potential in one of two ways: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BF86-E767-A041-9770-FB9926AD3C7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68DBBB2-86DB-43AC-A888-28EF6B650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9733"/>
              </p:ext>
            </p:extLst>
          </p:nvPr>
        </p:nvGraphicFramePr>
        <p:xfrm>
          <a:off x="2269691" y="3500120"/>
          <a:ext cx="8061960" cy="2717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061960">
                  <a:extLst>
                    <a:ext uri="{9D8B030D-6E8A-4147-A177-3AD203B41FA5}">
                      <a16:colId xmlns:a16="http://schemas.microsoft.com/office/drawing/2014/main" xmlns="" val="1627433905"/>
                    </a:ext>
                  </a:extLst>
                </a:gridCol>
              </a:tblGrid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libri" charset="0"/>
                          <a:ea typeface="Calibri" charset="0"/>
                          <a:cs typeface="Calibri" charset="0"/>
                        </a:rPr>
                        <a:t>Identify the area of instruction on the list of occupational titles with high employment potential (</a:t>
                      </a:r>
                      <a:r>
                        <a:rPr lang="en-US" sz="2400" b="0" dirty="0">
                          <a:latin typeface="Calibri" charset="0"/>
                          <a:ea typeface="Calibri" charset="0"/>
                          <a:cs typeface="Calibri" charset="0"/>
                          <a:hlinkClick r:id="rId3"/>
                        </a:rPr>
                        <a:t>https://</a:t>
                      </a:r>
                      <a:r>
                        <a:rPr lang="en-US" sz="2400" b="0" dirty="0" err="1">
                          <a:latin typeface="Calibri" charset="0"/>
                          <a:ea typeface="Calibri" charset="0"/>
                          <a:cs typeface="Calibri" charset="0"/>
                          <a:hlinkClick r:id="rId3"/>
                        </a:rPr>
                        <a:t>www.labormarketinfo.edd.ca.gov</a:t>
                      </a:r>
                      <a:r>
                        <a:rPr lang="en-US" sz="2400" b="0" dirty="0">
                          <a:latin typeface="Calibri" charset="0"/>
                          <a:ea typeface="Calibri" charset="0"/>
                          <a:cs typeface="Calibri" charset="0"/>
                          <a:hlinkClick r:id="rId3"/>
                        </a:rPr>
                        <a:t>/) </a:t>
                      </a:r>
                      <a:endParaRPr lang="en-US" sz="24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233017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Provide alternate data</a:t>
                      </a:r>
                      <a:r>
                        <a:rPr lang="en-US" sz="2400" b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400" b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containing </a:t>
                      </a:r>
                      <a:r>
                        <a:rPr lang="en-US" sz="2400" b="0" dirty="0">
                          <a:latin typeface="Calibri" charset="0"/>
                          <a:ea typeface="Calibri" charset="0"/>
                          <a:cs typeface="Calibri" charset="0"/>
                        </a:rPr>
                        <a:t>current </a:t>
                      </a:r>
                      <a:r>
                        <a:rPr lang="en-US" sz="2400" b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regional labor </a:t>
                      </a:r>
                      <a:r>
                        <a:rPr lang="en-US" sz="2400" b="0" dirty="0">
                          <a:latin typeface="Calibri" charset="0"/>
                          <a:ea typeface="Calibri" charset="0"/>
                          <a:cs typeface="Calibri" charset="0"/>
                        </a:rPr>
                        <a:t>market or job availability data with an explanation of how the data is verified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922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2E832-2B1C-E047-B6D2-90E722BA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AE98F8-2B77-FF4F-8512-75695AE716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Community education </a:t>
            </a:r>
            <a:r>
              <a:rPr lang="en-US" dirty="0" smtClean="0"/>
              <a:t>IS NOT noncredit education</a:t>
            </a:r>
          </a:p>
          <a:p>
            <a:r>
              <a:rPr lang="en-US" dirty="0" smtClean="0"/>
              <a:t>Intended to address lifelong learning and community interests</a:t>
            </a:r>
          </a:p>
          <a:p>
            <a:r>
              <a:rPr lang="en-US" dirty="0" smtClean="0"/>
              <a:t>Locally determined </a:t>
            </a:r>
          </a:p>
          <a:p>
            <a:r>
              <a:rPr lang="en-US" dirty="0" smtClean="0"/>
              <a:t>Self supporting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transcripted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Often coordinated by outreach rather than academic affairs</a:t>
            </a:r>
          </a:p>
          <a:p>
            <a:r>
              <a:rPr lang="en-US" dirty="0" smtClean="0"/>
              <a:t>Not subject to curriculum approval processes </a:t>
            </a:r>
          </a:p>
          <a:p>
            <a:r>
              <a:rPr lang="en-US" dirty="0" smtClean="0"/>
              <a:t>No MQs established by statute or regulation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22B3B5-D420-984E-9B19-24C6822E2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4090-76E0-5041-85F4-967B5373F3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CC Curriculum Inst. 2020 Theme">
  <a:themeElements>
    <a:clrScheme name="ASCCC Plenary Spring 2021">
      <a:dk1>
        <a:srgbClr val="507BB5"/>
      </a:dk1>
      <a:lt1>
        <a:srgbClr val="FFFFFF"/>
      </a:lt1>
      <a:dk2>
        <a:srgbClr val="000000"/>
      </a:dk2>
      <a:lt2>
        <a:srgbClr val="F9CC41"/>
      </a:lt2>
      <a:accent1>
        <a:srgbClr val="008A69"/>
      </a:accent1>
      <a:accent2>
        <a:srgbClr val="20A7BA"/>
      </a:accent2>
      <a:accent3>
        <a:srgbClr val="C7B893"/>
      </a:accent3>
      <a:accent4>
        <a:srgbClr val="7E3783"/>
      </a:accent4>
      <a:accent5>
        <a:srgbClr val="507BB5"/>
      </a:accent5>
      <a:accent6>
        <a:srgbClr val="581519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lenary 2021 Spring ppt template 2b 210211" id="{72C35BAC-7159-964C-8810-7C2607FD9E6E}" vid="{887BBFB6-A3EB-3944-95B2-BDA59E9B51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421</TotalTime>
  <Words>1233</Words>
  <Application>Microsoft Macintosh PowerPoint</Application>
  <PresentationFormat>Widescreen</PresentationFormat>
  <Paragraphs>212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Gill Sans</vt:lpstr>
      <vt:lpstr>Palatino</vt:lpstr>
      <vt:lpstr>Arial</vt:lpstr>
      <vt:lpstr>ASCCC Curriculum Inst. 2020 Theme</vt:lpstr>
      <vt:lpstr>Noncredit, Pre-Transfer, and Community Education in a Post-COVID World    Cheryl Aschenbach ASCCC Secretary   Wendy Brill-Wynkoop ASCCC Noncredit &amp; Basic Skills Committee  Karen Chow SCCC Noncredit &amp; Basic Skills Committee </vt:lpstr>
      <vt:lpstr>Session Description</vt:lpstr>
      <vt:lpstr>Noncredit Refresher</vt:lpstr>
      <vt:lpstr>PowerPoint Presentation</vt:lpstr>
      <vt:lpstr>Reminder: Noncredit Restrictions</vt:lpstr>
      <vt:lpstr>Career Development &amp; College Preparation (CDCP)</vt:lpstr>
      <vt:lpstr>@requires local curriculum/senate and board approval # Requires chancellor’s office approval  % requires dept of apprenticeship standards approval</vt:lpstr>
      <vt:lpstr>Short-Term Vocational Certificate Proposals</vt:lpstr>
      <vt:lpstr>Community Education</vt:lpstr>
      <vt:lpstr>Ongoing Challenges &amp; Opportunities for Noncredit</vt:lpstr>
      <vt:lpstr>Challenges &amp; Opportunities  for Noncredit Student Engagement, Access, &amp; Success  in Post-COVID World</vt:lpstr>
      <vt:lpstr>Challenges &amp; Opportunities for Noncredit  in Post-COVID World</vt:lpstr>
      <vt:lpstr>Challenges &amp; Opportunities for Pre-Transfer  in Post-COVID World</vt:lpstr>
      <vt:lpstr>Discussion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Noncredit, Pre-Transfer, and Community Education in a Post-COVID World   Cheryl Aschenbach, ASCCC Secretary  Wendy Brill-Wynkoop, FACCC incoming President  &amp; ASCCC Elections Committee Karen Chow, ASCCC Area B Representative   </dc:title>
  <dc:creator>Karen Chow</dc:creator>
  <cp:lastModifiedBy>Microsoft Office User</cp:lastModifiedBy>
  <cp:revision>28</cp:revision>
  <cp:lastPrinted>2020-11-24T19:39:26Z</cp:lastPrinted>
  <dcterms:created xsi:type="dcterms:W3CDTF">2021-04-06T21:01:10Z</dcterms:created>
  <dcterms:modified xsi:type="dcterms:W3CDTF">2021-04-13T18:19:39Z</dcterms:modified>
</cp:coreProperties>
</file>