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1"/>
  </p:notesMasterIdLst>
  <p:handoutMasterIdLst>
    <p:handoutMasterId r:id="rId52"/>
  </p:handoutMasterIdLst>
  <p:sldIdLst>
    <p:sldId id="256" r:id="rId2"/>
    <p:sldId id="303"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304"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257" r:id="rId39"/>
    <p:sldId id="258" r:id="rId40"/>
    <p:sldId id="260" r:id="rId41"/>
    <p:sldId id="259" r:id="rId42"/>
    <p:sldId id="263" r:id="rId43"/>
    <p:sldId id="261" r:id="rId44"/>
    <p:sldId id="264" r:id="rId45"/>
    <p:sldId id="265" r:id="rId46"/>
    <p:sldId id="300" r:id="rId47"/>
    <p:sldId id="302" r:id="rId48"/>
    <p:sldId id="305" r:id="rId49"/>
    <p:sldId id="30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39" autoAdjust="0"/>
  </p:normalViewPr>
  <p:slideViewPr>
    <p:cSldViewPr snapToGrid="0" snapToObjects="1">
      <p:cViewPr varScale="1">
        <p:scale>
          <a:sx n="96" d="100"/>
          <a:sy n="96" d="100"/>
        </p:scale>
        <p:origin x="-10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11/1/16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11/1/16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17</a:t>
            </a:fld>
            <a:endParaRPr lang="en-US"/>
          </a:p>
        </p:txBody>
      </p:sp>
    </p:spTree>
    <p:extLst>
      <p:ext uri="{BB962C8B-B14F-4D97-AF65-F5344CB8AC3E}">
        <p14:creationId xmlns:p14="http://schemas.microsoft.com/office/powerpoint/2010/main" val="57717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November 1,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November 1,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November 1,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November 1,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November 1,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November 1,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November 1, 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Tuesday, November 1, 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November 1, 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November 1,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November 1,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November 1, 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jpeg"/><Relationship Id="rId9" Type="http://schemas.openxmlformats.org/officeDocument/2006/relationships/image" Target="../media/image13.jpg"/><Relationship Id="rId10" Type="http://schemas.openxmlformats.org/officeDocument/2006/relationships/image" Target="../media/image23.gif"/></Relationships>
</file>

<file path=ppt/slides/_rels/slide1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6.gif"/><Relationship Id="rId13" Type="http://schemas.openxmlformats.org/officeDocument/2006/relationships/image" Target="../media/image36.png"/><Relationship Id="rId1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22.jpg"/><Relationship Id="rId8" Type="http://schemas.openxmlformats.org/officeDocument/2006/relationships/image" Target="../media/image34.jpg"/><Relationship Id="rId9" Type="http://schemas.openxmlformats.org/officeDocument/2006/relationships/image" Target="../media/image35.png"/><Relationship Id="rId10"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22.jpg"/><Relationship Id="rId8" Type="http://schemas.openxmlformats.org/officeDocument/2006/relationships/image" Target="../media/image24.png"/><Relationship Id="rId9" Type="http://schemas.openxmlformats.org/officeDocument/2006/relationships/image" Target="../media/image37.emf"/><Relationship Id="rId10" Type="http://schemas.openxmlformats.org/officeDocument/2006/relationships/image" Target="../media/image16.gif"/><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11" Type="http://schemas.openxmlformats.org/officeDocument/2006/relationships/image" Target="../media/image32.jpeg"/><Relationship Id="rId12" Type="http://schemas.openxmlformats.org/officeDocument/2006/relationships/image" Target="../media/image19.jpg"/><Relationship Id="rId13"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22.jpg"/><Relationship Id="rId8" Type="http://schemas.openxmlformats.org/officeDocument/2006/relationships/image" Target="../media/image17.png"/><Relationship Id="rId9" Type="http://schemas.openxmlformats.org/officeDocument/2006/relationships/image" Target="../media/image14.png"/><Relationship Id="rId10"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0.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sierracollege.edu/planning-governance/r4s/index.php" TargetMode="External"/><Relationship Id="rId4" Type="http://schemas.openxmlformats.org/officeDocument/2006/relationships/hyperlink" Target="https://www.bakersfieldcollege.edu/conference/redesigning-community-colleges" TargetMode="External"/><Relationship Id="rId1" Type="http://schemas.openxmlformats.org/officeDocument/2006/relationships/slideLayout" Target="../slideLayouts/slideLayout2.xml"/><Relationship Id="rId2" Type="http://schemas.openxmlformats.org/officeDocument/2006/relationships/hyperlink" Target="http://www.aacc.nche.edu/resources/aaccprograms/pathways/Pages/default.aspx"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aneptune@sierracollege.edu" TargetMode="External"/><Relationship Id="rId4" Type="http://schemas.openxmlformats.org/officeDocument/2006/relationships/hyperlink" Target="mailto:bgosney@sierracollege.edu" TargetMode="External"/><Relationship Id="rId5" Type="http://schemas.openxmlformats.org/officeDocument/2006/relationships/hyperlink" Target="mailto:MayV@scc.losrios.edu" TargetMode="External"/><Relationship Id="rId1" Type="http://schemas.openxmlformats.org/officeDocument/2006/relationships/slideLayout" Target="../slideLayouts/slideLayout2.xml"/><Relationship Id="rId2" Type="http://schemas.openxmlformats.org/officeDocument/2006/relationships/hyperlink" Target="mailto:mstaller@bakersfieldcollege.edu"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9FZkPO-qY8" TargetMode="External"/><Relationship Id="rId4" Type="http://schemas.openxmlformats.org/officeDocument/2006/relationships/hyperlink" Target="https://www.youtube.com/watch?v=Hlb1cf56ddM" TargetMode="External"/><Relationship Id="rId5" Type="http://schemas.openxmlformats.org/officeDocument/2006/relationships/hyperlink" Target="https://www.youtube.com/watch?v=2MkcLxrjRZ0" TargetMode="External"/><Relationship Id="rId1" Type="http://schemas.openxmlformats.org/officeDocument/2006/relationships/slideLayout" Target="../slideLayouts/slideLayout2.xml"/><Relationship Id="rId2" Type="http://schemas.openxmlformats.org/officeDocument/2006/relationships/hyperlink" Target="https://www.bakersfieldcollege.edu/employees/professional-development/book-discuss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image" Target="../media/image13.jpg"/><Relationship Id="rId20" Type="http://schemas.openxmlformats.org/officeDocument/2006/relationships/image" Target="../media/image23.gif"/><Relationship Id="rId21" Type="http://schemas.openxmlformats.org/officeDocument/2006/relationships/image" Target="../media/image24.png"/><Relationship Id="rId22" Type="http://schemas.openxmlformats.org/officeDocument/2006/relationships/image" Target="../media/image25.jpg"/><Relationship Id="rId10" Type="http://schemas.openxmlformats.org/officeDocument/2006/relationships/image" Target="../media/image14.png"/><Relationship Id="rId11" Type="http://schemas.openxmlformats.org/officeDocument/2006/relationships/image" Target="../media/image15.gif"/><Relationship Id="rId12" Type="http://schemas.openxmlformats.org/officeDocument/2006/relationships/image" Target="../media/image16.gif"/><Relationship Id="rId13" Type="http://schemas.openxmlformats.org/officeDocument/2006/relationships/image" Target="../media/image17.png"/><Relationship Id="rId14" Type="http://schemas.openxmlformats.org/officeDocument/2006/relationships/hyperlink" Target="http://doingwhatmatters.cccco.edu/Home.aspx" TargetMode="External"/><Relationship Id="rId15" Type="http://schemas.openxmlformats.org/officeDocument/2006/relationships/image" Target="../media/image18.jpeg"/><Relationship Id="rId16" Type="http://schemas.openxmlformats.org/officeDocument/2006/relationships/image" Target="../media/image19.jpg"/><Relationship Id="rId17" Type="http://schemas.openxmlformats.org/officeDocument/2006/relationships/image" Target="../media/image20.png"/><Relationship Id="rId18" Type="http://schemas.openxmlformats.org/officeDocument/2006/relationships/image" Target="../media/image21.jpeg"/><Relationship Id="rId19" Type="http://schemas.openxmlformats.org/officeDocument/2006/relationships/image" Target="../media/image22.jpg"/><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0997"/>
            <a:ext cx="8069740" cy="1972455"/>
          </a:xfrm>
        </p:spPr>
        <p:txBody>
          <a:bodyPr anchor="ctr"/>
          <a:lstStyle/>
          <a:p>
            <a:pPr algn="ctr"/>
            <a:r>
              <a:rPr lang="en-US" sz="4400" b="1" i="1" cap="none" dirty="0" smtClean="0">
                <a:cs typeface="Calibri"/>
              </a:rPr>
              <a:t>Pathways:</a:t>
            </a:r>
            <a:r>
              <a:rPr lang="en-US" sz="4400" b="1" cap="none" dirty="0" smtClean="0">
                <a:cs typeface="Calibri"/>
              </a:rPr>
              <a:t> </a:t>
            </a:r>
            <a:br>
              <a:rPr lang="en-US" sz="4400" b="1" cap="none" dirty="0" smtClean="0">
                <a:cs typeface="Calibri"/>
              </a:rPr>
            </a:br>
            <a:r>
              <a:rPr lang="en-US" sz="4000" i="1" cap="none" dirty="0" smtClean="0">
                <a:cs typeface="Calibri"/>
              </a:rPr>
              <a:t>Investigating Possibilities and Exploring Options</a:t>
            </a:r>
            <a:endParaRPr lang="en-US" sz="4000" i="1" cap="none" dirty="0">
              <a:cs typeface="Calibri"/>
            </a:endParaRPr>
          </a:p>
        </p:txBody>
      </p:sp>
      <p:sp>
        <p:nvSpPr>
          <p:cNvPr id="3" name="Subtitle 2"/>
          <p:cNvSpPr>
            <a:spLocks noGrp="1"/>
          </p:cNvSpPr>
          <p:nvPr>
            <p:ph type="subTitle" idx="1"/>
          </p:nvPr>
        </p:nvSpPr>
        <p:spPr>
          <a:xfrm>
            <a:off x="685800" y="3640300"/>
            <a:ext cx="6400800" cy="2580180"/>
          </a:xfrm>
        </p:spPr>
        <p:txBody>
          <a:bodyPr/>
          <a:lstStyle/>
          <a:p>
            <a:r>
              <a:rPr lang="en-US" i="1" dirty="0"/>
              <a:t>Julie Bruno, President, Facilitator</a:t>
            </a:r>
            <a:endParaRPr lang="en-US" dirty="0"/>
          </a:p>
          <a:p>
            <a:r>
              <a:rPr lang="en-US" i="1" dirty="0"/>
              <a:t>Brian </a:t>
            </a:r>
            <a:r>
              <a:rPr lang="en-US" i="1" dirty="0" err="1"/>
              <a:t>Gosney</a:t>
            </a:r>
            <a:r>
              <a:rPr lang="en-US" i="1" dirty="0"/>
              <a:t>, Sierra College</a:t>
            </a:r>
            <a:endParaRPr lang="en-US" dirty="0"/>
          </a:p>
          <a:p>
            <a:r>
              <a:rPr lang="en-US" i="1" dirty="0" err="1"/>
              <a:t>Ginni</a:t>
            </a:r>
            <a:r>
              <a:rPr lang="en-US" i="1" dirty="0"/>
              <a:t> May, Sacramento City College</a:t>
            </a:r>
            <a:endParaRPr lang="en-US" dirty="0"/>
          </a:p>
          <a:p>
            <a:r>
              <a:rPr lang="en-US" i="1" dirty="0"/>
              <a:t>Andrea Neptune, Sierra College</a:t>
            </a:r>
            <a:endParaRPr lang="en-US" dirty="0"/>
          </a:p>
          <a:p>
            <a:r>
              <a:rPr lang="en-US" i="1" dirty="0"/>
              <a:t>Mark Staller, Bakersfield College</a:t>
            </a:r>
            <a:r>
              <a:rPr lang="en-US" dirty="0"/>
              <a:t>	</a:t>
            </a:r>
          </a:p>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523075" y="400050"/>
            <a:ext cx="3975266" cy="786470"/>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6245075" y="3861620"/>
            <a:ext cx="2291309" cy="2291309"/>
          </a:xfrm>
          <a:prstGeom prst="rect">
            <a:avLst/>
          </a:prstGeom>
        </p:spPr>
      </p:pic>
    </p:spTree>
    <p:extLst>
      <p:ext uri="{BB962C8B-B14F-4D97-AF65-F5344CB8AC3E}">
        <p14:creationId xmlns:p14="http://schemas.microsoft.com/office/powerpoint/2010/main" val="25713850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01010"/>
            <a:ext cx="9067800" cy="527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Copperplate Gothic Bold" charset="0"/>
                <a:ea typeface="Copperplate Gothic Bold" charset="0"/>
                <a:cs typeface="Copperplate Gothic Bold" charset="0"/>
              </a:defRPr>
            </a:lvl1pPr>
          </a:lstStyle>
          <a:p>
            <a:pPr algn="ctr"/>
            <a:r>
              <a:rPr lang="en-US" sz="3600" b="1" dirty="0" smtClean="0">
                <a:solidFill>
                  <a:srgbClr val="C00000"/>
                </a:solidFill>
              </a:rPr>
              <a:t>Guided Pathways</a:t>
            </a:r>
            <a:endParaRPr lang="en-US" sz="3600" b="1" dirty="0">
              <a:solidFill>
                <a:srgbClr val="C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540399"/>
            <a:ext cx="8331200" cy="61259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776" y="2363888"/>
            <a:ext cx="1035405" cy="3273552"/>
          </a:xfrm>
          <a:prstGeom prst="rect">
            <a:avLst/>
          </a:prstGeom>
        </p:spPr>
      </p:pic>
      <p:sp>
        <p:nvSpPr>
          <p:cNvPr id="8" name="TextBox 7"/>
          <p:cNvSpPr txBox="1"/>
          <p:nvPr/>
        </p:nvSpPr>
        <p:spPr>
          <a:xfrm>
            <a:off x="1310632" y="6028494"/>
            <a:ext cx="6796356" cy="369332"/>
          </a:xfrm>
          <a:prstGeom prst="rect">
            <a:avLst/>
          </a:prstGeom>
          <a:noFill/>
        </p:spPr>
        <p:txBody>
          <a:bodyPr wrap="square" rtlCol="0">
            <a:spAutoFit/>
          </a:bodyPr>
          <a:lstStyle/>
          <a:p>
            <a:r>
              <a:rPr lang="en-US" dirty="0" smtClean="0">
                <a:latin typeface="Calibri"/>
                <a:cs typeface="Calibri"/>
              </a:rPr>
              <a:t>California Pathways – Redesigning California’s Community Colleges</a:t>
            </a:r>
            <a:endParaRPr lang="en-US" dirty="0">
              <a:latin typeface="Calibri"/>
              <a:cs typeface="Calibri"/>
            </a:endParaRPr>
          </a:p>
        </p:txBody>
      </p:sp>
      <p:sp>
        <p:nvSpPr>
          <p:cNvPr id="9" name="TextBox 8"/>
          <p:cNvSpPr txBox="1"/>
          <p:nvPr/>
        </p:nvSpPr>
        <p:spPr>
          <a:xfrm>
            <a:off x="1730188" y="5678915"/>
            <a:ext cx="5712977" cy="369332"/>
          </a:xfrm>
          <a:prstGeom prst="rect">
            <a:avLst/>
          </a:prstGeom>
          <a:noFill/>
        </p:spPr>
        <p:txBody>
          <a:bodyPr wrap="square" rtlCol="0">
            <a:spAutoFit/>
          </a:bodyPr>
          <a:lstStyle/>
          <a:p>
            <a:pPr algn="ctr"/>
            <a:r>
              <a:rPr lang="en-US" dirty="0" smtClean="0">
                <a:latin typeface="Calibri"/>
                <a:cs typeface="Calibri"/>
              </a:rPr>
              <a:t>Equity, Social Mobility, Economic Health</a:t>
            </a:r>
            <a:endParaRPr lang="en-US" dirty="0">
              <a:latin typeface="Calibri"/>
              <a:cs typeface="Calibri"/>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889" y="2372320"/>
            <a:ext cx="1033272" cy="326680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7869" y="2374007"/>
            <a:ext cx="1033272" cy="326680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1848" y="2362200"/>
            <a:ext cx="1033272" cy="3266808"/>
          </a:xfrm>
          <a:prstGeom prst="rect">
            <a:avLst/>
          </a:prstGeom>
        </p:spPr>
      </p:pic>
      <p:pic>
        <p:nvPicPr>
          <p:cNvPr id="1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583" y="2346308"/>
            <a:ext cx="1751830" cy="60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57705" y="1384797"/>
            <a:ext cx="2487339" cy="777948"/>
          </a:xfrm>
          <a:prstGeom prst="rect">
            <a:avLst/>
          </a:prstGeom>
        </p:spPr>
      </p:pic>
      <p:sp>
        <p:nvSpPr>
          <p:cNvPr id="15" name="Rectangle 14"/>
          <p:cNvSpPr/>
          <p:nvPr/>
        </p:nvSpPr>
        <p:spPr>
          <a:xfrm>
            <a:off x="1921583" y="3087909"/>
            <a:ext cx="2885518" cy="646331"/>
          </a:xfrm>
          <a:prstGeom prst="rect">
            <a:avLst/>
          </a:prstGeom>
          <a:solidFill>
            <a:srgbClr val="FFC000"/>
          </a:solidFill>
        </p:spPr>
        <p:txBody>
          <a:bodyPr wrap="square">
            <a:spAutoFit/>
          </a:bodyPr>
          <a:lstStyle/>
          <a:p>
            <a:pPr algn="ctr"/>
            <a:r>
              <a:rPr lang="en-US" dirty="0">
                <a:solidFill>
                  <a:schemeClr val="bg1"/>
                </a:solidFill>
              </a:rPr>
              <a:t>California Career </a:t>
            </a:r>
            <a:endParaRPr lang="en-US" dirty="0" smtClean="0">
              <a:solidFill>
                <a:schemeClr val="bg1"/>
              </a:solidFill>
            </a:endParaRPr>
          </a:p>
          <a:p>
            <a:pPr algn="ctr"/>
            <a:r>
              <a:rPr lang="en-US" dirty="0" smtClean="0">
                <a:solidFill>
                  <a:schemeClr val="bg1"/>
                </a:solidFill>
              </a:rPr>
              <a:t>Pathways </a:t>
            </a:r>
            <a:r>
              <a:rPr lang="en-US" dirty="0">
                <a:solidFill>
                  <a:schemeClr val="bg1"/>
                </a:solidFill>
              </a:rPr>
              <a:t>Trust (CCPT)</a:t>
            </a:r>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7035" y="3903809"/>
            <a:ext cx="2286000" cy="1257300"/>
          </a:xfrm>
          <a:prstGeom prst="rect">
            <a:avLst/>
          </a:prstGeom>
        </p:spPr>
      </p:pic>
      <p:pic>
        <p:nvPicPr>
          <p:cNvPr id="17" name="Picture 21" descr="Who Do U Want 2 B"/>
          <p:cNvPicPr>
            <a:picLocks noChangeAspect="1" noChangeArrowheads="1"/>
          </p:cNvPicPr>
          <p:nvPr/>
        </p:nvPicPr>
        <p:blipFill rotWithShape="1">
          <a:blip r:embed="rId10">
            <a:extLst>
              <a:ext uri="{28A0092B-C50C-407E-A947-70E740481C1C}">
                <a14:useLocalDpi xmlns:a14="http://schemas.microsoft.com/office/drawing/2010/main" val="0"/>
              </a:ext>
            </a:extLst>
          </a:blip>
          <a:srcRect l="8147" t="17226" r="8746" b="28280"/>
          <a:stretch/>
        </p:blipFill>
        <p:spPr bwMode="auto">
          <a:xfrm>
            <a:off x="4669218" y="1634565"/>
            <a:ext cx="2529840" cy="4838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87220" y="2196440"/>
            <a:ext cx="3670144" cy="915528"/>
          </a:xfrm>
          <a:prstGeom prst="rect">
            <a:avLst/>
          </a:prstGeom>
        </p:spPr>
      </p:pic>
      <p:pic>
        <p:nvPicPr>
          <p:cNvPr id="18" name="Picture 26" descr="Institutional Effectiveness Partnership Initiative Ho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0908" y="3183534"/>
            <a:ext cx="3568963" cy="5638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Student Success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01723" y="3857050"/>
            <a:ext cx="20002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88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1+ppt_w/2"/>
                                          </p:val>
                                        </p:tav>
                                      </p:tavLst>
                                    </p:anim>
                                    <p:anim calcmode="lin" valueType="num">
                                      <p:cBhvr additive="base">
                                        <p:cTn id="7" dur="500"/>
                                        <p:tgtEl>
                                          <p:spTgt spid="6"/>
                                        </p:tgtEl>
                                        <p:attrNameLst>
                                          <p:attrName>ppt_y</p:attrName>
                                        </p:attrNameLst>
                                      </p:cBhvr>
                                      <p:tavLst>
                                        <p:tav tm="0">
                                          <p:val>
                                            <p:strVal val="ppt_y"/>
                                          </p:val>
                                        </p:tav>
                                        <p:tav tm="100000">
                                          <p:val>
                                            <p:strVal val="ppt_y"/>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1+ppt_w/2"/>
                                          </p:val>
                                        </p:tav>
                                      </p:tavLst>
                                    </p:anim>
                                    <p:anim calcmode="lin" valueType="num">
                                      <p:cBhvr additive="base">
                                        <p:cTn id="11" dur="500"/>
                                        <p:tgtEl>
                                          <p:spTgt spid="10"/>
                                        </p:tgtEl>
                                        <p:attrNameLst>
                                          <p:attrName>ppt_y</p:attrName>
                                        </p:attrNameLst>
                                      </p:cBhvr>
                                      <p:tavLst>
                                        <p:tav tm="0">
                                          <p:val>
                                            <p:strVal val="ppt_y"/>
                                          </p:val>
                                        </p:tav>
                                        <p:tav tm="100000">
                                          <p:val>
                                            <p:strVal val="ppt_y"/>
                                          </p:val>
                                        </p:tav>
                                      </p:tavLst>
                                    </p:anim>
                                    <p:set>
                                      <p:cBhvr>
                                        <p:cTn id="12" dur="1" fill="hold">
                                          <p:stCondLst>
                                            <p:cond delay="499"/>
                                          </p:stCondLst>
                                        </p:cTn>
                                        <p:tgtEl>
                                          <p:spTgt spid="10"/>
                                        </p:tgtEl>
                                        <p:attrNameLst>
                                          <p:attrName>style.visibility</p:attrName>
                                        </p:attrNameLst>
                                      </p:cBhvr>
                                      <p:to>
                                        <p:strVal val="hidden"/>
                                      </p:to>
                                    </p:set>
                                  </p:childTnLst>
                                </p:cTn>
                              </p:par>
                              <p:par>
                                <p:cTn id="13" presetID="2" presetClass="exit" presetSubtype="2" fill="hold" nodeType="with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1+ppt_w/2"/>
                                          </p:val>
                                        </p:tav>
                                      </p:tavLst>
                                    </p:anim>
                                    <p:anim calcmode="lin" valueType="num">
                                      <p:cBhvr additive="base">
                                        <p:cTn id="15" dur="500"/>
                                        <p:tgtEl>
                                          <p:spTgt spid="11"/>
                                        </p:tgtEl>
                                        <p:attrNameLst>
                                          <p:attrName>ppt_y</p:attrName>
                                        </p:attrNameLst>
                                      </p:cBhvr>
                                      <p:tavLst>
                                        <p:tav tm="0">
                                          <p:val>
                                            <p:strVal val="ppt_y"/>
                                          </p:val>
                                        </p:tav>
                                        <p:tav tm="100000">
                                          <p:val>
                                            <p:strVal val="ppt_y"/>
                                          </p:val>
                                        </p:tav>
                                      </p:tavLst>
                                    </p:anim>
                                    <p:set>
                                      <p:cBhvr>
                                        <p:cTn id="16" dur="1" fill="hold">
                                          <p:stCondLst>
                                            <p:cond delay="499"/>
                                          </p:stCondLst>
                                        </p:cTn>
                                        <p:tgtEl>
                                          <p:spTgt spid="11"/>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1+ppt_w/2"/>
                                          </p:val>
                                        </p:tav>
                                      </p:tavLst>
                                    </p:anim>
                                    <p:anim calcmode="lin" valueType="num">
                                      <p:cBhvr additive="base">
                                        <p:cTn id="19" dur="500"/>
                                        <p:tgtEl>
                                          <p:spTgt spid="12"/>
                                        </p:tgtEl>
                                        <p:attrNameLst>
                                          <p:attrName>ppt_y</p:attrName>
                                        </p:attrNameLst>
                                      </p:cBhvr>
                                      <p:tavLst>
                                        <p:tav tm="0">
                                          <p:val>
                                            <p:strVal val="ppt_y"/>
                                          </p:val>
                                        </p:tav>
                                        <p:tav tm="100000">
                                          <p:val>
                                            <p:strVal val="ppt_y"/>
                                          </p:val>
                                        </p:tav>
                                      </p:tavLst>
                                    </p:anim>
                                    <p:set>
                                      <p:cBhvr>
                                        <p:cTn id="20" dur="1" fill="hold">
                                          <p:stCondLst>
                                            <p:cond delay="499"/>
                                          </p:stCondLst>
                                        </p:cTn>
                                        <p:tgtEl>
                                          <p:spTgt spid="12"/>
                                        </p:tgtEl>
                                        <p:attrNameLst>
                                          <p:attrName>style.visibility</p:attrName>
                                        </p:attrNameLst>
                                      </p:cBhvr>
                                      <p:to>
                                        <p:strVal val="hidden"/>
                                      </p:to>
                                    </p:set>
                                  </p:childTnLst>
                                </p:cTn>
                              </p:par>
                              <p:par>
                                <p:cTn id="21" presetID="35" presetClass="path" presetSubtype="0" accel="50000" decel="50000" fill="hold" nodeType="withEffect">
                                  <p:stCondLst>
                                    <p:cond delay="0"/>
                                  </p:stCondLst>
                                  <p:childTnLst>
                                    <p:animMotion origin="layout" path="M -2.77778E-6 -3.33333E-6 L -0.11475 -3.33333E-6 " pathEditMode="relative" rAng="0" ptsTypes="AA">
                                      <p:cBhvr>
                                        <p:cTn id="22" dur="1000" fill="hold"/>
                                        <p:tgtEl>
                                          <p:spTgt spid="7"/>
                                        </p:tgtEl>
                                        <p:attrNameLst>
                                          <p:attrName>ppt_x</p:attrName>
                                          <p:attrName>ppt_y</p:attrName>
                                        </p:attrNameLst>
                                      </p:cBhvr>
                                      <p:rCtr x="-5747" y="0"/>
                                    </p:animMotion>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300"/>
                                        <p:tgtEl>
                                          <p:spTgt spid="14"/>
                                        </p:tgtEl>
                                        <p:attrNameLst>
                                          <p:attrName>ppt_y</p:attrName>
                                        </p:attrNameLst>
                                      </p:cBhvr>
                                      <p:tavLst>
                                        <p:tav tm="0">
                                          <p:val>
                                            <p:strVal val="#ppt_y+#ppt_h*1.125000"/>
                                          </p:val>
                                        </p:tav>
                                        <p:tav tm="100000">
                                          <p:val>
                                            <p:strVal val="#ppt_y"/>
                                          </p:val>
                                        </p:tav>
                                      </p:tavLst>
                                    </p:anim>
                                    <p:animEffect transition="in" filter="wipe(up)">
                                      <p:cBhvr>
                                        <p:cTn id="27" dur="300"/>
                                        <p:tgtEl>
                                          <p:spTgt spid="14"/>
                                        </p:tgtEl>
                                      </p:cBhvr>
                                    </p:animEffect>
                                  </p:childTnLst>
                                </p:cTn>
                              </p:par>
                            </p:childTnLst>
                          </p:cTn>
                        </p:par>
                        <p:par>
                          <p:cTn id="28" fill="hold">
                            <p:stCondLst>
                              <p:cond delay="1300"/>
                            </p:stCondLst>
                            <p:childTnLst>
                              <p:par>
                                <p:cTn id="29" presetID="1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300"/>
                                        <p:tgtEl>
                                          <p:spTgt spid="13"/>
                                        </p:tgtEl>
                                        <p:attrNameLst>
                                          <p:attrName>ppt_y</p:attrName>
                                        </p:attrNameLst>
                                      </p:cBhvr>
                                      <p:tavLst>
                                        <p:tav tm="0">
                                          <p:val>
                                            <p:strVal val="#ppt_y+#ppt_h*1.125000"/>
                                          </p:val>
                                        </p:tav>
                                        <p:tav tm="100000">
                                          <p:val>
                                            <p:strVal val="#ppt_y"/>
                                          </p:val>
                                        </p:tav>
                                      </p:tavLst>
                                    </p:anim>
                                    <p:animEffect transition="in" filter="wipe(up)">
                                      <p:cBhvr>
                                        <p:cTn id="32" dur="300"/>
                                        <p:tgtEl>
                                          <p:spTgt spid="13"/>
                                        </p:tgtEl>
                                      </p:cBhvr>
                                    </p:animEffect>
                                  </p:childTnLst>
                                </p:cTn>
                              </p:par>
                            </p:childTnLst>
                          </p:cTn>
                        </p:par>
                        <p:par>
                          <p:cTn id="33" fill="hold">
                            <p:stCondLst>
                              <p:cond delay="1600"/>
                            </p:stCondLst>
                            <p:childTnLst>
                              <p:par>
                                <p:cTn id="34" presetID="1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300"/>
                                        <p:tgtEl>
                                          <p:spTgt spid="15"/>
                                        </p:tgtEl>
                                        <p:attrNameLst>
                                          <p:attrName>ppt_y</p:attrName>
                                        </p:attrNameLst>
                                      </p:cBhvr>
                                      <p:tavLst>
                                        <p:tav tm="0">
                                          <p:val>
                                            <p:strVal val="#ppt_y+#ppt_h*1.125000"/>
                                          </p:val>
                                        </p:tav>
                                        <p:tav tm="100000">
                                          <p:val>
                                            <p:strVal val="#ppt_y"/>
                                          </p:val>
                                        </p:tav>
                                      </p:tavLst>
                                    </p:anim>
                                    <p:animEffect transition="in" filter="wipe(up)">
                                      <p:cBhvr>
                                        <p:cTn id="37" dur="300"/>
                                        <p:tgtEl>
                                          <p:spTgt spid="15"/>
                                        </p:tgtEl>
                                      </p:cBhvr>
                                    </p:animEffect>
                                  </p:childTnLst>
                                </p:cTn>
                              </p:par>
                            </p:childTnLst>
                          </p:cTn>
                        </p:par>
                        <p:par>
                          <p:cTn id="38" fill="hold">
                            <p:stCondLst>
                              <p:cond delay="1900"/>
                            </p:stCondLst>
                            <p:childTnLst>
                              <p:par>
                                <p:cTn id="39" presetID="12" presetClass="entr" presetSubtype="4"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300"/>
                                        <p:tgtEl>
                                          <p:spTgt spid="16"/>
                                        </p:tgtEl>
                                        <p:attrNameLst>
                                          <p:attrName>ppt_y</p:attrName>
                                        </p:attrNameLst>
                                      </p:cBhvr>
                                      <p:tavLst>
                                        <p:tav tm="0">
                                          <p:val>
                                            <p:strVal val="#ppt_y+#ppt_h*1.125000"/>
                                          </p:val>
                                        </p:tav>
                                        <p:tav tm="100000">
                                          <p:val>
                                            <p:strVal val="#ppt_y"/>
                                          </p:val>
                                        </p:tav>
                                      </p:tavLst>
                                    </p:anim>
                                    <p:animEffect transition="in" filter="wipe(up)">
                                      <p:cBhvr>
                                        <p:cTn id="42" dur="300"/>
                                        <p:tgtEl>
                                          <p:spTgt spid="16"/>
                                        </p:tgtEl>
                                      </p:cBhvr>
                                    </p:animEffect>
                                  </p:childTnLst>
                                </p:cTn>
                              </p:par>
                            </p:childTnLst>
                          </p:cTn>
                        </p:par>
                        <p:par>
                          <p:cTn id="43" fill="hold">
                            <p:stCondLst>
                              <p:cond delay="2200"/>
                            </p:stCondLst>
                            <p:childTnLst>
                              <p:par>
                                <p:cTn id="44" presetID="1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300"/>
                                        <p:tgtEl>
                                          <p:spTgt spid="19"/>
                                        </p:tgtEl>
                                        <p:attrNameLst>
                                          <p:attrName>ppt_y</p:attrName>
                                        </p:attrNameLst>
                                      </p:cBhvr>
                                      <p:tavLst>
                                        <p:tav tm="0">
                                          <p:val>
                                            <p:strVal val="#ppt_y+#ppt_h*1.125000"/>
                                          </p:val>
                                        </p:tav>
                                        <p:tav tm="100000">
                                          <p:val>
                                            <p:strVal val="#ppt_y"/>
                                          </p:val>
                                        </p:tav>
                                      </p:tavLst>
                                    </p:anim>
                                    <p:animEffect transition="in" filter="wipe(up)">
                                      <p:cBhvr>
                                        <p:cTn id="47" dur="300"/>
                                        <p:tgtEl>
                                          <p:spTgt spid="19"/>
                                        </p:tgtEl>
                                      </p:cBhvr>
                                    </p:animEffect>
                                  </p:childTnLst>
                                </p:cTn>
                              </p:par>
                            </p:childTnLst>
                          </p:cTn>
                        </p:par>
                        <p:par>
                          <p:cTn id="48" fill="hold">
                            <p:stCondLst>
                              <p:cond delay="2500"/>
                            </p:stCondLst>
                            <p:childTnLst>
                              <p:par>
                                <p:cTn id="49" presetID="1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300"/>
                                        <p:tgtEl>
                                          <p:spTgt spid="18"/>
                                        </p:tgtEl>
                                        <p:attrNameLst>
                                          <p:attrName>ppt_y</p:attrName>
                                        </p:attrNameLst>
                                      </p:cBhvr>
                                      <p:tavLst>
                                        <p:tav tm="0">
                                          <p:val>
                                            <p:strVal val="#ppt_y+#ppt_h*1.125000"/>
                                          </p:val>
                                        </p:tav>
                                        <p:tav tm="100000">
                                          <p:val>
                                            <p:strVal val="#ppt_y"/>
                                          </p:val>
                                        </p:tav>
                                      </p:tavLst>
                                    </p:anim>
                                    <p:animEffect transition="in" filter="wipe(up)">
                                      <p:cBhvr>
                                        <p:cTn id="52" dur="300"/>
                                        <p:tgtEl>
                                          <p:spTgt spid="18"/>
                                        </p:tgtEl>
                                      </p:cBhvr>
                                    </p:animEffect>
                                  </p:childTnLst>
                                </p:cTn>
                              </p:par>
                            </p:childTnLst>
                          </p:cTn>
                        </p:par>
                        <p:par>
                          <p:cTn id="53" fill="hold">
                            <p:stCondLst>
                              <p:cond delay="2800"/>
                            </p:stCondLst>
                            <p:childTnLst>
                              <p:par>
                                <p:cTn id="54" presetID="12" presetClass="entr" presetSubtype="4"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300"/>
                                        <p:tgtEl>
                                          <p:spTgt spid="17"/>
                                        </p:tgtEl>
                                        <p:attrNameLst>
                                          <p:attrName>ppt_y</p:attrName>
                                        </p:attrNameLst>
                                      </p:cBhvr>
                                      <p:tavLst>
                                        <p:tav tm="0">
                                          <p:val>
                                            <p:strVal val="#ppt_y+#ppt_h*1.125000"/>
                                          </p:val>
                                        </p:tav>
                                        <p:tav tm="100000">
                                          <p:val>
                                            <p:strVal val="#ppt_y"/>
                                          </p:val>
                                        </p:tav>
                                      </p:tavLst>
                                    </p:anim>
                                    <p:animEffect transition="in" filter="wipe(up)">
                                      <p:cBhvr>
                                        <p:cTn id="57" dur="300"/>
                                        <p:tgtEl>
                                          <p:spTgt spid="17"/>
                                        </p:tgtEl>
                                      </p:cBhvr>
                                    </p:animEffect>
                                  </p:childTnLst>
                                </p:cTn>
                              </p:par>
                            </p:childTnLst>
                          </p:cTn>
                        </p:par>
                        <p:par>
                          <p:cTn id="58" fill="hold">
                            <p:stCondLst>
                              <p:cond delay="3100"/>
                            </p:stCondLst>
                            <p:childTnLst>
                              <p:par>
                                <p:cTn id="59" presetID="12" presetClass="entr" presetSubtype="4"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300"/>
                                        <p:tgtEl>
                                          <p:spTgt spid="2"/>
                                        </p:tgtEl>
                                        <p:attrNameLst>
                                          <p:attrName>ppt_y</p:attrName>
                                        </p:attrNameLst>
                                      </p:cBhvr>
                                      <p:tavLst>
                                        <p:tav tm="0">
                                          <p:val>
                                            <p:strVal val="#ppt_y+#ppt_h*1.125000"/>
                                          </p:val>
                                        </p:tav>
                                        <p:tav tm="100000">
                                          <p:val>
                                            <p:strVal val="#ppt_y"/>
                                          </p:val>
                                        </p:tav>
                                      </p:tavLst>
                                    </p:anim>
                                    <p:animEffect transition="in" filter="wipe(up)">
                                      <p:cBhvr>
                                        <p:cTn id="6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60480"/>
            <a:ext cx="9067800" cy="527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Copperplate Gothic Bold" charset="0"/>
                <a:ea typeface="Copperplate Gothic Bold" charset="0"/>
                <a:cs typeface="Copperplate Gothic Bold" charset="0"/>
              </a:defRPr>
            </a:lvl1pPr>
          </a:lstStyle>
          <a:p>
            <a:pPr algn="ctr"/>
            <a:r>
              <a:rPr lang="en-US" sz="3600" b="1" dirty="0" smtClean="0">
                <a:solidFill>
                  <a:srgbClr val="C00000"/>
                </a:solidFill>
              </a:rPr>
              <a:t>Guided Pathways</a:t>
            </a:r>
            <a:endParaRPr lang="en-US" sz="3600" b="1" dirty="0">
              <a:solidFill>
                <a:srgbClr val="C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228600"/>
            <a:ext cx="8331200" cy="64377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776" y="2363888"/>
            <a:ext cx="1035405" cy="3273552"/>
          </a:xfrm>
          <a:prstGeom prst="rect">
            <a:avLst/>
          </a:prstGeom>
        </p:spPr>
      </p:pic>
      <p:sp>
        <p:nvSpPr>
          <p:cNvPr id="9" name="TextBox 8"/>
          <p:cNvSpPr txBox="1"/>
          <p:nvPr/>
        </p:nvSpPr>
        <p:spPr>
          <a:xfrm>
            <a:off x="1730188" y="5678915"/>
            <a:ext cx="5712977" cy="369332"/>
          </a:xfrm>
          <a:prstGeom prst="rect">
            <a:avLst/>
          </a:prstGeom>
          <a:noFill/>
        </p:spPr>
        <p:txBody>
          <a:bodyPr wrap="square" rtlCol="0">
            <a:spAutoFit/>
          </a:bodyPr>
          <a:lstStyle/>
          <a:p>
            <a:pPr algn="ctr"/>
            <a:r>
              <a:rPr lang="en-US" dirty="0" smtClean="0">
                <a:latin typeface="Calibri"/>
                <a:cs typeface="Calibri"/>
              </a:rPr>
              <a:t>Equity, Social Mobility, Economic Health</a:t>
            </a:r>
            <a:endParaRPr lang="en-US" dirty="0">
              <a:latin typeface="Calibri"/>
              <a:cs typeface="Calibri"/>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889" y="2372320"/>
            <a:ext cx="1033272" cy="326680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7869" y="2374007"/>
            <a:ext cx="1033272" cy="326680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1848" y="2362200"/>
            <a:ext cx="1033272" cy="3266808"/>
          </a:xfrm>
          <a:prstGeom prst="rect">
            <a:avLst/>
          </a:prstGeom>
        </p:spPr>
      </p:pic>
      <p:pic>
        <p:nvPicPr>
          <p:cNvPr id="13" name="Picture 12"/>
          <p:cNvPicPr/>
          <p:nvPr/>
        </p:nvPicPr>
        <p:blipFill rotWithShape="1">
          <a:blip r:embed="rId7">
            <a:extLst>
              <a:ext uri="{28A0092B-C50C-407E-A947-70E740481C1C}">
                <a14:useLocalDpi xmlns:a14="http://schemas.microsoft.com/office/drawing/2010/main" val="0"/>
              </a:ext>
            </a:extLst>
          </a:blip>
          <a:srcRect l="57212" t="19517" r="9134" b="26242"/>
          <a:stretch/>
        </p:blipFill>
        <p:spPr bwMode="auto">
          <a:xfrm>
            <a:off x="1789560" y="1503174"/>
            <a:ext cx="971550" cy="990600"/>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3229894" y="1813808"/>
            <a:ext cx="1077268" cy="523220"/>
          </a:xfrm>
          <a:prstGeom prst="rect">
            <a:avLst/>
          </a:prstGeom>
          <a:solidFill>
            <a:srgbClr val="FF0000"/>
          </a:solid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dirty="0" smtClean="0">
                <a:solidFill>
                  <a:schemeClr val="bg1"/>
                </a:solidFill>
                <a:latin typeface="Broadway" panose="04040905080B02020502" pitchFamily="82" charset="0"/>
              </a:rPr>
              <a:t>SSSP</a:t>
            </a:r>
            <a:endParaRPr lang="en-US" dirty="0">
              <a:solidFill>
                <a:schemeClr val="bg1"/>
              </a:solidFill>
              <a:latin typeface="Broadway" panose="04040905080B02020502" pitchFamily="82"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0763" y="2912794"/>
            <a:ext cx="2514600" cy="838200"/>
          </a:xfrm>
          <a:prstGeom prst="rect">
            <a:avLst/>
          </a:prstGeom>
        </p:spPr>
      </p:pic>
      <p:pic>
        <p:nvPicPr>
          <p:cNvPr id="16" name="Picture 12" descr="CA Career Cafe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3049" y="1651040"/>
            <a:ext cx="1593404" cy="8427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5965" y="2712617"/>
            <a:ext cx="2168236" cy="947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01907" y="3946408"/>
            <a:ext cx="2583429" cy="967130"/>
          </a:xfrm>
          <a:prstGeom prst="rect">
            <a:avLst/>
          </a:prstGeom>
        </p:spPr>
      </p:pic>
      <p:pic>
        <p:nvPicPr>
          <p:cNvPr id="19" name="Picture 9" descr="Basic Skills Initiativ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3444" y="4048872"/>
            <a:ext cx="1707907" cy="8929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2"/>
          <p:cNvPicPr>
            <a:picLocks noChangeAspect="1" noChangeArrowheads="1"/>
          </p:cNvPicPr>
          <p:nvPr/>
        </p:nvPicPr>
        <p:blipFill>
          <a:blip r:embed="rId1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641294" y="1719324"/>
            <a:ext cx="1747831" cy="77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58000" y="5056598"/>
            <a:ext cx="2971800" cy="600303"/>
          </a:xfrm>
          <a:prstGeom prst="rect">
            <a:avLst/>
          </a:prstGeom>
        </p:spPr>
      </p:pic>
      <p:sp>
        <p:nvSpPr>
          <p:cNvPr id="23" name="TextBox 22"/>
          <p:cNvSpPr txBox="1"/>
          <p:nvPr/>
        </p:nvSpPr>
        <p:spPr>
          <a:xfrm>
            <a:off x="1418728" y="5987964"/>
            <a:ext cx="6796356" cy="369332"/>
          </a:xfrm>
          <a:prstGeom prst="rect">
            <a:avLst/>
          </a:prstGeom>
          <a:noFill/>
        </p:spPr>
        <p:txBody>
          <a:bodyPr wrap="square" rtlCol="0">
            <a:spAutoFit/>
          </a:bodyPr>
          <a:lstStyle/>
          <a:p>
            <a:r>
              <a:rPr lang="en-US" dirty="0" smtClean="0">
                <a:latin typeface="Calibri"/>
                <a:cs typeface="Calibri"/>
              </a:rPr>
              <a:t>California Pathways – Redesigning California’s Community Colleges</a:t>
            </a:r>
            <a:endParaRPr lang="en-US" dirty="0">
              <a:latin typeface="Calibri"/>
              <a:cs typeface="Calibri"/>
            </a:endParaRPr>
          </a:p>
        </p:txBody>
      </p:sp>
    </p:spTree>
    <p:extLst>
      <p:ext uri="{BB962C8B-B14F-4D97-AF65-F5344CB8AC3E}">
        <p14:creationId xmlns:p14="http://schemas.microsoft.com/office/powerpoint/2010/main" val="252212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1+ppt_w/2"/>
                                          </p:val>
                                        </p:tav>
                                      </p:tavLst>
                                    </p:anim>
                                    <p:anim calcmode="lin" valueType="num">
                                      <p:cBhvr additive="base">
                                        <p:cTn id="7" dur="500"/>
                                        <p:tgtEl>
                                          <p:spTgt spid="6"/>
                                        </p:tgtEl>
                                        <p:attrNameLst>
                                          <p:attrName>ppt_y</p:attrName>
                                        </p:attrNameLst>
                                      </p:cBhvr>
                                      <p:tavLst>
                                        <p:tav tm="0">
                                          <p:val>
                                            <p:strVal val="ppt_y"/>
                                          </p:val>
                                        </p:tav>
                                        <p:tav tm="100000">
                                          <p:val>
                                            <p:strVal val="ppt_y"/>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1+ppt_w/2"/>
                                          </p:val>
                                        </p:tav>
                                      </p:tavLst>
                                    </p:anim>
                                    <p:anim calcmode="lin" valueType="num">
                                      <p:cBhvr additive="base">
                                        <p:cTn id="11" dur="500"/>
                                        <p:tgtEl>
                                          <p:spTgt spid="7"/>
                                        </p:tgtEl>
                                        <p:attrNameLst>
                                          <p:attrName>ppt_y</p:attrName>
                                        </p:attrNameLst>
                                      </p:cBhvr>
                                      <p:tavLst>
                                        <p:tav tm="0">
                                          <p:val>
                                            <p:strVal val="ppt_y"/>
                                          </p:val>
                                        </p:tav>
                                        <p:tav tm="100000">
                                          <p:val>
                                            <p:strVal val="ppt_y"/>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2" fill="hold" nodeType="withEffect">
                                  <p:stCondLst>
                                    <p:cond delay="0"/>
                                  </p:stCondLst>
                                  <p:childTnLst>
                                    <p:anim calcmode="lin" valueType="num">
                                      <p:cBhvr additive="base">
                                        <p:cTn id="14" dur="500"/>
                                        <p:tgtEl>
                                          <p:spTgt spid="11"/>
                                        </p:tgtEl>
                                        <p:attrNameLst>
                                          <p:attrName>ppt_x</p:attrName>
                                        </p:attrNameLst>
                                      </p:cBhvr>
                                      <p:tavLst>
                                        <p:tav tm="0">
                                          <p:val>
                                            <p:strVal val="ppt_x"/>
                                          </p:val>
                                        </p:tav>
                                        <p:tav tm="100000">
                                          <p:val>
                                            <p:strVal val="1+ppt_w/2"/>
                                          </p:val>
                                        </p:tav>
                                      </p:tavLst>
                                    </p:anim>
                                    <p:anim calcmode="lin" valueType="num">
                                      <p:cBhvr additive="base">
                                        <p:cTn id="15" dur="500"/>
                                        <p:tgtEl>
                                          <p:spTgt spid="11"/>
                                        </p:tgtEl>
                                        <p:attrNameLst>
                                          <p:attrName>ppt_y</p:attrName>
                                        </p:attrNameLst>
                                      </p:cBhvr>
                                      <p:tavLst>
                                        <p:tav tm="0">
                                          <p:val>
                                            <p:strVal val="ppt_y"/>
                                          </p:val>
                                        </p:tav>
                                        <p:tav tm="100000">
                                          <p:val>
                                            <p:strVal val="ppt_y"/>
                                          </p:val>
                                        </p:tav>
                                      </p:tavLst>
                                    </p:anim>
                                    <p:set>
                                      <p:cBhvr>
                                        <p:cTn id="16" dur="1" fill="hold">
                                          <p:stCondLst>
                                            <p:cond delay="499"/>
                                          </p:stCondLst>
                                        </p:cTn>
                                        <p:tgtEl>
                                          <p:spTgt spid="11"/>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1+ppt_w/2"/>
                                          </p:val>
                                        </p:tav>
                                      </p:tavLst>
                                    </p:anim>
                                    <p:anim calcmode="lin" valueType="num">
                                      <p:cBhvr additive="base">
                                        <p:cTn id="19" dur="500"/>
                                        <p:tgtEl>
                                          <p:spTgt spid="12"/>
                                        </p:tgtEl>
                                        <p:attrNameLst>
                                          <p:attrName>ppt_y</p:attrName>
                                        </p:attrNameLst>
                                      </p:cBhvr>
                                      <p:tavLst>
                                        <p:tav tm="0">
                                          <p:val>
                                            <p:strVal val="ppt_y"/>
                                          </p:val>
                                        </p:tav>
                                        <p:tav tm="100000">
                                          <p:val>
                                            <p:strVal val="ppt_y"/>
                                          </p:val>
                                        </p:tav>
                                      </p:tavLst>
                                    </p:anim>
                                    <p:set>
                                      <p:cBhvr>
                                        <p:cTn id="20" dur="1" fill="hold">
                                          <p:stCondLst>
                                            <p:cond delay="499"/>
                                          </p:stCondLst>
                                        </p:cTn>
                                        <p:tgtEl>
                                          <p:spTgt spid="12"/>
                                        </p:tgtEl>
                                        <p:attrNameLst>
                                          <p:attrName>style.visibility</p:attrName>
                                        </p:attrNameLst>
                                      </p:cBhvr>
                                      <p:to>
                                        <p:strVal val="hidden"/>
                                      </p:to>
                                    </p:set>
                                  </p:childTnLst>
                                </p:cTn>
                              </p:par>
                              <p:par>
                                <p:cTn id="21" presetID="35" presetClass="path" presetSubtype="0" accel="50000" decel="50000" fill="hold" nodeType="withEffect">
                                  <p:stCondLst>
                                    <p:cond delay="0"/>
                                  </p:stCondLst>
                                  <p:childTnLst>
                                    <p:animMotion origin="layout" path="M 2.77778E-7 2.22222E-6 L -0.28542 2.22222E-6 " pathEditMode="relative" rAng="0" ptsTypes="AA">
                                      <p:cBhvr>
                                        <p:cTn id="22" dur="1000" fill="hold"/>
                                        <p:tgtEl>
                                          <p:spTgt spid="10"/>
                                        </p:tgtEl>
                                        <p:attrNameLst>
                                          <p:attrName>ppt_x</p:attrName>
                                          <p:attrName>ppt_y</p:attrName>
                                        </p:attrNameLst>
                                      </p:cBhvr>
                                      <p:rCtr x="-14271" y="0"/>
                                    </p:animMotion>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300"/>
                                        <p:tgtEl>
                                          <p:spTgt spid="13"/>
                                        </p:tgtEl>
                                        <p:attrNameLst>
                                          <p:attrName>ppt_y</p:attrName>
                                        </p:attrNameLst>
                                      </p:cBhvr>
                                      <p:tavLst>
                                        <p:tav tm="0">
                                          <p:val>
                                            <p:strVal val="#ppt_y+#ppt_h*1.125000"/>
                                          </p:val>
                                        </p:tav>
                                        <p:tav tm="100000">
                                          <p:val>
                                            <p:strVal val="#ppt_y"/>
                                          </p:val>
                                        </p:tav>
                                      </p:tavLst>
                                    </p:anim>
                                    <p:animEffect transition="in" filter="wipe(up)">
                                      <p:cBhvr>
                                        <p:cTn id="27" dur="300"/>
                                        <p:tgtEl>
                                          <p:spTgt spid="13"/>
                                        </p:tgtEl>
                                      </p:cBhvr>
                                    </p:animEffect>
                                  </p:childTnLst>
                                </p:cTn>
                              </p:par>
                            </p:childTnLst>
                          </p:cTn>
                        </p:par>
                        <p:par>
                          <p:cTn id="28" fill="hold">
                            <p:stCondLst>
                              <p:cond delay="1300"/>
                            </p:stCondLst>
                            <p:childTnLst>
                              <p:par>
                                <p:cTn id="29" presetID="1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300"/>
                                        <p:tgtEl>
                                          <p:spTgt spid="14"/>
                                        </p:tgtEl>
                                        <p:attrNameLst>
                                          <p:attrName>ppt_y</p:attrName>
                                        </p:attrNameLst>
                                      </p:cBhvr>
                                      <p:tavLst>
                                        <p:tav tm="0">
                                          <p:val>
                                            <p:strVal val="#ppt_y+#ppt_h*1.125000"/>
                                          </p:val>
                                        </p:tav>
                                        <p:tav tm="100000">
                                          <p:val>
                                            <p:strVal val="#ppt_y"/>
                                          </p:val>
                                        </p:tav>
                                      </p:tavLst>
                                    </p:anim>
                                    <p:animEffect transition="in" filter="wipe(up)">
                                      <p:cBhvr>
                                        <p:cTn id="32" dur="300"/>
                                        <p:tgtEl>
                                          <p:spTgt spid="14"/>
                                        </p:tgtEl>
                                      </p:cBhvr>
                                    </p:animEffect>
                                  </p:childTnLst>
                                </p:cTn>
                              </p:par>
                            </p:childTnLst>
                          </p:cTn>
                        </p:par>
                        <p:par>
                          <p:cTn id="33" fill="hold">
                            <p:stCondLst>
                              <p:cond delay="1600"/>
                            </p:stCondLst>
                            <p:childTnLst>
                              <p:par>
                                <p:cTn id="34" presetID="12" presetClass="entr" presetSubtype="4"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300"/>
                                        <p:tgtEl>
                                          <p:spTgt spid="16"/>
                                        </p:tgtEl>
                                        <p:attrNameLst>
                                          <p:attrName>ppt_y</p:attrName>
                                        </p:attrNameLst>
                                      </p:cBhvr>
                                      <p:tavLst>
                                        <p:tav tm="0">
                                          <p:val>
                                            <p:strVal val="#ppt_y+#ppt_h*1.125000"/>
                                          </p:val>
                                        </p:tav>
                                        <p:tav tm="100000">
                                          <p:val>
                                            <p:strVal val="#ppt_y"/>
                                          </p:val>
                                        </p:tav>
                                      </p:tavLst>
                                    </p:anim>
                                    <p:animEffect transition="in" filter="wipe(up)">
                                      <p:cBhvr>
                                        <p:cTn id="37" dur="300"/>
                                        <p:tgtEl>
                                          <p:spTgt spid="16"/>
                                        </p:tgtEl>
                                      </p:cBhvr>
                                    </p:animEffect>
                                  </p:childTnLst>
                                </p:cTn>
                              </p:par>
                            </p:childTnLst>
                          </p:cTn>
                        </p:par>
                        <p:par>
                          <p:cTn id="38" fill="hold">
                            <p:stCondLst>
                              <p:cond delay="1900"/>
                            </p:stCondLst>
                            <p:childTnLst>
                              <p:par>
                                <p:cTn id="39" presetID="12" presetClass="entr" presetSubtype="4"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300"/>
                                        <p:tgtEl>
                                          <p:spTgt spid="20"/>
                                        </p:tgtEl>
                                        <p:attrNameLst>
                                          <p:attrName>ppt_y</p:attrName>
                                        </p:attrNameLst>
                                      </p:cBhvr>
                                      <p:tavLst>
                                        <p:tav tm="0">
                                          <p:val>
                                            <p:strVal val="#ppt_y+#ppt_h*1.125000"/>
                                          </p:val>
                                        </p:tav>
                                        <p:tav tm="100000">
                                          <p:val>
                                            <p:strVal val="#ppt_y"/>
                                          </p:val>
                                        </p:tav>
                                      </p:tavLst>
                                    </p:anim>
                                    <p:animEffect transition="in" filter="wipe(up)">
                                      <p:cBhvr>
                                        <p:cTn id="42" dur="300"/>
                                        <p:tgtEl>
                                          <p:spTgt spid="20"/>
                                        </p:tgtEl>
                                      </p:cBhvr>
                                    </p:animEffect>
                                  </p:childTnLst>
                                </p:cTn>
                              </p:par>
                            </p:childTnLst>
                          </p:cTn>
                        </p:par>
                        <p:par>
                          <p:cTn id="43" fill="hold">
                            <p:stCondLst>
                              <p:cond delay="2200"/>
                            </p:stCondLst>
                            <p:childTnLst>
                              <p:par>
                                <p:cTn id="44" presetID="1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300"/>
                                        <p:tgtEl>
                                          <p:spTgt spid="17"/>
                                        </p:tgtEl>
                                        <p:attrNameLst>
                                          <p:attrName>ppt_y</p:attrName>
                                        </p:attrNameLst>
                                      </p:cBhvr>
                                      <p:tavLst>
                                        <p:tav tm="0">
                                          <p:val>
                                            <p:strVal val="#ppt_y+#ppt_h*1.125000"/>
                                          </p:val>
                                        </p:tav>
                                        <p:tav tm="100000">
                                          <p:val>
                                            <p:strVal val="#ppt_y"/>
                                          </p:val>
                                        </p:tav>
                                      </p:tavLst>
                                    </p:anim>
                                    <p:animEffect transition="in" filter="wipe(up)">
                                      <p:cBhvr>
                                        <p:cTn id="47" dur="300"/>
                                        <p:tgtEl>
                                          <p:spTgt spid="17"/>
                                        </p:tgtEl>
                                      </p:cBhvr>
                                    </p:animEffect>
                                  </p:childTnLst>
                                </p:cTn>
                              </p:par>
                            </p:childTnLst>
                          </p:cTn>
                        </p:par>
                        <p:par>
                          <p:cTn id="48" fill="hold">
                            <p:stCondLst>
                              <p:cond delay="2500"/>
                            </p:stCondLst>
                            <p:childTnLst>
                              <p:par>
                                <p:cTn id="49" presetID="12" presetClass="entr" presetSubtype="4"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300"/>
                                        <p:tgtEl>
                                          <p:spTgt spid="3"/>
                                        </p:tgtEl>
                                        <p:attrNameLst>
                                          <p:attrName>ppt_y</p:attrName>
                                        </p:attrNameLst>
                                      </p:cBhvr>
                                      <p:tavLst>
                                        <p:tav tm="0">
                                          <p:val>
                                            <p:strVal val="#ppt_y+#ppt_h*1.125000"/>
                                          </p:val>
                                        </p:tav>
                                        <p:tav tm="100000">
                                          <p:val>
                                            <p:strVal val="#ppt_y"/>
                                          </p:val>
                                        </p:tav>
                                      </p:tavLst>
                                    </p:anim>
                                    <p:animEffect transition="in" filter="wipe(up)">
                                      <p:cBhvr>
                                        <p:cTn id="52" dur="300"/>
                                        <p:tgtEl>
                                          <p:spTgt spid="3"/>
                                        </p:tgtEl>
                                      </p:cBhvr>
                                    </p:animEffect>
                                  </p:childTnLst>
                                </p:cTn>
                              </p:par>
                            </p:childTnLst>
                          </p:cTn>
                        </p:par>
                        <p:par>
                          <p:cTn id="53" fill="hold">
                            <p:stCondLst>
                              <p:cond delay="2800"/>
                            </p:stCondLst>
                            <p:childTnLst>
                              <p:par>
                                <p:cTn id="54" presetID="12" presetClass="entr" presetSubtype="4"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300"/>
                                        <p:tgtEl>
                                          <p:spTgt spid="18"/>
                                        </p:tgtEl>
                                        <p:attrNameLst>
                                          <p:attrName>ppt_y</p:attrName>
                                        </p:attrNameLst>
                                      </p:cBhvr>
                                      <p:tavLst>
                                        <p:tav tm="0">
                                          <p:val>
                                            <p:strVal val="#ppt_y+#ppt_h*1.125000"/>
                                          </p:val>
                                        </p:tav>
                                        <p:tav tm="100000">
                                          <p:val>
                                            <p:strVal val="#ppt_y"/>
                                          </p:val>
                                        </p:tav>
                                      </p:tavLst>
                                    </p:anim>
                                    <p:animEffect transition="in" filter="wipe(up)">
                                      <p:cBhvr>
                                        <p:cTn id="57" dur="300"/>
                                        <p:tgtEl>
                                          <p:spTgt spid="18"/>
                                        </p:tgtEl>
                                      </p:cBhvr>
                                    </p:animEffect>
                                  </p:childTnLst>
                                </p:cTn>
                              </p:par>
                            </p:childTnLst>
                          </p:cTn>
                        </p:par>
                        <p:par>
                          <p:cTn id="58" fill="hold">
                            <p:stCondLst>
                              <p:cond delay="3100"/>
                            </p:stCondLst>
                            <p:childTnLst>
                              <p:par>
                                <p:cTn id="59" presetID="12" presetClass="entr" presetSubtype="4"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300"/>
                                        <p:tgtEl>
                                          <p:spTgt spid="19"/>
                                        </p:tgtEl>
                                        <p:attrNameLst>
                                          <p:attrName>ppt_y</p:attrName>
                                        </p:attrNameLst>
                                      </p:cBhvr>
                                      <p:tavLst>
                                        <p:tav tm="0">
                                          <p:val>
                                            <p:strVal val="#ppt_y+#ppt_h*1.125000"/>
                                          </p:val>
                                        </p:tav>
                                        <p:tav tm="100000">
                                          <p:val>
                                            <p:strVal val="#ppt_y"/>
                                          </p:val>
                                        </p:tav>
                                      </p:tavLst>
                                    </p:anim>
                                    <p:animEffect transition="in" filter="wipe(up)">
                                      <p:cBhvr>
                                        <p:cTn id="62" dur="300"/>
                                        <p:tgtEl>
                                          <p:spTgt spid="19"/>
                                        </p:tgtEl>
                                      </p:cBhvr>
                                    </p:animEffect>
                                  </p:childTnLst>
                                </p:cTn>
                              </p:par>
                            </p:childTnLst>
                          </p:cTn>
                        </p:par>
                        <p:par>
                          <p:cTn id="63" fill="hold">
                            <p:stCondLst>
                              <p:cond delay="3400"/>
                            </p:stCondLst>
                            <p:childTnLst>
                              <p:par>
                                <p:cTn id="64" presetID="12" presetClass="entr" presetSubtype="4"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300"/>
                                        <p:tgtEl>
                                          <p:spTgt spid="21"/>
                                        </p:tgtEl>
                                        <p:attrNameLst>
                                          <p:attrName>ppt_y</p:attrName>
                                        </p:attrNameLst>
                                      </p:cBhvr>
                                      <p:tavLst>
                                        <p:tav tm="0">
                                          <p:val>
                                            <p:strVal val="#ppt_y+#ppt_h*1.125000"/>
                                          </p:val>
                                        </p:tav>
                                        <p:tav tm="100000">
                                          <p:val>
                                            <p:strVal val="#ppt_y"/>
                                          </p:val>
                                        </p:tav>
                                      </p:tavLst>
                                    </p:anim>
                                    <p:animEffect transition="in" filter="wipe(up)">
                                      <p:cBhvr>
                                        <p:cTn id="67"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60480"/>
            <a:ext cx="9067800" cy="527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Copperplate Gothic Bold" charset="0"/>
                <a:ea typeface="Copperplate Gothic Bold" charset="0"/>
                <a:cs typeface="Copperplate Gothic Bold" charset="0"/>
              </a:defRPr>
            </a:lvl1pPr>
          </a:lstStyle>
          <a:p>
            <a:pPr algn="ctr"/>
            <a:r>
              <a:rPr lang="en-US" sz="3600" b="1" dirty="0" smtClean="0">
                <a:solidFill>
                  <a:srgbClr val="C00000"/>
                </a:solidFill>
              </a:rPr>
              <a:t>Guided Pathways</a:t>
            </a:r>
            <a:endParaRPr lang="en-US" sz="3600" b="1" dirty="0">
              <a:solidFill>
                <a:srgbClr val="C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228600"/>
            <a:ext cx="8331200" cy="64377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776" y="2363888"/>
            <a:ext cx="1035405" cy="3273552"/>
          </a:xfrm>
          <a:prstGeom prst="rect">
            <a:avLst/>
          </a:prstGeom>
        </p:spPr>
      </p:pic>
      <p:sp>
        <p:nvSpPr>
          <p:cNvPr id="9" name="TextBox 8"/>
          <p:cNvSpPr txBox="1"/>
          <p:nvPr/>
        </p:nvSpPr>
        <p:spPr>
          <a:xfrm>
            <a:off x="1730188" y="5678915"/>
            <a:ext cx="5712977" cy="369332"/>
          </a:xfrm>
          <a:prstGeom prst="rect">
            <a:avLst/>
          </a:prstGeom>
          <a:noFill/>
        </p:spPr>
        <p:txBody>
          <a:bodyPr wrap="square" rtlCol="0">
            <a:spAutoFit/>
          </a:bodyPr>
          <a:lstStyle/>
          <a:p>
            <a:pPr algn="ctr"/>
            <a:r>
              <a:rPr lang="en-US" dirty="0" smtClean="0">
                <a:latin typeface="Calibri"/>
                <a:cs typeface="Calibri"/>
              </a:rPr>
              <a:t>Equity, Social Mobility, Economic Health</a:t>
            </a:r>
            <a:endParaRPr lang="en-US" dirty="0">
              <a:latin typeface="Calibri"/>
              <a:cs typeface="Calibri"/>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889" y="2372320"/>
            <a:ext cx="1033272" cy="326680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7869" y="2374007"/>
            <a:ext cx="1033272" cy="326680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1848" y="2362200"/>
            <a:ext cx="1033272" cy="3266808"/>
          </a:xfrm>
          <a:prstGeom prst="rect">
            <a:avLst/>
          </a:prstGeom>
        </p:spPr>
      </p:pic>
      <p:pic>
        <p:nvPicPr>
          <p:cNvPr id="13" name="Picture 12"/>
          <p:cNvPicPr/>
          <p:nvPr/>
        </p:nvPicPr>
        <p:blipFill rotWithShape="1">
          <a:blip r:embed="rId7">
            <a:extLst>
              <a:ext uri="{28A0092B-C50C-407E-A947-70E740481C1C}">
                <a14:useLocalDpi xmlns:a14="http://schemas.microsoft.com/office/drawing/2010/main" val="0"/>
              </a:ext>
            </a:extLst>
          </a:blip>
          <a:srcRect l="57212" t="19517" r="9134" b="26242"/>
          <a:stretch/>
        </p:blipFill>
        <p:spPr bwMode="auto">
          <a:xfrm>
            <a:off x="1789560" y="1503174"/>
            <a:ext cx="971550" cy="990600"/>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2952130" y="1974115"/>
            <a:ext cx="1077268" cy="523220"/>
          </a:xfrm>
          <a:prstGeom prst="rect">
            <a:avLst/>
          </a:prstGeom>
          <a:solidFill>
            <a:srgbClr val="FF0000"/>
          </a:solid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dirty="0" smtClean="0">
                <a:solidFill>
                  <a:schemeClr val="bg1"/>
                </a:solidFill>
                <a:latin typeface="Broadway" panose="04040905080B02020502" pitchFamily="82" charset="0"/>
              </a:rPr>
              <a:t>SSSP</a:t>
            </a:r>
            <a:endParaRPr lang="en-US" dirty="0">
              <a:solidFill>
                <a:schemeClr val="bg1"/>
              </a:solidFill>
              <a:latin typeface="Broadway" panose="04040905080B02020502" pitchFamily="82" charset="0"/>
            </a:endParaRPr>
          </a:p>
        </p:txBody>
      </p:sp>
      <p:pic>
        <p:nvPicPr>
          <p:cNvPr id="15"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538" y="2840753"/>
            <a:ext cx="2168236" cy="947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9"/>
          <a:stretch>
            <a:fillRect/>
          </a:stretch>
        </p:blipFill>
        <p:spPr>
          <a:xfrm>
            <a:off x="1763538" y="3995604"/>
            <a:ext cx="1859072" cy="637396"/>
          </a:xfrm>
          <a:prstGeom prst="rect">
            <a:avLst/>
          </a:prstGeom>
        </p:spPr>
      </p:pic>
      <p:sp>
        <p:nvSpPr>
          <p:cNvPr id="18" name="TextBox 17"/>
          <p:cNvSpPr txBox="1"/>
          <p:nvPr/>
        </p:nvSpPr>
        <p:spPr>
          <a:xfrm>
            <a:off x="1832176" y="4786624"/>
            <a:ext cx="1428780" cy="461665"/>
          </a:xfrm>
          <a:prstGeom prst="rect">
            <a:avLst/>
          </a:prstGeom>
          <a:solidFill>
            <a:srgbClr val="FF0000"/>
          </a:solidFill>
        </p:spPr>
        <p:txBody>
          <a:bodyPr wrap="square" rtlCol="0">
            <a:spAutoFit/>
          </a:bodyPr>
          <a:lstStyle/>
          <a:p>
            <a:r>
              <a:rPr lang="en-US" sz="2400" dirty="0" smtClean="0">
                <a:solidFill>
                  <a:schemeClr val="bg1"/>
                </a:solidFill>
              </a:rPr>
              <a:t>Noncredit</a:t>
            </a:r>
            <a:endParaRPr lang="en-US" dirty="0">
              <a:solidFill>
                <a:schemeClr val="bg1"/>
              </a:solidFill>
            </a:endParaRPr>
          </a:p>
        </p:txBody>
      </p:sp>
      <p:sp>
        <p:nvSpPr>
          <p:cNvPr id="20" name="TextBox 19"/>
          <p:cNvSpPr txBox="1"/>
          <p:nvPr/>
        </p:nvSpPr>
        <p:spPr>
          <a:xfrm>
            <a:off x="4269362" y="1862098"/>
            <a:ext cx="21324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Supplemental Instruction/Tutoring</a:t>
            </a:r>
            <a:endParaRPr lang="en-US" dirty="0"/>
          </a:p>
        </p:txBody>
      </p:sp>
      <p:sp>
        <p:nvSpPr>
          <p:cNvPr id="21" name="TextBox 20"/>
          <p:cNvSpPr txBox="1"/>
          <p:nvPr/>
        </p:nvSpPr>
        <p:spPr>
          <a:xfrm>
            <a:off x="4284579" y="2846458"/>
            <a:ext cx="2139852"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latin typeface="Algerian" panose="04020705040A02060702" pitchFamily="82" charset="0"/>
              </a:rPr>
              <a:t>Contextualized Learning</a:t>
            </a:r>
            <a:endParaRPr lang="en-US" sz="2000" dirty="0">
              <a:latin typeface="Algerian" panose="04020705040A02060702" pitchFamily="82" charset="0"/>
            </a:endParaRPr>
          </a:p>
        </p:txBody>
      </p:sp>
      <p:sp>
        <p:nvSpPr>
          <p:cNvPr id="22" name="TextBox 21"/>
          <p:cNvSpPr txBox="1"/>
          <p:nvPr/>
        </p:nvSpPr>
        <p:spPr>
          <a:xfrm>
            <a:off x="4269362" y="4042154"/>
            <a:ext cx="204054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smtClean="0"/>
              <a:t>BSI e-Resource</a:t>
            </a:r>
            <a:endParaRPr lang="en-US" sz="2400" dirty="0"/>
          </a:p>
        </p:txBody>
      </p:sp>
      <p:pic>
        <p:nvPicPr>
          <p:cNvPr id="23" name="Picture 9" descr="Basic Skills Initiativ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9362" y="4746342"/>
            <a:ext cx="1534586" cy="80234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405216" y="5987964"/>
            <a:ext cx="6796356" cy="369332"/>
          </a:xfrm>
          <a:prstGeom prst="rect">
            <a:avLst/>
          </a:prstGeom>
          <a:noFill/>
        </p:spPr>
        <p:txBody>
          <a:bodyPr wrap="square" rtlCol="0">
            <a:spAutoFit/>
          </a:bodyPr>
          <a:lstStyle/>
          <a:p>
            <a:r>
              <a:rPr lang="en-US" dirty="0" smtClean="0">
                <a:latin typeface="Calibri"/>
                <a:cs typeface="Calibri"/>
              </a:rPr>
              <a:t>California Pathways – Redesigning California’s Community Colleges</a:t>
            </a:r>
            <a:endParaRPr lang="en-US" dirty="0">
              <a:latin typeface="Calibri"/>
              <a:cs typeface="Calibri"/>
            </a:endParaRPr>
          </a:p>
        </p:txBody>
      </p:sp>
    </p:spTree>
    <p:extLst>
      <p:ext uri="{BB962C8B-B14F-4D97-AF65-F5344CB8AC3E}">
        <p14:creationId xmlns:p14="http://schemas.microsoft.com/office/powerpoint/2010/main" val="276205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1+ppt_w/2"/>
                                          </p:val>
                                        </p:tav>
                                      </p:tavLst>
                                    </p:anim>
                                    <p:anim calcmode="lin" valueType="num">
                                      <p:cBhvr additive="base">
                                        <p:cTn id="7" dur="500"/>
                                        <p:tgtEl>
                                          <p:spTgt spid="6"/>
                                        </p:tgtEl>
                                        <p:attrNameLst>
                                          <p:attrName>ppt_y</p:attrName>
                                        </p:attrNameLst>
                                      </p:cBhvr>
                                      <p:tavLst>
                                        <p:tav tm="0">
                                          <p:val>
                                            <p:strVal val="ppt_y"/>
                                          </p:val>
                                        </p:tav>
                                        <p:tav tm="100000">
                                          <p:val>
                                            <p:strVal val="ppt_y"/>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1+ppt_w/2"/>
                                          </p:val>
                                        </p:tav>
                                      </p:tavLst>
                                    </p:anim>
                                    <p:anim calcmode="lin" valueType="num">
                                      <p:cBhvr additive="base">
                                        <p:cTn id="11" dur="500"/>
                                        <p:tgtEl>
                                          <p:spTgt spid="10"/>
                                        </p:tgtEl>
                                        <p:attrNameLst>
                                          <p:attrName>ppt_y</p:attrName>
                                        </p:attrNameLst>
                                      </p:cBhvr>
                                      <p:tavLst>
                                        <p:tav tm="0">
                                          <p:val>
                                            <p:strVal val="ppt_y"/>
                                          </p:val>
                                        </p:tav>
                                        <p:tav tm="100000">
                                          <p:val>
                                            <p:strVal val="ppt_y"/>
                                          </p:val>
                                        </p:tav>
                                      </p:tavLst>
                                    </p:anim>
                                    <p:set>
                                      <p:cBhvr>
                                        <p:cTn id="12" dur="1" fill="hold">
                                          <p:stCondLst>
                                            <p:cond delay="499"/>
                                          </p:stCondLst>
                                        </p:cTn>
                                        <p:tgtEl>
                                          <p:spTgt spid="10"/>
                                        </p:tgtEl>
                                        <p:attrNameLst>
                                          <p:attrName>style.visibility</p:attrName>
                                        </p:attrNameLst>
                                      </p:cBhvr>
                                      <p:to>
                                        <p:strVal val="hidden"/>
                                      </p:to>
                                    </p:set>
                                  </p:childTnLst>
                                </p:cTn>
                              </p:par>
                              <p:par>
                                <p:cTn id="13" presetID="2" presetClass="exit" presetSubtype="2" fill="hold"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1+ppt_w/2"/>
                                          </p:val>
                                        </p:tav>
                                      </p:tavLst>
                                    </p:anim>
                                    <p:anim calcmode="lin" valueType="num">
                                      <p:cBhvr additive="base">
                                        <p:cTn id="15" dur="500"/>
                                        <p:tgtEl>
                                          <p:spTgt spid="7"/>
                                        </p:tgtEl>
                                        <p:attrNameLst>
                                          <p:attrName>ppt_y</p:attrName>
                                        </p:attrNameLst>
                                      </p:cBhvr>
                                      <p:tavLst>
                                        <p:tav tm="0">
                                          <p:val>
                                            <p:strVal val="ppt_y"/>
                                          </p:val>
                                        </p:tav>
                                        <p:tav tm="100000">
                                          <p:val>
                                            <p:strVal val="ppt_y"/>
                                          </p:val>
                                        </p:tav>
                                      </p:tavLst>
                                    </p:anim>
                                    <p:set>
                                      <p:cBhvr>
                                        <p:cTn id="16" dur="1" fill="hold">
                                          <p:stCondLst>
                                            <p:cond delay="499"/>
                                          </p:stCondLst>
                                        </p:cTn>
                                        <p:tgtEl>
                                          <p:spTgt spid="7"/>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1+ppt_w/2"/>
                                          </p:val>
                                        </p:tav>
                                      </p:tavLst>
                                    </p:anim>
                                    <p:anim calcmode="lin" valueType="num">
                                      <p:cBhvr additive="base">
                                        <p:cTn id="19" dur="500"/>
                                        <p:tgtEl>
                                          <p:spTgt spid="12"/>
                                        </p:tgtEl>
                                        <p:attrNameLst>
                                          <p:attrName>ppt_y</p:attrName>
                                        </p:attrNameLst>
                                      </p:cBhvr>
                                      <p:tavLst>
                                        <p:tav tm="0">
                                          <p:val>
                                            <p:strVal val="ppt_y"/>
                                          </p:val>
                                        </p:tav>
                                        <p:tav tm="100000">
                                          <p:val>
                                            <p:strVal val="ppt_y"/>
                                          </p:val>
                                        </p:tav>
                                      </p:tavLst>
                                    </p:anim>
                                    <p:set>
                                      <p:cBhvr>
                                        <p:cTn id="20" dur="1" fill="hold">
                                          <p:stCondLst>
                                            <p:cond delay="499"/>
                                          </p:stCondLst>
                                        </p:cTn>
                                        <p:tgtEl>
                                          <p:spTgt spid="12"/>
                                        </p:tgtEl>
                                        <p:attrNameLst>
                                          <p:attrName>style.visibility</p:attrName>
                                        </p:attrNameLst>
                                      </p:cBhvr>
                                      <p:to>
                                        <p:strVal val="hidden"/>
                                      </p:to>
                                    </p:set>
                                  </p:childTnLst>
                                </p:cTn>
                              </p:par>
                              <p:par>
                                <p:cTn id="21" presetID="35" presetClass="path" presetSubtype="0" accel="50000" decel="50000" fill="hold" nodeType="withEffect">
                                  <p:stCondLst>
                                    <p:cond delay="0"/>
                                  </p:stCondLst>
                                  <p:childTnLst>
                                    <p:animMotion origin="layout" path="M 3.33333E-6 7.40741E-7 L -0.45677 7.40741E-7 " pathEditMode="relative" rAng="0" ptsTypes="AA">
                                      <p:cBhvr>
                                        <p:cTn id="22" dur="1000" fill="hold"/>
                                        <p:tgtEl>
                                          <p:spTgt spid="11"/>
                                        </p:tgtEl>
                                        <p:attrNameLst>
                                          <p:attrName>ppt_x</p:attrName>
                                          <p:attrName>ppt_y</p:attrName>
                                        </p:attrNameLst>
                                      </p:cBhvr>
                                      <p:rCtr x="-22847" y="0"/>
                                    </p:animMotion>
                                  </p:childTnLst>
                                </p:cTn>
                              </p:par>
                            </p:childTnLst>
                          </p:cTn>
                        </p:par>
                        <p:par>
                          <p:cTn id="23" fill="hold">
                            <p:stCondLst>
                              <p:cond delay="1000"/>
                            </p:stCondLst>
                            <p:childTnLst>
                              <p:par>
                                <p:cTn id="24" presetID="12" presetClass="entr" presetSubtype="4"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300"/>
                                        <p:tgtEl>
                                          <p:spTgt spid="20"/>
                                        </p:tgtEl>
                                        <p:attrNameLst>
                                          <p:attrName>ppt_y</p:attrName>
                                        </p:attrNameLst>
                                      </p:cBhvr>
                                      <p:tavLst>
                                        <p:tav tm="0">
                                          <p:val>
                                            <p:strVal val="#ppt_y+#ppt_h*1.125000"/>
                                          </p:val>
                                        </p:tav>
                                        <p:tav tm="100000">
                                          <p:val>
                                            <p:strVal val="#ppt_y"/>
                                          </p:val>
                                        </p:tav>
                                      </p:tavLst>
                                    </p:anim>
                                    <p:animEffect transition="in" filter="wipe(up)">
                                      <p:cBhvr>
                                        <p:cTn id="27" dur="300"/>
                                        <p:tgtEl>
                                          <p:spTgt spid="20"/>
                                        </p:tgtEl>
                                      </p:cBhvr>
                                    </p:animEffect>
                                  </p:childTnLst>
                                </p:cTn>
                              </p:par>
                            </p:childTnLst>
                          </p:cTn>
                        </p:par>
                        <p:par>
                          <p:cTn id="28" fill="hold">
                            <p:stCondLst>
                              <p:cond delay="1300"/>
                            </p:stCondLst>
                            <p:childTnLst>
                              <p:par>
                                <p:cTn id="29" presetID="1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300"/>
                                        <p:tgtEl>
                                          <p:spTgt spid="14"/>
                                        </p:tgtEl>
                                        <p:attrNameLst>
                                          <p:attrName>ppt_y</p:attrName>
                                        </p:attrNameLst>
                                      </p:cBhvr>
                                      <p:tavLst>
                                        <p:tav tm="0">
                                          <p:val>
                                            <p:strVal val="#ppt_y+#ppt_h*1.125000"/>
                                          </p:val>
                                        </p:tav>
                                        <p:tav tm="100000">
                                          <p:val>
                                            <p:strVal val="#ppt_y"/>
                                          </p:val>
                                        </p:tav>
                                      </p:tavLst>
                                    </p:anim>
                                    <p:animEffect transition="in" filter="wipe(up)">
                                      <p:cBhvr>
                                        <p:cTn id="32" dur="300"/>
                                        <p:tgtEl>
                                          <p:spTgt spid="14"/>
                                        </p:tgtEl>
                                      </p:cBhvr>
                                    </p:animEffect>
                                  </p:childTnLst>
                                </p:cTn>
                              </p:par>
                            </p:childTnLst>
                          </p:cTn>
                        </p:par>
                        <p:par>
                          <p:cTn id="33" fill="hold">
                            <p:stCondLst>
                              <p:cond delay="1600"/>
                            </p:stCondLst>
                            <p:childTnLst>
                              <p:par>
                                <p:cTn id="34" presetID="12" presetClass="entr" presetSubtype="4"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300"/>
                                        <p:tgtEl>
                                          <p:spTgt spid="13"/>
                                        </p:tgtEl>
                                        <p:attrNameLst>
                                          <p:attrName>ppt_y</p:attrName>
                                        </p:attrNameLst>
                                      </p:cBhvr>
                                      <p:tavLst>
                                        <p:tav tm="0">
                                          <p:val>
                                            <p:strVal val="#ppt_y+#ppt_h*1.125000"/>
                                          </p:val>
                                        </p:tav>
                                        <p:tav tm="100000">
                                          <p:val>
                                            <p:strVal val="#ppt_y"/>
                                          </p:val>
                                        </p:tav>
                                      </p:tavLst>
                                    </p:anim>
                                    <p:animEffect transition="in" filter="wipe(up)">
                                      <p:cBhvr>
                                        <p:cTn id="37" dur="300"/>
                                        <p:tgtEl>
                                          <p:spTgt spid="13"/>
                                        </p:tgtEl>
                                      </p:cBhvr>
                                    </p:animEffect>
                                  </p:childTnLst>
                                </p:cTn>
                              </p:par>
                            </p:childTnLst>
                          </p:cTn>
                        </p:par>
                        <p:par>
                          <p:cTn id="38" fill="hold">
                            <p:stCondLst>
                              <p:cond delay="1900"/>
                            </p:stCondLst>
                            <p:childTnLst>
                              <p:par>
                                <p:cTn id="39" presetID="12" presetClass="entr" presetSubtype="4"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300"/>
                                        <p:tgtEl>
                                          <p:spTgt spid="15"/>
                                        </p:tgtEl>
                                        <p:attrNameLst>
                                          <p:attrName>ppt_y</p:attrName>
                                        </p:attrNameLst>
                                      </p:cBhvr>
                                      <p:tavLst>
                                        <p:tav tm="0">
                                          <p:val>
                                            <p:strVal val="#ppt_y+#ppt_h*1.125000"/>
                                          </p:val>
                                        </p:tav>
                                        <p:tav tm="100000">
                                          <p:val>
                                            <p:strVal val="#ppt_y"/>
                                          </p:val>
                                        </p:tav>
                                      </p:tavLst>
                                    </p:anim>
                                    <p:animEffect transition="in" filter="wipe(up)">
                                      <p:cBhvr>
                                        <p:cTn id="42" dur="300"/>
                                        <p:tgtEl>
                                          <p:spTgt spid="15"/>
                                        </p:tgtEl>
                                      </p:cBhvr>
                                    </p:animEffect>
                                  </p:childTnLst>
                                </p:cTn>
                              </p:par>
                            </p:childTnLst>
                          </p:cTn>
                        </p:par>
                        <p:par>
                          <p:cTn id="43" fill="hold">
                            <p:stCondLst>
                              <p:cond delay="2200"/>
                            </p:stCondLst>
                            <p:childTnLst>
                              <p:par>
                                <p:cTn id="44" presetID="12" presetClass="entr" presetSubtype="4"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300"/>
                                        <p:tgtEl>
                                          <p:spTgt spid="21"/>
                                        </p:tgtEl>
                                        <p:attrNameLst>
                                          <p:attrName>ppt_y</p:attrName>
                                        </p:attrNameLst>
                                      </p:cBhvr>
                                      <p:tavLst>
                                        <p:tav tm="0">
                                          <p:val>
                                            <p:strVal val="#ppt_y+#ppt_h*1.125000"/>
                                          </p:val>
                                        </p:tav>
                                        <p:tav tm="100000">
                                          <p:val>
                                            <p:strVal val="#ppt_y"/>
                                          </p:val>
                                        </p:tav>
                                      </p:tavLst>
                                    </p:anim>
                                    <p:animEffect transition="in" filter="wipe(up)">
                                      <p:cBhvr>
                                        <p:cTn id="47" dur="300"/>
                                        <p:tgtEl>
                                          <p:spTgt spid="21"/>
                                        </p:tgtEl>
                                      </p:cBhvr>
                                    </p:animEffect>
                                  </p:childTnLst>
                                </p:cTn>
                              </p:par>
                            </p:childTnLst>
                          </p:cTn>
                        </p:par>
                        <p:par>
                          <p:cTn id="48" fill="hold">
                            <p:stCondLst>
                              <p:cond delay="2500"/>
                            </p:stCondLst>
                            <p:childTnLst>
                              <p:par>
                                <p:cTn id="49" presetID="12" presetClass="entr" presetSubtype="4"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300"/>
                                        <p:tgtEl>
                                          <p:spTgt spid="17"/>
                                        </p:tgtEl>
                                        <p:attrNameLst>
                                          <p:attrName>ppt_y</p:attrName>
                                        </p:attrNameLst>
                                      </p:cBhvr>
                                      <p:tavLst>
                                        <p:tav tm="0">
                                          <p:val>
                                            <p:strVal val="#ppt_y+#ppt_h*1.125000"/>
                                          </p:val>
                                        </p:tav>
                                        <p:tav tm="100000">
                                          <p:val>
                                            <p:strVal val="#ppt_y"/>
                                          </p:val>
                                        </p:tav>
                                      </p:tavLst>
                                    </p:anim>
                                    <p:animEffect transition="in" filter="wipe(up)">
                                      <p:cBhvr>
                                        <p:cTn id="52" dur="300"/>
                                        <p:tgtEl>
                                          <p:spTgt spid="17"/>
                                        </p:tgtEl>
                                      </p:cBhvr>
                                    </p:animEffect>
                                  </p:childTnLst>
                                </p:cTn>
                              </p:par>
                            </p:childTnLst>
                          </p:cTn>
                        </p:par>
                        <p:par>
                          <p:cTn id="53" fill="hold">
                            <p:stCondLst>
                              <p:cond delay="2800"/>
                            </p:stCondLst>
                            <p:childTnLst>
                              <p:par>
                                <p:cTn id="54" presetID="12" presetClass="entr" presetSubtype="4"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300"/>
                                        <p:tgtEl>
                                          <p:spTgt spid="22"/>
                                        </p:tgtEl>
                                        <p:attrNameLst>
                                          <p:attrName>ppt_y</p:attrName>
                                        </p:attrNameLst>
                                      </p:cBhvr>
                                      <p:tavLst>
                                        <p:tav tm="0">
                                          <p:val>
                                            <p:strVal val="#ppt_y+#ppt_h*1.125000"/>
                                          </p:val>
                                        </p:tav>
                                        <p:tav tm="100000">
                                          <p:val>
                                            <p:strVal val="#ppt_y"/>
                                          </p:val>
                                        </p:tav>
                                      </p:tavLst>
                                    </p:anim>
                                    <p:animEffect transition="in" filter="wipe(up)">
                                      <p:cBhvr>
                                        <p:cTn id="57" dur="300"/>
                                        <p:tgtEl>
                                          <p:spTgt spid="22"/>
                                        </p:tgtEl>
                                      </p:cBhvr>
                                    </p:animEffect>
                                  </p:childTnLst>
                                </p:cTn>
                              </p:par>
                            </p:childTnLst>
                          </p:cTn>
                        </p:par>
                        <p:par>
                          <p:cTn id="58" fill="hold">
                            <p:stCondLst>
                              <p:cond delay="3100"/>
                            </p:stCondLst>
                            <p:childTnLst>
                              <p:par>
                                <p:cTn id="59" presetID="1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300"/>
                                        <p:tgtEl>
                                          <p:spTgt spid="18"/>
                                        </p:tgtEl>
                                        <p:attrNameLst>
                                          <p:attrName>ppt_y</p:attrName>
                                        </p:attrNameLst>
                                      </p:cBhvr>
                                      <p:tavLst>
                                        <p:tav tm="0">
                                          <p:val>
                                            <p:strVal val="#ppt_y+#ppt_h*1.125000"/>
                                          </p:val>
                                        </p:tav>
                                        <p:tav tm="100000">
                                          <p:val>
                                            <p:strVal val="#ppt_y"/>
                                          </p:val>
                                        </p:tav>
                                      </p:tavLst>
                                    </p:anim>
                                    <p:animEffect transition="in" filter="wipe(up)">
                                      <p:cBhvr>
                                        <p:cTn id="62" dur="300"/>
                                        <p:tgtEl>
                                          <p:spTgt spid="18"/>
                                        </p:tgtEl>
                                      </p:cBhvr>
                                    </p:animEffect>
                                  </p:childTnLst>
                                </p:cTn>
                              </p:par>
                            </p:childTnLst>
                          </p:cTn>
                        </p:par>
                        <p:par>
                          <p:cTn id="63" fill="hold">
                            <p:stCondLst>
                              <p:cond delay="3400"/>
                            </p:stCondLst>
                            <p:childTnLst>
                              <p:par>
                                <p:cTn id="64" presetID="12" presetClass="entr" presetSubtype="4"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300"/>
                                        <p:tgtEl>
                                          <p:spTgt spid="23"/>
                                        </p:tgtEl>
                                        <p:attrNameLst>
                                          <p:attrName>ppt_y</p:attrName>
                                        </p:attrNameLst>
                                      </p:cBhvr>
                                      <p:tavLst>
                                        <p:tav tm="0">
                                          <p:val>
                                            <p:strVal val="#ppt_y+#ppt_h*1.125000"/>
                                          </p:val>
                                        </p:tav>
                                        <p:tav tm="100000">
                                          <p:val>
                                            <p:strVal val="#ppt_y"/>
                                          </p:val>
                                        </p:tav>
                                      </p:tavLst>
                                    </p:anim>
                                    <p:animEffect transition="in" filter="wipe(up)">
                                      <p:cBhvr>
                                        <p:cTn id="67"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87500"/>
            <a:ext cx="9067800" cy="527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Copperplate Gothic Bold" charset="0"/>
                <a:ea typeface="Copperplate Gothic Bold" charset="0"/>
                <a:cs typeface="Copperplate Gothic Bold" charset="0"/>
              </a:defRPr>
            </a:lvl1pPr>
          </a:lstStyle>
          <a:p>
            <a:pPr algn="ctr"/>
            <a:r>
              <a:rPr lang="en-US" sz="3600" b="1" dirty="0" smtClean="0">
                <a:solidFill>
                  <a:srgbClr val="C00000"/>
                </a:solidFill>
              </a:rPr>
              <a:t>Guided Pathways</a:t>
            </a:r>
            <a:endParaRPr lang="en-US" sz="3600" b="1" dirty="0">
              <a:solidFill>
                <a:srgbClr val="C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228600"/>
            <a:ext cx="8331200" cy="64377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776" y="2363888"/>
            <a:ext cx="1035405" cy="3273552"/>
          </a:xfrm>
          <a:prstGeom prst="rect">
            <a:avLst/>
          </a:prstGeom>
        </p:spPr>
      </p:pic>
      <p:sp>
        <p:nvSpPr>
          <p:cNvPr id="9" name="TextBox 8"/>
          <p:cNvSpPr txBox="1"/>
          <p:nvPr/>
        </p:nvSpPr>
        <p:spPr>
          <a:xfrm>
            <a:off x="1707776" y="5659162"/>
            <a:ext cx="5712977" cy="369332"/>
          </a:xfrm>
          <a:prstGeom prst="rect">
            <a:avLst/>
          </a:prstGeom>
          <a:noFill/>
        </p:spPr>
        <p:txBody>
          <a:bodyPr wrap="square" rtlCol="0">
            <a:spAutoFit/>
          </a:bodyPr>
          <a:lstStyle/>
          <a:p>
            <a:pPr algn="ctr"/>
            <a:r>
              <a:rPr lang="en-US" dirty="0" smtClean="0">
                <a:latin typeface="Calibri"/>
                <a:cs typeface="Calibri"/>
              </a:rPr>
              <a:t>Equity, Social Mobility, Economic Health</a:t>
            </a:r>
            <a:endParaRPr lang="en-US" dirty="0">
              <a:latin typeface="Calibri"/>
              <a:cs typeface="Calibri"/>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889" y="2372320"/>
            <a:ext cx="1033272" cy="326680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7869" y="2374007"/>
            <a:ext cx="1033272" cy="326680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1848" y="2362200"/>
            <a:ext cx="1033272" cy="3266808"/>
          </a:xfrm>
          <a:prstGeom prst="rect">
            <a:avLst/>
          </a:prstGeom>
        </p:spPr>
      </p:pic>
      <p:pic>
        <p:nvPicPr>
          <p:cNvPr id="13" name="Picture 12"/>
          <p:cNvPicPr/>
          <p:nvPr/>
        </p:nvPicPr>
        <p:blipFill rotWithShape="1">
          <a:blip r:embed="rId7">
            <a:extLst>
              <a:ext uri="{28A0092B-C50C-407E-A947-70E740481C1C}">
                <a14:useLocalDpi xmlns:a14="http://schemas.microsoft.com/office/drawing/2010/main" val="0"/>
              </a:ext>
            </a:extLst>
          </a:blip>
          <a:srcRect l="57212" t="19517" r="9134" b="26242"/>
          <a:stretch/>
        </p:blipFill>
        <p:spPr bwMode="auto">
          <a:xfrm>
            <a:off x="2083079" y="1559539"/>
            <a:ext cx="971550" cy="990600"/>
          </a:xfrm>
          <a:prstGeom prst="rect">
            <a:avLst/>
          </a:prstGeom>
          <a:ln>
            <a:noFill/>
          </a:ln>
          <a:extLst>
            <a:ext uri="{53640926-AAD7-44d8-BBD7-CCE9431645EC}">
              <a14:shadowObscured xmlns:a14="http://schemas.microsoft.com/office/drawing/2010/main"/>
            </a:ext>
          </a:extLst>
        </p:spPr>
      </p:pic>
      <p:pic>
        <p:nvPicPr>
          <p:cNvPr id="14" name="Picture 28" descr="Canvas CCM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5150" y="2900663"/>
            <a:ext cx="1052960" cy="10480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3079" y="4515006"/>
            <a:ext cx="3632200" cy="638181"/>
          </a:xfrm>
          <a:prstGeom prst="rect">
            <a:avLst/>
          </a:prstGeom>
        </p:spPr>
      </p:pic>
      <p:pic>
        <p:nvPicPr>
          <p:cNvPr id="1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2095" y="2053151"/>
            <a:ext cx="4591797" cy="41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35427" y="3187656"/>
            <a:ext cx="2487339" cy="777948"/>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91066" y="3174677"/>
            <a:ext cx="1923788" cy="748483"/>
          </a:xfrm>
          <a:prstGeom prst="rect">
            <a:avLst/>
          </a:prstGeom>
        </p:spPr>
      </p:pic>
      <p:pic>
        <p:nvPicPr>
          <p:cNvPr id="19" name="Picture 11" descr="California Community Colleges Curriculu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24245" y="4536418"/>
            <a:ext cx="2377010" cy="51521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391704" y="6001474"/>
            <a:ext cx="6796356" cy="369332"/>
          </a:xfrm>
          <a:prstGeom prst="rect">
            <a:avLst/>
          </a:prstGeom>
          <a:noFill/>
        </p:spPr>
        <p:txBody>
          <a:bodyPr wrap="square" rtlCol="0">
            <a:spAutoFit/>
          </a:bodyPr>
          <a:lstStyle/>
          <a:p>
            <a:r>
              <a:rPr lang="en-US" dirty="0" smtClean="0">
                <a:latin typeface="Calibri"/>
                <a:cs typeface="Calibri"/>
              </a:rPr>
              <a:t>California Pathways – Redesigning California’s Community Colleges</a:t>
            </a:r>
            <a:endParaRPr lang="en-US" dirty="0">
              <a:latin typeface="Calibri"/>
              <a:cs typeface="Calibri"/>
            </a:endParaRPr>
          </a:p>
        </p:txBody>
      </p:sp>
    </p:spTree>
    <p:extLst>
      <p:ext uri="{BB962C8B-B14F-4D97-AF65-F5344CB8AC3E}">
        <p14:creationId xmlns:p14="http://schemas.microsoft.com/office/powerpoint/2010/main" val="155097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1+ppt_w/2"/>
                                          </p:val>
                                        </p:tav>
                                      </p:tavLst>
                                    </p:anim>
                                    <p:anim calcmode="lin" valueType="num">
                                      <p:cBhvr additive="base">
                                        <p:cTn id="7" dur="500"/>
                                        <p:tgtEl>
                                          <p:spTgt spid="6"/>
                                        </p:tgtEl>
                                        <p:attrNameLst>
                                          <p:attrName>ppt_y</p:attrName>
                                        </p:attrNameLst>
                                      </p:cBhvr>
                                      <p:tavLst>
                                        <p:tav tm="0">
                                          <p:val>
                                            <p:strVal val="ppt_y"/>
                                          </p:val>
                                        </p:tav>
                                        <p:tav tm="100000">
                                          <p:val>
                                            <p:strVal val="ppt_y"/>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1+ppt_w/2"/>
                                          </p:val>
                                        </p:tav>
                                      </p:tavLst>
                                    </p:anim>
                                    <p:anim calcmode="lin" valueType="num">
                                      <p:cBhvr additive="base">
                                        <p:cTn id="11" dur="500"/>
                                        <p:tgtEl>
                                          <p:spTgt spid="7"/>
                                        </p:tgtEl>
                                        <p:attrNameLst>
                                          <p:attrName>ppt_y</p:attrName>
                                        </p:attrNameLst>
                                      </p:cBhvr>
                                      <p:tavLst>
                                        <p:tav tm="0">
                                          <p:val>
                                            <p:strVal val="ppt_y"/>
                                          </p:val>
                                        </p:tav>
                                        <p:tav tm="100000">
                                          <p:val>
                                            <p:strVal val="ppt_y"/>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2" fill="hold" nodeType="withEffect">
                                  <p:stCondLst>
                                    <p:cond delay="0"/>
                                  </p:stCondLst>
                                  <p:childTnLst>
                                    <p:anim calcmode="lin" valueType="num">
                                      <p:cBhvr additive="base">
                                        <p:cTn id="14" dur="500"/>
                                        <p:tgtEl>
                                          <p:spTgt spid="10"/>
                                        </p:tgtEl>
                                        <p:attrNameLst>
                                          <p:attrName>ppt_x</p:attrName>
                                        </p:attrNameLst>
                                      </p:cBhvr>
                                      <p:tavLst>
                                        <p:tav tm="0">
                                          <p:val>
                                            <p:strVal val="ppt_x"/>
                                          </p:val>
                                        </p:tav>
                                        <p:tav tm="100000">
                                          <p:val>
                                            <p:strVal val="1+ppt_w/2"/>
                                          </p:val>
                                        </p:tav>
                                      </p:tavLst>
                                    </p:anim>
                                    <p:anim calcmode="lin" valueType="num">
                                      <p:cBhvr additive="base">
                                        <p:cTn id="15" dur="500"/>
                                        <p:tgtEl>
                                          <p:spTgt spid="10"/>
                                        </p:tgtEl>
                                        <p:attrNameLst>
                                          <p:attrName>ppt_y</p:attrName>
                                        </p:attrNameLst>
                                      </p:cBhvr>
                                      <p:tavLst>
                                        <p:tav tm="0">
                                          <p:val>
                                            <p:strVal val="ppt_y"/>
                                          </p:val>
                                        </p:tav>
                                        <p:tav tm="100000">
                                          <p:val>
                                            <p:strVal val="ppt_y"/>
                                          </p:val>
                                        </p:tav>
                                      </p:tavLst>
                                    </p:anim>
                                    <p:set>
                                      <p:cBhvr>
                                        <p:cTn id="16" dur="1" fill="hold">
                                          <p:stCondLst>
                                            <p:cond delay="499"/>
                                          </p:stCondLst>
                                        </p:cTn>
                                        <p:tgtEl>
                                          <p:spTgt spid="10"/>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1+ppt_w/2"/>
                                          </p:val>
                                        </p:tav>
                                      </p:tavLst>
                                    </p:anim>
                                    <p:anim calcmode="lin" valueType="num">
                                      <p:cBhvr additive="base">
                                        <p:cTn id="19" dur="500"/>
                                        <p:tgtEl>
                                          <p:spTgt spid="11"/>
                                        </p:tgtEl>
                                        <p:attrNameLst>
                                          <p:attrName>ppt_y</p:attrName>
                                        </p:attrNameLst>
                                      </p:cBhvr>
                                      <p:tavLst>
                                        <p:tav tm="0">
                                          <p:val>
                                            <p:strVal val="ppt_y"/>
                                          </p:val>
                                        </p:tav>
                                        <p:tav tm="100000">
                                          <p:val>
                                            <p:strVal val="ppt_y"/>
                                          </p:val>
                                        </p:tav>
                                      </p:tavLst>
                                    </p:anim>
                                    <p:set>
                                      <p:cBhvr>
                                        <p:cTn id="20" dur="1" fill="hold">
                                          <p:stCondLst>
                                            <p:cond delay="499"/>
                                          </p:stCondLst>
                                        </p:cTn>
                                        <p:tgtEl>
                                          <p:spTgt spid="11"/>
                                        </p:tgtEl>
                                        <p:attrNameLst>
                                          <p:attrName>style.visibility</p:attrName>
                                        </p:attrNameLst>
                                      </p:cBhvr>
                                      <p:to>
                                        <p:strVal val="hidden"/>
                                      </p:to>
                                    </p:set>
                                  </p:childTnLst>
                                </p:cTn>
                              </p:par>
                              <p:par>
                                <p:cTn id="21" presetID="35" presetClass="path" presetSubtype="0" accel="50000" decel="50000" fill="hold" nodeType="withEffect">
                                  <p:stCondLst>
                                    <p:cond delay="0"/>
                                  </p:stCondLst>
                                  <p:childTnLst>
                                    <p:animMotion origin="layout" path="M 2.77778E-6 1.11111E-6 L -0.6316 1.11111E-6 " pathEditMode="relative" rAng="0" ptsTypes="AA">
                                      <p:cBhvr>
                                        <p:cTn id="22" dur="1000" fill="hold"/>
                                        <p:tgtEl>
                                          <p:spTgt spid="12"/>
                                        </p:tgtEl>
                                        <p:attrNameLst>
                                          <p:attrName>ppt_x</p:attrName>
                                          <p:attrName>ppt_y</p:attrName>
                                        </p:attrNameLst>
                                      </p:cBhvr>
                                      <p:rCtr x="-31580" y="0"/>
                                    </p:animMotion>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300"/>
                                        <p:tgtEl>
                                          <p:spTgt spid="13"/>
                                        </p:tgtEl>
                                        <p:attrNameLst>
                                          <p:attrName>ppt_y</p:attrName>
                                        </p:attrNameLst>
                                      </p:cBhvr>
                                      <p:tavLst>
                                        <p:tav tm="0">
                                          <p:val>
                                            <p:strVal val="#ppt_y+#ppt_h*1.125000"/>
                                          </p:val>
                                        </p:tav>
                                        <p:tav tm="100000">
                                          <p:val>
                                            <p:strVal val="#ppt_y"/>
                                          </p:val>
                                        </p:tav>
                                      </p:tavLst>
                                    </p:anim>
                                    <p:animEffect transition="in" filter="wipe(up)">
                                      <p:cBhvr>
                                        <p:cTn id="27" dur="300"/>
                                        <p:tgtEl>
                                          <p:spTgt spid="13"/>
                                        </p:tgtEl>
                                      </p:cBhvr>
                                    </p:animEffect>
                                  </p:childTnLst>
                                </p:cTn>
                              </p:par>
                            </p:childTnLst>
                          </p:cTn>
                        </p:par>
                        <p:par>
                          <p:cTn id="28" fill="hold">
                            <p:stCondLst>
                              <p:cond delay="1300"/>
                            </p:stCondLst>
                            <p:childTnLst>
                              <p:par>
                                <p:cTn id="29" presetID="1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300"/>
                                        <p:tgtEl>
                                          <p:spTgt spid="16"/>
                                        </p:tgtEl>
                                        <p:attrNameLst>
                                          <p:attrName>ppt_y</p:attrName>
                                        </p:attrNameLst>
                                      </p:cBhvr>
                                      <p:tavLst>
                                        <p:tav tm="0">
                                          <p:val>
                                            <p:strVal val="#ppt_y+#ppt_h*1.125000"/>
                                          </p:val>
                                        </p:tav>
                                        <p:tav tm="100000">
                                          <p:val>
                                            <p:strVal val="#ppt_y"/>
                                          </p:val>
                                        </p:tav>
                                      </p:tavLst>
                                    </p:anim>
                                    <p:animEffect transition="in" filter="wipe(up)">
                                      <p:cBhvr>
                                        <p:cTn id="32" dur="300"/>
                                        <p:tgtEl>
                                          <p:spTgt spid="16"/>
                                        </p:tgtEl>
                                      </p:cBhvr>
                                    </p:animEffect>
                                  </p:childTnLst>
                                </p:cTn>
                              </p:par>
                            </p:childTnLst>
                          </p:cTn>
                        </p:par>
                        <p:par>
                          <p:cTn id="33" fill="hold">
                            <p:stCondLst>
                              <p:cond delay="1600"/>
                            </p:stCondLst>
                            <p:childTnLst>
                              <p:par>
                                <p:cTn id="34" presetID="12" presetClass="entr" presetSubtype="4"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300"/>
                                        <p:tgtEl>
                                          <p:spTgt spid="17"/>
                                        </p:tgtEl>
                                        <p:attrNameLst>
                                          <p:attrName>ppt_y</p:attrName>
                                        </p:attrNameLst>
                                      </p:cBhvr>
                                      <p:tavLst>
                                        <p:tav tm="0">
                                          <p:val>
                                            <p:strVal val="#ppt_y+#ppt_h*1.125000"/>
                                          </p:val>
                                        </p:tav>
                                        <p:tav tm="100000">
                                          <p:val>
                                            <p:strVal val="#ppt_y"/>
                                          </p:val>
                                        </p:tav>
                                      </p:tavLst>
                                    </p:anim>
                                    <p:animEffect transition="in" filter="wipe(up)">
                                      <p:cBhvr>
                                        <p:cTn id="37" dur="300"/>
                                        <p:tgtEl>
                                          <p:spTgt spid="17"/>
                                        </p:tgtEl>
                                      </p:cBhvr>
                                    </p:animEffect>
                                  </p:childTnLst>
                                </p:cTn>
                              </p:par>
                            </p:childTnLst>
                          </p:cTn>
                        </p:par>
                        <p:par>
                          <p:cTn id="38" fill="hold">
                            <p:stCondLst>
                              <p:cond delay="1900"/>
                            </p:stCondLst>
                            <p:childTnLst>
                              <p:par>
                                <p:cTn id="39" presetID="12" presetClass="entr" presetSubtype="4"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300"/>
                                        <p:tgtEl>
                                          <p:spTgt spid="14"/>
                                        </p:tgtEl>
                                        <p:attrNameLst>
                                          <p:attrName>ppt_y</p:attrName>
                                        </p:attrNameLst>
                                      </p:cBhvr>
                                      <p:tavLst>
                                        <p:tav tm="0">
                                          <p:val>
                                            <p:strVal val="#ppt_y+#ppt_h*1.125000"/>
                                          </p:val>
                                        </p:tav>
                                        <p:tav tm="100000">
                                          <p:val>
                                            <p:strVal val="#ppt_y"/>
                                          </p:val>
                                        </p:tav>
                                      </p:tavLst>
                                    </p:anim>
                                    <p:animEffect transition="in" filter="wipe(up)">
                                      <p:cBhvr>
                                        <p:cTn id="42" dur="300"/>
                                        <p:tgtEl>
                                          <p:spTgt spid="14"/>
                                        </p:tgtEl>
                                      </p:cBhvr>
                                    </p:animEffect>
                                  </p:childTnLst>
                                </p:cTn>
                              </p:par>
                            </p:childTnLst>
                          </p:cTn>
                        </p:par>
                        <p:par>
                          <p:cTn id="43" fill="hold">
                            <p:stCondLst>
                              <p:cond delay="2200"/>
                            </p:stCondLst>
                            <p:childTnLst>
                              <p:par>
                                <p:cTn id="44" presetID="12" presetClass="entr" presetSubtype="4"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300"/>
                                        <p:tgtEl>
                                          <p:spTgt spid="18"/>
                                        </p:tgtEl>
                                        <p:attrNameLst>
                                          <p:attrName>ppt_y</p:attrName>
                                        </p:attrNameLst>
                                      </p:cBhvr>
                                      <p:tavLst>
                                        <p:tav tm="0">
                                          <p:val>
                                            <p:strVal val="#ppt_y+#ppt_h*1.125000"/>
                                          </p:val>
                                        </p:tav>
                                        <p:tav tm="100000">
                                          <p:val>
                                            <p:strVal val="#ppt_y"/>
                                          </p:val>
                                        </p:tav>
                                      </p:tavLst>
                                    </p:anim>
                                    <p:animEffect transition="in" filter="wipe(up)">
                                      <p:cBhvr>
                                        <p:cTn id="47" dur="300"/>
                                        <p:tgtEl>
                                          <p:spTgt spid="18"/>
                                        </p:tgtEl>
                                      </p:cBhvr>
                                    </p:animEffect>
                                  </p:childTnLst>
                                </p:cTn>
                              </p:par>
                            </p:childTnLst>
                          </p:cTn>
                        </p:par>
                        <p:par>
                          <p:cTn id="48" fill="hold">
                            <p:stCondLst>
                              <p:cond delay="2500"/>
                            </p:stCondLst>
                            <p:childTnLst>
                              <p:par>
                                <p:cTn id="49" presetID="12" presetClass="entr" presetSubtype="4"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300"/>
                                        <p:tgtEl>
                                          <p:spTgt spid="15"/>
                                        </p:tgtEl>
                                        <p:attrNameLst>
                                          <p:attrName>ppt_y</p:attrName>
                                        </p:attrNameLst>
                                      </p:cBhvr>
                                      <p:tavLst>
                                        <p:tav tm="0">
                                          <p:val>
                                            <p:strVal val="#ppt_y+#ppt_h*1.125000"/>
                                          </p:val>
                                        </p:tav>
                                        <p:tav tm="100000">
                                          <p:val>
                                            <p:strVal val="#ppt_y"/>
                                          </p:val>
                                        </p:tav>
                                      </p:tavLst>
                                    </p:anim>
                                    <p:animEffect transition="in" filter="wipe(up)">
                                      <p:cBhvr>
                                        <p:cTn id="52" dur="300"/>
                                        <p:tgtEl>
                                          <p:spTgt spid="15"/>
                                        </p:tgtEl>
                                      </p:cBhvr>
                                    </p:animEffect>
                                  </p:childTnLst>
                                </p:cTn>
                              </p:par>
                            </p:childTnLst>
                          </p:cTn>
                        </p:par>
                        <p:par>
                          <p:cTn id="53" fill="hold">
                            <p:stCondLst>
                              <p:cond delay="2800"/>
                            </p:stCondLst>
                            <p:childTnLst>
                              <p:par>
                                <p:cTn id="54" presetID="12" presetClass="entr" presetSubtype="4"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300"/>
                                        <p:tgtEl>
                                          <p:spTgt spid="19"/>
                                        </p:tgtEl>
                                        <p:attrNameLst>
                                          <p:attrName>ppt_y</p:attrName>
                                        </p:attrNameLst>
                                      </p:cBhvr>
                                      <p:tavLst>
                                        <p:tav tm="0">
                                          <p:val>
                                            <p:strVal val="#ppt_y+#ppt_h*1.125000"/>
                                          </p:val>
                                        </p:tav>
                                        <p:tav tm="100000">
                                          <p:val>
                                            <p:strVal val="#ppt_y"/>
                                          </p:val>
                                        </p:tav>
                                      </p:tavLst>
                                    </p:anim>
                                    <p:animEffect transition="in" filter="wipe(up)">
                                      <p:cBhvr>
                                        <p:cTn id="57"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228600"/>
            <a:ext cx="8331200" cy="643774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776" y="2363888"/>
            <a:ext cx="1035405" cy="327355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889" y="2372320"/>
            <a:ext cx="1033272" cy="32668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7869" y="2374007"/>
            <a:ext cx="1033272" cy="326680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1848" y="2362200"/>
            <a:ext cx="1033272" cy="3266808"/>
          </a:xfrm>
          <a:prstGeom prst="rect">
            <a:avLst/>
          </a:prstGeom>
        </p:spPr>
      </p:pic>
      <p:sp>
        <p:nvSpPr>
          <p:cNvPr id="12" name="Rectangle 11"/>
          <p:cNvSpPr/>
          <p:nvPr/>
        </p:nvSpPr>
        <p:spPr>
          <a:xfrm>
            <a:off x="1424566" y="1800820"/>
            <a:ext cx="152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a:cs typeface="Calibri"/>
              </a:rPr>
              <a:t>Defining Competencies</a:t>
            </a:r>
          </a:p>
        </p:txBody>
      </p:sp>
      <p:sp>
        <p:nvSpPr>
          <p:cNvPr id="13" name="Rectangle 12"/>
          <p:cNvSpPr/>
          <p:nvPr/>
        </p:nvSpPr>
        <p:spPr>
          <a:xfrm>
            <a:off x="6156484" y="1790700"/>
            <a:ext cx="15240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a:cs typeface="Calibri"/>
              </a:rPr>
              <a:t>Assessing</a:t>
            </a:r>
          </a:p>
          <a:p>
            <a:pPr algn="ctr"/>
            <a:r>
              <a:rPr lang="en-US" dirty="0">
                <a:latin typeface="Calibri"/>
                <a:cs typeface="Calibri"/>
              </a:rPr>
              <a:t>Competencies</a:t>
            </a:r>
          </a:p>
        </p:txBody>
      </p:sp>
      <p:sp>
        <p:nvSpPr>
          <p:cNvPr id="14" name="Right Arrow 13"/>
          <p:cNvSpPr/>
          <p:nvPr/>
        </p:nvSpPr>
        <p:spPr>
          <a:xfrm>
            <a:off x="7731265" y="2181820"/>
            <a:ext cx="1798542"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0" y="287500"/>
            <a:ext cx="9067800" cy="527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Copperplate Gothic Bold" charset="0"/>
                <a:ea typeface="Copperplate Gothic Bold" charset="0"/>
                <a:cs typeface="Copperplate Gothic Bold" charset="0"/>
              </a:defRPr>
            </a:lvl1pPr>
          </a:lstStyle>
          <a:p>
            <a:pPr algn="ctr"/>
            <a:r>
              <a:rPr lang="en-US" sz="3600" b="1" dirty="0" smtClean="0">
                <a:solidFill>
                  <a:srgbClr val="C00000"/>
                </a:solidFill>
              </a:rPr>
              <a:t>Guided Pathways</a:t>
            </a:r>
            <a:endParaRPr lang="en-US" sz="3600" b="1" dirty="0">
              <a:solidFill>
                <a:srgbClr val="C00000"/>
              </a:solidFill>
            </a:endParaRPr>
          </a:p>
        </p:txBody>
      </p:sp>
    </p:spTree>
    <p:extLst>
      <p:ext uri="{BB962C8B-B14F-4D97-AF65-F5344CB8AC3E}">
        <p14:creationId xmlns:p14="http://schemas.microsoft.com/office/powerpoint/2010/main" val="643445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33400" y="2181820"/>
            <a:ext cx="1798542"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529610"/>
            <a:ext cx="5638800" cy="5638800"/>
          </a:xfrm>
          <a:prstGeom prst="rect">
            <a:avLst/>
          </a:prstGeom>
        </p:spPr>
      </p:pic>
    </p:spTree>
    <p:extLst>
      <p:ext uri="{BB962C8B-B14F-4D97-AF65-F5344CB8AC3E}">
        <p14:creationId xmlns:p14="http://schemas.microsoft.com/office/powerpoint/2010/main" val="410531317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91660" y="228600"/>
            <a:ext cx="8442276" cy="506730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9600" dirty="0">
                <a:latin typeface="Bernard MT Condensed" panose="02050806060905020404" pitchFamily="18" charset="0"/>
              </a:rPr>
              <a:t> </a:t>
            </a:r>
            <a:r>
              <a:rPr lang="en-US" sz="8000" dirty="0" smtClean="0">
                <a:latin typeface="Bernard MT Condensed" panose="02050806060905020404" pitchFamily="18" charset="0"/>
              </a:rPr>
              <a:t>BC Pathways</a:t>
            </a:r>
          </a:p>
          <a:p>
            <a:endParaRPr lang="en-US" sz="8000" dirty="0" smtClean="0">
              <a:latin typeface="Bernard MT Condensed" panose="02050806060905020404" pitchFamily="18" charset="0"/>
            </a:endParaRPr>
          </a:p>
          <a:p>
            <a:pPr algn="ctr"/>
            <a:r>
              <a:rPr lang="en-US" sz="9600" dirty="0" smtClean="0">
                <a:latin typeface="Bernard MT Condensed" panose="02050806060905020404" pitchFamily="18" charset="0"/>
              </a:rPr>
              <a:t>Questions</a:t>
            </a:r>
            <a:r>
              <a:rPr lang="en-US" sz="9600" dirty="0">
                <a:latin typeface="Bernard MT Condensed" panose="02050806060905020404" pitchFamily="18" charset="0"/>
              </a:rPr>
              <a:t>?</a:t>
            </a:r>
          </a:p>
        </p:txBody>
      </p:sp>
    </p:spTree>
    <p:extLst>
      <p:ext uri="{BB962C8B-B14F-4D97-AF65-F5344CB8AC3E}">
        <p14:creationId xmlns:p14="http://schemas.microsoft.com/office/powerpoint/2010/main" val="41419155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sz="4000" cap="none" dirty="0">
              <a:latin typeface="Times New Roman"/>
              <a:cs typeface="Times New Roman"/>
            </a:endParaRPr>
          </a:p>
        </p:txBody>
      </p:sp>
      <p:sp>
        <p:nvSpPr>
          <p:cNvPr id="3" name="Subtitle 2"/>
          <p:cNvSpPr>
            <a:spLocks noGrp="1"/>
          </p:cNvSpPr>
          <p:nvPr>
            <p:ph type="subTitle" idx="1"/>
          </p:nvPr>
        </p:nvSpPr>
        <p:spPr/>
        <p:txBody>
          <a:bodyPr/>
          <a:lstStyle/>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523075" y="400050"/>
            <a:ext cx="3975266" cy="786470"/>
          </a:xfrm>
          <a:prstGeom prst="rect">
            <a:avLst/>
          </a:prstGeom>
          <a:noFill/>
          <a:ln w="9525">
            <a:noFill/>
            <a:miter lim="800000"/>
            <a:headEnd/>
            <a:tailEnd/>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1319771"/>
            <a:ext cx="8235465" cy="5296929"/>
          </a:xfrm>
          <a:prstGeom prst="rect">
            <a:avLst/>
          </a:prstGeom>
        </p:spPr>
      </p:pic>
    </p:spTree>
    <p:extLst>
      <p:ext uri="{BB962C8B-B14F-4D97-AF65-F5344CB8AC3E}">
        <p14:creationId xmlns:p14="http://schemas.microsoft.com/office/powerpoint/2010/main" val="8349397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ernard MT Condensed" panose="02050806060905020404" pitchFamily="18" charset="0"/>
              </a:rPr>
              <a:t>Reengineering Sierra College for Student Success</a:t>
            </a:r>
            <a:endParaRPr lang="en-US" dirty="0">
              <a:latin typeface="Bernard MT Condensed" panose="02050806060905020404" pitchFamily="18" charset="0"/>
              <a:cs typeface="Times New Roman"/>
            </a:endParaRPr>
          </a:p>
        </p:txBody>
      </p:sp>
      <p:sp>
        <p:nvSpPr>
          <p:cNvPr id="3" name="Content Placeholder 2"/>
          <p:cNvSpPr>
            <a:spLocks noGrp="1"/>
          </p:cNvSpPr>
          <p:nvPr>
            <p:ph idx="1"/>
          </p:nvPr>
        </p:nvSpPr>
        <p:spPr/>
        <p:txBody>
          <a:bodyPr/>
          <a:lstStyle/>
          <a:p>
            <a:r>
              <a:rPr lang="en-US" sz="3200" dirty="0"/>
              <a:t>Problem statement: </a:t>
            </a:r>
          </a:p>
          <a:p>
            <a:endParaRPr lang="en-US" sz="3200" dirty="0"/>
          </a:p>
          <a:p>
            <a:pPr marL="0" indent="0" algn="ctr">
              <a:buNone/>
            </a:pPr>
            <a:r>
              <a:rPr lang="en-US" sz="3200" b="1" dirty="0"/>
              <a:t>Students at Sierra College</a:t>
            </a:r>
            <a:br>
              <a:rPr lang="en-US" sz="3200" b="1" dirty="0"/>
            </a:br>
            <a:r>
              <a:rPr lang="en-US" sz="3200" b="1" dirty="0"/>
              <a:t> are not reaching their educational goals </a:t>
            </a:r>
            <a:br>
              <a:rPr lang="en-US" sz="3200" b="1" dirty="0"/>
            </a:br>
            <a:r>
              <a:rPr lang="en-US" sz="3200" b="1" dirty="0"/>
              <a:t>in a timely manner, or at all.</a:t>
            </a:r>
          </a:p>
          <a:p>
            <a:pPr marL="0" indent="0" algn="ctr">
              <a:buNone/>
            </a:pPr>
            <a:endParaRPr lang="en-US" b="1" dirty="0"/>
          </a:p>
          <a:p>
            <a:pPr marL="0" indent="0">
              <a:buNone/>
            </a:pPr>
            <a:endParaRPr lang="en-US" dirty="0"/>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6886174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ernard MT Condensed" panose="02050806060905020404" pitchFamily="18" charset="0"/>
              </a:rPr>
              <a:t>Reengineering Sierra College for Student Success</a:t>
            </a:r>
            <a:endParaRPr lang="en-US" dirty="0">
              <a:latin typeface="Rockwell" panose="02060603020205020403" pitchFamily="18" charset="0"/>
              <a:cs typeface="Times New Roman"/>
            </a:endParaRPr>
          </a:p>
        </p:txBody>
      </p:sp>
      <p:sp>
        <p:nvSpPr>
          <p:cNvPr id="3" name="Content Placeholder 2"/>
          <p:cNvSpPr>
            <a:spLocks noGrp="1"/>
          </p:cNvSpPr>
          <p:nvPr>
            <p:ph idx="1"/>
          </p:nvPr>
        </p:nvSpPr>
        <p:spPr/>
        <p:txBody>
          <a:bodyPr>
            <a:normAutofit/>
          </a:bodyPr>
          <a:lstStyle/>
          <a:p>
            <a:r>
              <a:rPr lang="en-US" sz="3200" dirty="0"/>
              <a:t>Problem statement: </a:t>
            </a:r>
          </a:p>
          <a:p>
            <a:endParaRPr lang="en-US" sz="3200" dirty="0"/>
          </a:p>
          <a:p>
            <a:pPr marL="0" indent="0" algn="ctr">
              <a:buNone/>
            </a:pPr>
            <a:r>
              <a:rPr lang="en-US" sz="3200" dirty="0"/>
              <a:t>Students at Sierra College</a:t>
            </a:r>
            <a:br>
              <a:rPr lang="en-US" sz="3200" dirty="0"/>
            </a:br>
            <a:r>
              <a:rPr lang="en-US" sz="3200" dirty="0"/>
              <a:t> are not reaching their educational goals </a:t>
            </a:r>
            <a:br>
              <a:rPr lang="en-US" sz="3200" dirty="0"/>
            </a:br>
            <a:r>
              <a:rPr lang="en-US" sz="3200" dirty="0"/>
              <a:t>in a timely manner, or at all.</a:t>
            </a:r>
          </a:p>
          <a:p>
            <a:pPr marL="0" indent="0" algn="ctr">
              <a:buNone/>
            </a:pPr>
            <a:endParaRPr lang="en-US" sz="3600" b="1" dirty="0"/>
          </a:p>
          <a:p>
            <a:r>
              <a:rPr lang="en-US" b="1" dirty="0"/>
              <a:t>R4S Taskforce began work in January 2016: </a:t>
            </a:r>
          </a:p>
          <a:p>
            <a:pPr marL="0" indent="0">
              <a:buNone/>
            </a:pPr>
            <a:r>
              <a:rPr lang="en-US" b="1" dirty="0"/>
              <a:t>	How can we respond to this problem statement? </a:t>
            </a:r>
          </a:p>
          <a:p>
            <a:endParaRPr lang="en-US" dirty="0"/>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8874714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a:t>
            </a:r>
            <a:endParaRPr lang="en-US" dirty="0"/>
          </a:p>
        </p:txBody>
      </p:sp>
      <p:sp>
        <p:nvSpPr>
          <p:cNvPr id="3" name="Content Placeholder 2"/>
          <p:cNvSpPr>
            <a:spLocks noGrp="1"/>
          </p:cNvSpPr>
          <p:nvPr>
            <p:ph idx="1"/>
          </p:nvPr>
        </p:nvSpPr>
        <p:spPr/>
        <p:txBody>
          <a:bodyPr>
            <a:normAutofit/>
          </a:bodyPr>
          <a:lstStyle/>
          <a:p>
            <a:r>
              <a:rPr lang="en-US" sz="4000" dirty="0" smtClean="0"/>
              <a:t>Bakersfield College </a:t>
            </a:r>
          </a:p>
          <a:p>
            <a:pPr lvl="1"/>
            <a:r>
              <a:rPr lang="en-US" sz="3200" dirty="0" smtClean="0"/>
              <a:t>BC Pathways</a:t>
            </a:r>
          </a:p>
          <a:p>
            <a:r>
              <a:rPr lang="en-US" sz="4000" dirty="0" smtClean="0"/>
              <a:t>Sierra College</a:t>
            </a:r>
          </a:p>
          <a:p>
            <a:pPr lvl="1"/>
            <a:r>
              <a:rPr lang="en-US" sz="3200" dirty="0" smtClean="0"/>
              <a:t>R4S – Reengineering Sierra College for Student Success</a:t>
            </a:r>
          </a:p>
          <a:p>
            <a:r>
              <a:rPr lang="en-US" sz="4000" dirty="0" smtClean="0"/>
              <a:t>Sacramento City College</a:t>
            </a:r>
          </a:p>
          <a:p>
            <a:pPr lvl="1"/>
            <a:r>
              <a:rPr lang="en-US" sz="3200" dirty="0" smtClean="0"/>
              <a:t>TBD</a:t>
            </a:r>
          </a:p>
          <a:p>
            <a:endParaRPr lang="en-US" dirty="0"/>
          </a:p>
        </p:txBody>
      </p:sp>
    </p:spTree>
    <p:extLst>
      <p:ext uri="{BB962C8B-B14F-4D97-AF65-F5344CB8AC3E}">
        <p14:creationId xmlns:p14="http://schemas.microsoft.com/office/powerpoint/2010/main" val="3572149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latin typeface="Bernard MT Condensed" panose="02050806060905020404" pitchFamily="18" charset="0"/>
              </a:rPr>
              <a:t>Spring 16 semester</a:t>
            </a:r>
            <a:endParaRPr lang="en-US" dirty="0">
              <a:latin typeface="Bernard MT Condensed" panose="02050806060905020404" pitchFamily="18" charset="0"/>
              <a:cs typeface="Times New Roman"/>
            </a:endParaRPr>
          </a:p>
        </p:txBody>
      </p:sp>
      <p:sp>
        <p:nvSpPr>
          <p:cNvPr id="3" name="Content Placeholder 2"/>
          <p:cNvSpPr>
            <a:spLocks noGrp="1"/>
          </p:cNvSpPr>
          <p:nvPr>
            <p:ph idx="1"/>
          </p:nvPr>
        </p:nvSpPr>
        <p:spPr>
          <a:xfrm>
            <a:off x="457200" y="1974272"/>
            <a:ext cx="8229600" cy="4502727"/>
          </a:xfrm>
        </p:spPr>
        <p:txBody>
          <a:bodyPr>
            <a:normAutofit/>
          </a:bodyPr>
          <a:lstStyle/>
          <a:p>
            <a:pPr lvl="1"/>
            <a:r>
              <a:rPr lang="en-US" sz="3000" dirty="0"/>
              <a:t>Held series of visits, informational meetings, and open forums (close to 30 events) </a:t>
            </a:r>
          </a:p>
          <a:p>
            <a:pPr lvl="1"/>
            <a:endParaRPr lang="en-US" sz="3000" dirty="0"/>
          </a:p>
          <a:p>
            <a:pPr lvl="1"/>
            <a:r>
              <a:rPr lang="en-US" sz="3000" dirty="0"/>
              <a:t>Researched promising practices that improve student success</a:t>
            </a:r>
          </a:p>
          <a:p>
            <a:pPr lvl="1"/>
            <a:endParaRPr lang="en-US" sz="3000" dirty="0"/>
          </a:p>
          <a:p>
            <a:pPr lvl="1"/>
            <a:r>
              <a:rPr lang="en-US" sz="3000" dirty="0"/>
              <a:t>All roads led to Guided Pathways</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0919681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990"/>
            <a:ext cx="8229600" cy="990600"/>
          </a:xfrm>
        </p:spPr>
        <p:txBody>
          <a:bodyPr>
            <a:normAutofit fontScale="90000"/>
          </a:bodyPr>
          <a:lstStyle/>
          <a:p>
            <a:r>
              <a:rPr lang="en-US" b="1" dirty="0">
                <a:latin typeface="Bernard MT Condensed" panose="02050806060905020404" pitchFamily="18" charset="0"/>
              </a:rPr>
              <a:t>Big Ideas for Re-engineering Sierra:</a:t>
            </a:r>
            <a:r>
              <a:rPr lang="en-US" b="1" dirty="0"/>
              <a:t/>
            </a:r>
            <a:br>
              <a:rPr lang="en-US" b="1" dirty="0"/>
            </a:br>
            <a:endParaRPr lang="en-US" dirty="0"/>
          </a:p>
        </p:txBody>
      </p:sp>
      <p:sp>
        <p:nvSpPr>
          <p:cNvPr id="3" name="Content Placeholder 2"/>
          <p:cNvSpPr>
            <a:spLocks noGrp="1"/>
          </p:cNvSpPr>
          <p:nvPr>
            <p:ph sz="half" idx="1"/>
          </p:nvPr>
        </p:nvSpPr>
        <p:spPr>
          <a:xfrm>
            <a:off x="457200" y="1673352"/>
            <a:ext cx="4191000" cy="4718304"/>
          </a:xfrm>
        </p:spPr>
        <p:txBody>
          <a:bodyPr>
            <a:normAutofit lnSpcReduction="10000"/>
          </a:bodyPr>
          <a:lstStyle/>
          <a:p>
            <a:r>
              <a:rPr lang="en-US" sz="2400" dirty="0"/>
              <a:t>Make navigating the institution user-friendly to all students</a:t>
            </a:r>
          </a:p>
          <a:p>
            <a:endParaRPr lang="en-US" sz="2400" dirty="0"/>
          </a:p>
          <a:p>
            <a:r>
              <a:rPr lang="en-US" sz="2400" dirty="0"/>
              <a:t>Help students understand, explore, and choose appropriate educational goals</a:t>
            </a:r>
          </a:p>
          <a:p>
            <a:endParaRPr lang="en-US" sz="2400" dirty="0"/>
          </a:p>
          <a:p>
            <a:r>
              <a:rPr lang="en-US" sz="2400" dirty="0"/>
              <a:t>Give students clear and efficient paths to reach those goals</a:t>
            </a:r>
          </a:p>
          <a:p>
            <a:endParaRPr lang="en-US" dirty="0"/>
          </a:p>
        </p:txBody>
      </p:sp>
      <p:sp>
        <p:nvSpPr>
          <p:cNvPr id="4" name="Content Placeholder 3"/>
          <p:cNvSpPr>
            <a:spLocks noGrp="1"/>
          </p:cNvSpPr>
          <p:nvPr>
            <p:ph sz="half" idx="2"/>
          </p:nvPr>
        </p:nvSpPr>
        <p:spPr/>
        <p:txBody>
          <a:bodyPr>
            <a:normAutofit lnSpcReduction="10000"/>
          </a:bodyPr>
          <a:lstStyle/>
          <a:p>
            <a:endParaRPr lang="en-US"/>
          </a:p>
        </p:txBody>
      </p:sp>
    </p:spTree>
    <p:extLst>
      <p:ext uri="{BB962C8B-B14F-4D97-AF65-F5344CB8AC3E}">
        <p14:creationId xmlns:p14="http://schemas.microsoft.com/office/powerpoint/2010/main" val="18305265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Bernard MT Condensed" panose="02050806060905020404" pitchFamily="18" charset="0"/>
              </a:rPr>
              <a:t>Big Ideas for Re-engineering Sierra:</a:t>
            </a:r>
            <a:endParaRPr lang="en-US" sz="3600" dirty="0"/>
          </a:p>
        </p:txBody>
      </p:sp>
      <p:sp>
        <p:nvSpPr>
          <p:cNvPr id="3" name="Content Placeholder 2"/>
          <p:cNvSpPr>
            <a:spLocks noGrp="1"/>
          </p:cNvSpPr>
          <p:nvPr>
            <p:ph sz="half" idx="1"/>
          </p:nvPr>
        </p:nvSpPr>
        <p:spPr/>
        <p:txBody>
          <a:bodyPr>
            <a:normAutofit lnSpcReduction="10000"/>
          </a:bodyPr>
          <a:lstStyle/>
          <a:p>
            <a:r>
              <a:rPr lang="en-US" sz="2400" dirty="0">
                <a:solidFill>
                  <a:schemeClr val="bg2">
                    <a:lumMod val="50000"/>
                  </a:schemeClr>
                </a:solidFill>
              </a:rPr>
              <a:t>Make navigating the institution user-friendly to all students</a:t>
            </a:r>
          </a:p>
          <a:p>
            <a:endParaRPr lang="en-US" sz="2400" dirty="0">
              <a:solidFill>
                <a:schemeClr val="bg2">
                  <a:lumMod val="50000"/>
                </a:schemeClr>
              </a:solidFill>
            </a:endParaRPr>
          </a:p>
          <a:p>
            <a:r>
              <a:rPr lang="en-US" sz="2400" dirty="0">
                <a:solidFill>
                  <a:schemeClr val="bg2">
                    <a:lumMod val="50000"/>
                  </a:schemeClr>
                </a:solidFill>
              </a:rPr>
              <a:t>Help students understand, explore, and choose appropriate educational goals</a:t>
            </a:r>
          </a:p>
          <a:p>
            <a:endParaRPr lang="en-US" sz="2400" dirty="0">
              <a:solidFill>
                <a:schemeClr val="bg2">
                  <a:lumMod val="50000"/>
                </a:schemeClr>
              </a:solidFill>
            </a:endParaRPr>
          </a:p>
          <a:p>
            <a:r>
              <a:rPr lang="en-US" sz="2400" dirty="0">
                <a:solidFill>
                  <a:schemeClr val="bg2">
                    <a:lumMod val="50000"/>
                  </a:schemeClr>
                </a:solidFill>
              </a:rPr>
              <a:t>Give students clear and efficient paths to reach those goals</a:t>
            </a:r>
          </a:p>
          <a:p>
            <a:endParaRPr lang="en-US" dirty="0"/>
          </a:p>
        </p:txBody>
      </p:sp>
      <p:sp>
        <p:nvSpPr>
          <p:cNvPr id="4" name="Content Placeholder 3"/>
          <p:cNvSpPr>
            <a:spLocks noGrp="1"/>
          </p:cNvSpPr>
          <p:nvPr>
            <p:ph sz="half" idx="2"/>
          </p:nvPr>
        </p:nvSpPr>
        <p:spPr/>
        <p:txBody>
          <a:bodyPr>
            <a:normAutofit lnSpcReduction="10000"/>
          </a:bodyPr>
          <a:lstStyle/>
          <a:p>
            <a:r>
              <a:rPr lang="en-US" sz="2400" dirty="0"/>
              <a:t>Ensure those paths are available</a:t>
            </a:r>
          </a:p>
          <a:p>
            <a:endParaRPr lang="en-US" sz="2400" dirty="0"/>
          </a:p>
          <a:p>
            <a:r>
              <a:rPr lang="en-US" sz="2400" dirty="0"/>
              <a:t>Provide support and resources to keep students on those paths</a:t>
            </a:r>
          </a:p>
          <a:p>
            <a:endParaRPr lang="en-US" sz="2400" dirty="0"/>
          </a:p>
          <a:p>
            <a:r>
              <a:rPr lang="en-US" sz="2400" dirty="0"/>
              <a:t>Measure institutional progress toward/success at these goals and respond accordingly</a:t>
            </a:r>
          </a:p>
          <a:p>
            <a:endParaRPr lang="en-US" dirty="0"/>
          </a:p>
        </p:txBody>
      </p:sp>
    </p:spTree>
    <p:extLst>
      <p:ext uri="{BB962C8B-B14F-4D97-AF65-F5344CB8AC3E}">
        <p14:creationId xmlns:p14="http://schemas.microsoft.com/office/powerpoint/2010/main" val="5803375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anose="02050806060905020404" pitchFamily="18" charset="0"/>
              </a:rPr>
              <a:t>Guided Pathway Defined:</a:t>
            </a:r>
            <a:endParaRPr lang="en-US" dirty="0">
              <a:latin typeface="Bernard MT Condensed" panose="02050806060905020404" pitchFamily="18" charset="0"/>
              <a:cs typeface="Times New Roman"/>
            </a:endParaRPr>
          </a:p>
        </p:txBody>
      </p:sp>
      <p:sp>
        <p:nvSpPr>
          <p:cNvPr id="3" name="Content Placeholder 2"/>
          <p:cNvSpPr>
            <a:spLocks noGrp="1"/>
          </p:cNvSpPr>
          <p:nvPr>
            <p:ph idx="1"/>
          </p:nvPr>
        </p:nvSpPr>
        <p:spPr/>
        <p:txBody>
          <a:bodyPr/>
          <a:lstStyle/>
          <a:p>
            <a:pPr lvl="1"/>
            <a:r>
              <a:rPr lang="en-US" sz="2800" dirty="0"/>
              <a:t>An easy-to-use plan that guides a student into and through college to successful completion of a program of study that leads to transfer or a career.</a:t>
            </a:r>
          </a:p>
          <a:p>
            <a:pPr lvl="1"/>
            <a:endParaRPr lang="en-US" sz="2800" dirty="0"/>
          </a:p>
          <a:p>
            <a:pPr lvl="1"/>
            <a:r>
              <a:rPr lang="en-US" sz="2800" dirty="0"/>
              <a:t> It integrates student services and instruction into a coherent, intentional, and informed student experience. </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9954914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anose="02050806060905020404" pitchFamily="18" charset="0"/>
              </a:rPr>
              <a:t>Spring 16 semester</a:t>
            </a:r>
            <a:endParaRPr lang="en-US" dirty="0">
              <a:latin typeface="Bernard MT Condensed" panose="02050806060905020404" pitchFamily="18" charset="0"/>
              <a:cs typeface="Times New Roman"/>
            </a:endParaRPr>
          </a:p>
        </p:txBody>
      </p:sp>
      <p:sp>
        <p:nvSpPr>
          <p:cNvPr id="3" name="Content Placeholder 2"/>
          <p:cNvSpPr>
            <a:spLocks noGrp="1"/>
          </p:cNvSpPr>
          <p:nvPr>
            <p:ph idx="1"/>
          </p:nvPr>
        </p:nvSpPr>
        <p:spPr/>
        <p:txBody>
          <a:bodyPr/>
          <a:lstStyle/>
          <a:p>
            <a:r>
              <a:rPr lang="en-US" sz="2800" dirty="0"/>
              <a:t>In May, the Academic Senate and Sierra College President supported moving forward with a comprehensive Guided Pathways approach            with </a:t>
            </a:r>
            <a:r>
              <a:rPr lang="en-US" sz="2800" b="1" dirty="0"/>
              <a:t>five </a:t>
            </a:r>
            <a:r>
              <a:rPr lang="en-US" sz="2800" dirty="0"/>
              <a:t>components: </a:t>
            </a:r>
          </a:p>
          <a:p>
            <a:endParaRPr lang="en-US" sz="2800" dirty="0"/>
          </a:p>
          <a:p>
            <a:pPr lvl="2" fontAlgn="base"/>
            <a:r>
              <a:rPr lang="en-US" sz="2800" dirty="0"/>
              <a:t>Academic maps and interest areas</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4046326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anose="02050806060905020404" pitchFamily="18" charset="0"/>
              </a:rPr>
              <a:t>Spring 16 semester</a:t>
            </a:r>
            <a:endParaRPr lang="en-US" dirty="0">
              <a:latin typeface="Bernard MT Condensed" panose="02050806060905020404" pitchFamily="18" charset="0"/>
              <a:cs typeface="Times New Roman"/>
            </a:endParaRPr>
          </a:p>
        </p:txBody>
      </p:sp>
      <p:sp>
        <p:nvSpPr>
          <p:cNvPr id="3" name="Content Placeholder 2"/>
          <p:cNvSpPr>
            <a:spLocks noGrp="1"/>
          </p:cNvSpPr>
          <p:nvPr>
            <p:ph idx="1"/>
          </p:nvPr>
        </p:nvSpPr>
        <p:spPr/>
        <p:txBody>
          <a:bodyPr/>
          <a:lstStyle/>
          <a:p>
            <a:r>
              <a:rPr lang="en-US" sz="2800" dirty="0"/>
              <a:t>In May, the Academic Senate and Sierra College President supported moving forward with a comprehensive Guided Pathways approach            with </a:t>
            </a:r>
            <a:r>
              <a:rPr lang="en-US" sz="2800" b="1" dirty="0"/>
              <a:t>five </a:t>
            </a:r>
            <a:r>
              <a:rPr lang="en-US" sz="2800" dirty="0"/>
              <a:t>components:  </a:t>
            </a:r>
          </a:p>
          <a:p>
            <a:endParaRPr lang="en-US" sz="2800" dirty="0"/>
          </a:p>
          <a:p>
            <a:pPr lvl="2" fontAlgn="base"/>
            <a:r>
              <a:rPr lang="en-US" sz="2800" dirty="0"/>
              <a:t>Academic maps and interest areas</a:t>
            </a:r>
          </a:p>
          <a:p>
            <a:pPr lvl="2" fontAlgn="base"/>
            <a:r>
              <a:rPr lang="en-US" sz="2800" dirty="0"/>
              <a:t>Structured onboarding processes</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3389377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anose="02050806060905020404" pitchFamily="18" charset="0"/>
              </a:rPr>
              <a:t>Spring 16 semester</a:t>
            </a:r>
            <a:endParaRPr lang="en-US" dirty="0">
              <a:latin typeface="Bernard MT Condensed" panose="02050806060905020404" pitchFamily="18" charset="0"/>
              <a:cs typeface="Times New Roman"/>
            </a:endParaRPr>
          </a:p>
        </p:txBody>
      </p:sp>
      <p:sp>
        <p:nvSpPr>
          <p:cNvPr id="3" name="Content Placeholder 2"/>
          <p:cNvSpPr>
            <a:spLocks noGrp="1"/>
          </p:cNvSpPr>
          <p:nvPr>
            <p:ph idx="1"/>
          </p:nvPr>
        </p:nvSpPr>
        <p:spPr/>
        <p:txBody>
          <a:bodyPr/>
          <a:lstStyle/>
          <a:p>
            <a:r>
              <a:rPr lang="en-US" sz="2800" dirty="0"/>
              <a:t>In May, the Academic Senate and Sierra College President supported moving forward with a comprehensive Guided Pathways approach: </a:t>
            </a:r>
          </a:p>
          <a:p>
            <a:endParaRPr lang="en-US" sz="2800" dirty="0"/>
          </a:p>
          <a:p>
            <a:pPr lvl="2" fontAlgn="base"/>
            <a:r>
              <a:rPr lang="en-US" sz="2800" dirty="0"/>
              <a:t>Academic maps and interest areas</a:t>
            </a:r>
          </a:p>
          <a:p>
            <a:pPr lvl="2" fontAlgn="base"/>
            <a:r>
              <a:rPr lang="en-US" sz="2800" dirty="0"/>
              <a:t>Structured onboarding processes</a:t>
            </a:r>
          </a:p>
          <a:p>
            <a:pPr lvl="2" fontAlgn="base"/>
            <a:r>
              <a:rPr lang="en-US" sz="2800" dirty="0"/>
              <a:t>Proactive academic and career counseling</a:t>
            </a:r>
          </a:p>
          <a:p>
            <a:endParaRPr lang="en-US" dirty="0"/>
          </a:p>
          <a:p>
            <a:endParaRPr lang="en-US" dirty="0"/>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3006456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anose="02050806060905020404" pitchFamily="18" charset="0"/>
              </a:rPr>
              <a:t>Spring 16 semester</a:t>
            </a:r>
            <a:endParaRPr lang="en-US" dirty="0">
              <a:latin typeface="Bernard MT Condensed" panose="02050806060905020404" pitchFamily="18" charset="0"/>
              <a:cs typeface="Times New Roman"/>
            </a:endParaRPr>
          </a:p>
        </p:txBody>
      </p:sp>
      <p:sp>
        <p:nvSpPr>
          <p:cNvPr id="3" name="Content Placeholder 2"/>
          <p:cNvSpPr>
            <a:spLocks noGrp="1"/>
          </p:cNvSpPr>
          <p:nvPr>
            <p:ph idx="1"/>
          </p:nvPr>
        </p:nvSpPr>
        <p:spPr/>
        <p:txBody>
          <a:bodyPr>
            <a:normAutofit/>
          </a:bodyPr>
          <a:lstStyle/>
          <a:p>
            <a:r>
              <a:rPr lang="en-US" sz="2800" dirty="0"/>
              <a:t>In May, the Academic Senate and Sierra College President supported moving forward with a comprehensive Guided Pathways approach: </a:t>
            </a:r>
          </a:p>
          <a:p>
            <a:endParaRPr lang="en-US" sz="2800" dirty="0"/>
          </a:p>
          <a:p>
            <a:pPr lvl="2" fontAlgn="base"/>
            <a:r>
              <a:rPr lang="en-US" sz="2800" dirty="0"/>
              <a:t>Academic maps and interest areas</a:t>
            </a:r>
          </a:p>
          <a:p>
            <a:pPr lvl="2" fontAlgn="base"/>
            <a:r>
              <a:rPr lang="en-US" sz="2800" dirty="0"/>
              <a:t>Structured onboarding processes</a:t>
            </a:r>
          </a:p>
          <a:p>
            <a:pPr lvl="2" fontAlgn="base"/>
            <a:r>
              <a:rPr lang="en-US" sz="2800" dirty="0"/>
              <a:t>Proactive academic and career counseling</a:t>
            </a:r>
          </a:p>
          <a:p>
            <a:pPr lvl="2" fontAlgn="base"/>
            <a:r>
              <a:rPr lang="en-US" sz="2800" dirty="0"/>
              <a:t>Enhancement of early alert system</a:t>
            </a:r>
          </a:p>
          <a:p>
            <a:endParaRPr lang="en-US" dirty="0"/>
          </a:p>
          <a:p>
            <a:endParaRPr lang="en-US" dirty="0"/>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39027465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anose="02050806060905020404" pitchFamily="18" charset="0"/>
              </a:rPr>
              <a:t>Spring 16 semester</a:t>
            </a:r>
            <a:endParaRPr lang="en-US" dirty="0">
              <a:latin typeface="Bernard MT Condensed" panose="02050806060905020404" pitchFamily="18" charset="0"/>
              <a:cs typeface="Times New Roman"/>
            </a:endParaRPr>
          </a:p>
        </p:txBody>
      </p:sp>
      <p:sp>
        <p:nvSpPr>
          <p:cNvPr id="3" name="Content Placeholder 2"/>
          <p:cNvSpPr>
            <a:spLocks noGrp="1"/>
          </p:cNvSpPr>
          <p:nvPr>
            <p:ph idx="1"/>
          </p:nvPr>
        </p:nvSpPr>
        <p:spPr/>
        <p:txBody>
          <a:bodyPr>
            <a:normAutofit fontScale="85000" lnSpcReduction="10000"/>
          </a:bodyPr>
          <a:lstStyle/>
          <a:p>
            <a:r>
              <a:rPr lang="en-US" sz="3300" dirty="0"/>
              <a:t>In May, the Academic Senate and Sierra College President supported moving forward with a comprehensive Guided Pathways approach: </a:t>
            </a:r>
          </a:p>
          <a:p>
            <a:endParaRPr lang="en-US" sz="3300" dirty="0"/>
          </a:p>
          <a:p>
            <a:pPr lvl="2" fontAlgn="base"/>
            <a:r>
              <a:rPr lang="en-US" sz="3300" dirty="0"/>
              <a:t>Academic maps and interest areas</a:t>
            </a:r>
          </a:p>
          <a:p>
            <a:pPr lvl="2" fontAlgn="base"/>
            <a:r>
              <a:rPr lang="en-US" sz="3300" dirty="0"/>
              <a:t>Structured onboarding processes</a:t>
            </a:r>
          </a:p>
          <a:p>
            <a:pPr lvl="2" fontAlgn="base"/>
            <a:r>
              <a:rPr lang="en-US" sz="3300" dirty="0"/>
              <a:t>Proactive academic and career counseling</a:t>
            </a:r>
          </a:p>
          <a:p>
            <a:pPr lvl="2" fontAlgn="base"/>
            <a:r>
              <a:rPr lang="en-US" sz="3300" dirty="0"/>
              <a:t>Enhancement of early alert system</a:t>
            </a:r>
          </a:p>
          <a:p>
            <a:pPr lvl="2" fontAlgn="base"/>
            <a:r>
              <a:rPr lang="en-US" sz="3300" dirty="0"/>
              <a:t>Instructional support and co-curricular activities (professional development)</a:t>
            </a:r>
          </a:p>
          <a:p>
            <a:endParaRPr lang="en-US" dirty="0"/>
          </a:p>
          <a:p>
            <a:endParaRPr lang="en-US" dirty="0"/>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6839173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ernard MT Condensed" panose="02050806060905020404" pitchFamily="18" charset="0"/>
              </a:rPr>
              <a:t>Reengineering Sierra College for Student Success</a:t>
            </a:r>
            <a:endParaRPr lang="en-US" dirty="0">
              <a:latin typeface="Bernard MT Condensed" panose="02050806060905020404" pitchFamily="18" charset="0"/>
              <a:cs typeface="Times New Roman"/>
            </a:endParaRPr>
          </a:p>
        </p:txBody>
      </p:sp>
      <p:sp>
        <p:nvSpPr>
          <p:cNvPr id="3" name="Content Placeholder 2"/>
          <p:cNvSpPr>
            <a:spLocks noGrp="1"/>
          </p:cNvSpPr>
          <p:nvPr>
            <p:ph idx="1"/>
          </p:nvPr>
        </p:nvSpPr>
        <p:spPr/>
        <p:txBody>
          <a:bodyPr/>
          <a:lstStyle/>
          <a:p>
            <a:pPr marL="0" indent="0" algn="ctr">
              <a:buNone/>
            </a:pPr>
            <a:r>
              <a:rPr lang="en-US" sz="2800" dirty="0"/>
              <a:t/>
            </a:r>
            <a:br>
              <a:rPr lang="en-US" sz="2800" dirty="0"/>
            </a:br>
            <a:r>
              <a:rPr lang="en-US" sz="2800" dirty="0"/>
              <a:t/>
            </a:r>
            <a:br>
              <a:rPr lang="en-US" sz="2800" dirty="0"/>
            </a:br>
            <a:r>
              <a:rPr lang="en-US" sz="4400" dirty="0"/>
              <a:t>Fall 16: Ready 2 Map!</a:t>
            </a:r>
            <a:endParaRPr lang="en-US" sz="4400" dirty="0">
              <a:latin typeface="Times New Roman"/>
              <a:cs typeface="Times New Roman"/>
            </a:endParaRPr>
          </a:p>
        </p:txBody>
      </p:sp>
    </p:spTree>
    <p:extLst>
      <p:ext uri="{BB962C8B-B14F-4D97-AF65-F5344CB8AC3E}">
        <p14:creationId xmlns:p14="http://schemas.microsoft.com/office/powerpoint/2010/main" val="3418666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t>Bakersfield College &amp; BC Pathways</a:t>
            </a:r>
            <a:endParaRPr lang="en-US" sz="4800" b="1" dirty="0"/>
          </a:p>
        </p:txBody>
      </p:sp>
      <p:sp>
        <p:nvSpPr>
          <p:cNvPr id="3" name="Subtitle 2"/>
          <p:cNvSpPr>
            <a:spLocks noGrp="1"/>
          </p:cNvSpPr>
          <p:nvPr>
            <p:ph type="subTitle" idx="1"/>
          </p:nvPr>
        </p:nvSpPr>
        <p:spPr/>
        <p:txBody>
          <a:bodyPr>
            <a:normAutofit/>
          </a:bodyPr>
          <a:lstStyle/>
          <a:p>
            <a:r>
              <a:rPr lang="en-US" sz="3200" dirty="0" smtClean="0"/>
              <a:t>Academic Senate</a:t>
            </a:r>
            <a:endParaRPr lang="en-US" sz="3200" dirty="0"/>
          </a:p>
        </p:txBody>
      </p:sp>
    </p:spTree>
    <p:extLst>
      <p:ext uri="{BB962C8B-B14F-4D97-AF65-F5344CB8AC3E}">
        <p14:creationId xmlns:p14="http://schemas.microsoft.com/office/powerpoint/2010/main" val="16926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anose="02050806060905020404" pitchFamily="18" charset="0"/>
              </a:rPr>
              <a:t>Fall 16 Goals:</a:t>
            </a:r>
            <a:endParaRPr lang="en-US" dirty="0">
              <a:latin typeface="Bernard MT Condensed" panose="02050806060905020404" pitchFamily="18" charset="0"/>
              <a:cs typeface="Times New Roman"/>
            </a:endParaRPr>
          </a:p>
        </p:txBody>
      </p:sp>
      <p:sp>
        <p:nvSpPr>
          <p:cNvPr id="3" name="Content Placeholder 2"/>
          <p:cNvSpPr>
            <a:spLocks noGrp="1"/>
          </p:cNvSpPr>
          <p:nvPr>
            <p:ph idx="1"/>
          </p:nvPr>
        </p:nvSpPr>
        <p:spPr/>
        <p:txBody>
          <a:bodyPr/>
          <a:lstStyle/>
          <a:p>
            <a:pPr>
              <a:spcAft>
                <a:spcPts val="1200"/>
              </a:spcAft>
            </a:pPr>
            <a:r>
              <a:rPr lang="en-US" sz="2800" dirty="0"/>
              <a:t>Create academic map templates as the first step toward Guided Pathways</a:t>
            </a:r>
          </a:p>
          <a:p>
            <a:pPr>
              <a:spcAft>
                <a:spcPts val="1200"/>
              </a:spcAft>
            </a:pPr>
            <a:r>
              <a:rPr lang="en-US" sz="2800" dirty="0"/>
              <a:t>Work with departments to have all degrees and certificates mapped by the end of the semester (training and workdays)</a:t>
            </a:r>
          </a:p>
          <a:p>
            <a:pPr>
              <a:lnSpc>
                <a:spcPct val="150000"/>
              </a:lnSpc>
              <a:spcAft>
                <a:spcPts val="1200"/>
              </a:spcAft>
            </a:pPr>
            <a:r>
              <a:rPr lang="en-US" sz="2800" dirty="0"/>
              <a:t>Develop process to determine Interest Areas</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6419198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sz="4800" dirty="0">
                <a:latin typeface="Bernard MT Condensed" panose="02050806060905020404" pitchFamily="18" charset="0"/>
              </a:rPr>
              <a:t>Definitions</a:t>
            </a:r>
            <a:endParaRPr lang="en-US" sz="4800" dirty="0">
              <a:latin typeface="Bernard MT Condensed" panose="02050806060905020404" pitchFamily="18" charset="0"/>
              <a:cs typeface="Times New Roman"/>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0800000" flipV="1">
            <a:off x="2732842" y="2761198"/>
            <a:ext cx="3087515" cy="1619747"/>
          </a:xfrm>
          <a:prstGeom prst="rect">
            <a:avLst/>
          </a:prstGeom>
        </p:spPr>
      </p:pic>
    </p:spTree>
    <p:extLst>
      <p:ext uri="{BB962C8B-B14F-4D97-AF65-F5344CB8AC3E}">
        <p14:creationId xmlns:p14="http://schemas.microsoft.com/office/powerpoint/2010/main" val="29820626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anose="02050806060905020404" pitchFamily="18" charset="0"/>
              </a:rPr>
              <a:t>Template:</a:t>
            </a:r>
            <a:endParaRPr lang="en-US" dirty="0">
              <a:latin typeface="Bernard MT Condensed" panose="02050806060905020404" pitchFamily="18" charset="0"/>
              <a:cs typeface="Times New Roman"/>
            </a:endParaRPr>
          </a:p>
        </p:txBody>
      </p:sp>
      <p:sp>
        <p:nvSpPr>
          <p:cNvPr id="3" name="Content Placeholder 2"/>
          <p:cNvSpPr>
            <a:spLocks noGrp="1"/>
          </p:cNvSpPr>
          <p:nvPr>
            <p:ph idx="1"/>
          </p:nvPr>
        </p:nvSpPr>
        <p:spPr/>
        <p:txBody>
          <a:bodyPr/>
          <a:lstStyle/>
          <a:p>
            <a:r>
              <a:rPr lang="en-US" sz="2800" dirty="0"/>
              <a:t>Outlines the recommended sequence of courses a student must complete in order to earn a degree, certificate or transfer with ADT.</a:t>
            </a:r>
          </a:p>
          <a:p>
            <a:pPr marL="0" indent="0">
              <a:buNone/>
            </a:pPr>
            <a:endParaRPr lang="en-US" sz="2800" dirty="0"/>
          </a:p>
          <a:p>
            <a:r>
              <a:rPr lang="en-US" sz="2800" dirty="0"/>
              <a:t>Provides recommended choices for General Education (GE) and electives.  </a:t>
            </a:r>
            <a:endParaRPr lang="en-US" sz="2800" strike="sngStrike" dirty="0"/>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556300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anose="02050806060905020404" pitchFamily="18" charset="0"/>
              </a:rPr>
              <a:t>Map:</a:t>
            </a:r>
            <a:endParaRPr lang="en-US" dirty="0">
              <a:latin typeface="Bernard MT Condensed" panose="02050806060905020404" pitchFamily="18" charset="0"/>
              <a:cs typeface="Times New Roman"/>
            </a:endParaRPr>
          </a:p>
        </p:txBody>
      </p:sp>
      <p:sp>
        <p:nvSpPr>
          <p:cNvPr id="3" name="Content Placeholder 2"/>
          <p:cNvSpPr>
            <a:spLocks noGrp="1"/>
          </p:cNvSpPr>
          <p:nvPr>
            <p:ph idx="1"/>
          </p:nvPr>
        </p:nvSpPr>
        <p:spPr/>
        <p:txBody>
          <a:bodyPr/>
          <a:lstStyle/>
          <a:p>
            <a:r>
              <a:rPr lang="en-US" sz="2800" u="sng" dirty="0"/>
              <a:t>M</a:t>
            </a:r>
            <a:r>
              <a:rPr lang="en-US" sz="2800" dirty="0"/>
              <a:t>y </a:t>
            </a:r>
            <a:r>
              <a:rPr lang="en-US" sz="2800" u="sng" dirty="0"/>
              <a:t>A</a:t>
            </a:r>
            <a:r>
              <a:rPr lang="en-US" sz="2800" dirty="0"/>
              <a:t>cademic </a:t>
            </a:r>
            <a:r>
              <a:rPr lang="en-US" sz="2800" u="sng" dirty="0"/>
              <a:t>P</a:t>
            </a:r>
            <a:r>
              <a:rPr lang="en-US" sz="2800" dirty="0"/>
              <a:t>lan</a:t>
            </a:r>
          </a:p>
          <a:p>
            <a:endParaRPr lang="en-US" sz="2800" dirty="0"/>
          </a:p>
          <a:p>
            <a:r>
              <a:rPr lang="en-US" sz="2800" dirty="0"/>
              <a:t>Counselors will use templates in Degree Works to create personalized academic maps that detail the  sequence of courses students need to complete to reach their goals.</a:t>
            </a:r>
            <a:endParaRPr lang="en-US" sz="2800" dirty="0">
              <a:solidFill>
                <a:srgbClr val="FF0000"/>
              </a:solidFill>
            </a:endParaRPr>
          </a:p>
          <a:p>
            <a:endParaRPr lang="en-US" sz="1800" dirty="0"/>
          </a:p>
          <a:p>
            <a:pPr marL="0" indent="0">
              <a:buNone/>
            </a:pPr>
            <a:endParaRPr lang="en-US" dirty="0">
              <a:latin typeface="Times New Roman"/>
              <a:cs typeface="Times New Roman"/>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7314" y="5232239"/>
            <a:ext cx="6861960" cy="1295380"/>
          </a:xfrm>
          <a:prstGeom prst="rect">
            <a:avLst/>
          </a:prstGeom>
        </p:spPr>
      </p:pic>
    </p:spTree>
    <p:extLst>
      <p:ext uri="{BB962C8B-B14F-4D97-AF65-F5344CB8AC3E}">
        <p14:creationId xmlns:p14="http://schemas.microsoft.com/office/powerpoint/2010/main" val="282138638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anose="02050806060905020404" pitchFamily="18" charset="0"/>
              </a:rPr>
              <a:t>Template Mind-Set:</a:t>
            </a:r>
            <a:endParaRPr lang="en-US" dirty="0">
              <a:latin typeface="Bernard MT Condensed" panose="02050806060905020404" pitchFamily="18" charset="0"/>
              <a:cs typeface="Times New Roman"/>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Assume students are full-time and can take 15 units each semester</a:t>
            </a:r>
          </a:p>
          <a:p>
            <a:pPr>
              <a:buFont typeface="Wingdings" panose="05000000000000000000" pitchFamily="2" charset="2"/>
              <a:buChar char="Ø"/>
            </a:pPr>
            <a:r>
              <a:rPr lang="en-US" dirty="0"/>
              <a:t>Assume students are college ready</a:t>
            </a:r>
          </a:p>
          <a:p>
            <a:pPr>
              <a:buFont typeface="Wingdings" panose="05000000000000000000" pitchFamily="2" charset="2"/>
              <a:buChar char="Ø"/>
            </a:pPr>
            <a:r>
              <a:rPr lang="en-US" dirty="0"/>
              <a:t>Create template according to what is </a:t>
            </a:r>
            <a:r>
              <a:rPr lang="en-US" u="sng" dirty="0"/>
              <a:t>best for the student</a:t>
            </a:r>
            <a:r>
              <a:rPr lang="en-US" dirty="0"/>
              <a:t>, </a:t>
            </a:r>
          </a:p>
          <a:p>
            <a:pPr lvl="2">
              <a:lnSpc>
                <a:spcPct val="150000"/>
              </a:lnSpc>
              <a:buFont typeface="Courier New" panose="02070309020205020404" pitchFamily="49" charset="0"/>
              <a:buChar char="o"/>
            </a:pPr>
            <a:r>
              <a:rPr lang="en-US" sz="2000" dirty="0"/>
              <a:t>not on what classes are currently offered—or when</a:t>
            </a:r>
          </a:p>
          <a:p>
            <a:pPr lvl="2">
              <a:buFont typeface="Courier New" panose="02070309020205020404" pitchFamily="49" charset="0"/>
              <a:buChar char="o"/>
            </a:pPr>
            <a:r>
              <a:rPr lang="en-US" sz="2000" dirty="0"/>
              <a:t>not on what classes professors want to teach—or </a:t>
            </a:r>
            <a:r>
              <a:rPr lang="en-US" sz="2000" dirty="0" smtClean="0"/>
              <a:t>when</a:t>
            </a:r>
            <a:endParaRPr lang="en-US" dirty="0"/>
          </a:p>
          <a:p>
            <a:pPr>
              <a:buFont typeface="Wingdings" panose="05000000000000000000" pitchFamily="2" charset="2"/>
              <a:buChar char="v"/>
            </a:pPr>
            <a:r>
              <a:rPr lang="en-US" dirty="0"/>
              <a:t>Academic maps </a:t>
            </a:r>
            <a:r>
              <a:rPr lang="en-US" i="1" dirty="0"/>
              <a:t>will</a:t>
            </a:r>
            <a:r>
              <a:rPr lang="en-US" dirty="0"/>
              <a:t> be personalized for individual students</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1692138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anose="02050806060905020404" pitchFamily="18" charset="0"/>
                <a:cs typeface="Times New Roman"/>
              </a:rPr>
              <a:t>Future Goals:</a:t>
            </a:r>
          </a:p>
        </p:txBody>
      </p:sp>
      <p:sp>
        <p:nvSpPr>
          <p:cNvPr id="3" name="Content Placeholder 2"/>
          <p:cNvSpPr>
            <a:spLocks noGrp="1"/>
          </p:cNvSpPr>
          <p:nvPr>
            <p:ph idx="1"/>
          </p:nvPr>
        </p:nvSpPr>
        <p:spPr>
          <a:xfrm>
            <a:off x="114300" y="1995054"/>
            <a:ext cx="8572500" cy="4481945"/>
          </a:xfrm>
        </p:spPr>
        <p:txBody>
          <a:bodyPr>
            <a:normAutofit/>
          </a:bodyPr>
          <a:lstStyle/>
          <a:p>
            <a:pPr marL="1371600" lvl="2" indent="-457200" fontAlgn="base">
              <a:buFont typeface="Wingdings" panose="05000000000000000000" pitchFamily="2" charset="2"/>
              <a:buChar char="ü"/>
            </a:pPr>
            <a:r>
              <a:rPr lang="en-US" sz="2800" dirty="0"/>
              <a:t>Academic maps and interest areas</a:t>
            </a:r>
          </a:p>
          <a:p>
            <a:pPr marL="1371600" lvl="2" indent="-457200" fontAlgn="base"/>
            <a:r>
              <a:rPr lang="en-US" sz="2800" dirty="0"/>
              <a:t>Structured onboarding processes</a:t>
            </a:r>
          </a:p>
          <a:p>
            <a:pPr marL="1371600" lvl="2" indent="-457200" fontAlgn="base"/>
            <a:r>
              <a:rPr lang="en-US" sz="2800" dirty="0"/>
              <a:t>Proactive academic and career counseling</a:t>
            </a:r>
          </a:p>
          <a:p>
            <a:pPr marL="1371600" lvl="2" indent="-457200" fontAlgn="base"/>
            <a:r>
              <a:rPr lang="en-US" sz="2800" dirty="0"/>
              <a:t>Enhancement of early alert system</a:t>
            </a:r>
          </a:p>
          <a:p>
            <a:pPr marL="1371600" lvl="2" indent="-457200" fontAlgn="base"/>
            <a:r>
              <a:rPr lang="en-US" sz="2800" dirty="0"/>
              <a:t>Instructional support and co-curricular activities  (professional development)</a:t>
            </a:r>
          </a:p>
          <a:p>
            <a:endParaRPr lang="en-US" dirty="0"/>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3232854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a:cs typeface="Times New Roman"/>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718" y="533400"/>
            <a:ext cx="7772399" cy="5724525"/>
          </a:xfrm>
          <a:prstGeom prst="rect">
            <a:avLst/>
          </a:prstGeom>
        </p:spPr>
      </p:pic>
    </p:spTree>
    <p:extLst>
      <p:ext uri="{BB962C8B-B14F-4D97-AF65-F5344CB8AC3E}">
        <p14:creationId xmlns:p14="http://schemas.microsoft.com/office/powerpoint/2010/main" val="589555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502428" y="1053777"/>
            <a:ext cx="8131508" cy="4107031"/>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9600" dirty="0">
                <a:latin typeface="Bernard MT Condensed" panose="02050806060905020404" pitchFamily="18" charset="0"/>
              </a:rPr>
              <a:t> </a:t>
            </a:r>
            <a:r>
              <a:rPr lang="en-US" sz="9600" dirty="0" smtClean="0">
                <a:latin typeface="Bernard MT Condensed" panose="02050806060905020404" pitchFamily="18" charset="0"/>
              </a:rPr>
              <a:t>R4S</a:t>
            </a:r>
          </a:p>
          <a:p>
            <a:endParaRPr lang="en-US" sz="9600" dirty="0" smtClean="0">
              <a:latin typeface="Bernard MT Condensed" panose="02050806060905020404" pitchFamily="18" charset="0"/>
            </a:endParaRPr>
          </a:p>
          <a:p>
            <a:pPr algn="ctr"/>
            <a:r>
              <a:rPr lang="en-US" sz="9600" dirty="0" smtClean="0">
                <a:latin typeface="Bernard MT Condensed" panose="02050806060905020404" pitchFamily="18" charset="0"/>
              </a:rPr>
              <a:t>Questions</a:t>
            </a:r>
            <a:r>
              <a:rPr lang="en-US" sz="9600" dirty="0">
                <a:latin typeface="Bernard MT Condensed" panose="02050806060905020404" pitchFamily="18" charset="0"/>
              </a:rPr>
              <a:t>?</a:t>
            </a:r>
          </a:p>
        </p:txBody>
      </p:sp>
    </p:spTree>
    <p:extLst>
      <p:ext uri="{BB962C8B-B14F-4D97-AF65-F5344CB8AC3E}">
        <p14:creationId xmlns:p14="http://schemas.microsoft.com/office/powerpoint/2010/main" val="18457643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Sacramento City College</a:t>
            </a:r>
            <a:endParaRPr lang="en-US" dirty="0">
              <a:latin typeface="Times New Roman"/>
              <a:cs typeface="Times New Roman"/>
            </a:endParaRPr>
          </a:p>
        </p:txBody>
      </p:sp>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941761" y="2653027"/>
            <a:ext cx="7314135" cy="2845071"/>
          </a:xfrm>
          <a:prstGeom prst="rect">
            <a:avLst/>
          </a:prstGeom>
          <a:noFill/>
          <a:ln>
            <a:noFill/>
          </a:ln>
        </p:spPr>
      </p:pic>
    </p:spTree>
    <p:extLst>
      <p:ext uri="{BB962C8B-B14F-4D97-AF65-F5344CB8AC3E}">
        <p14:creationId xmlns:p14="http://schemas.microsoft.com/office/powerpoint/2010/main" val="27624276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Sacramento City College</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pPr marL="0" indent="0">
              <a:lnSpc>
                <a:spcPct val="110000"/>
              </a:lnSpc>
              <a:spcBef>
                <a:spcPts val="600"/>
              </a:spcBef>
              <a:spcAft>
                <a:spcPts val="1200"/>
              </a:spcAft>
              <a:buNone/>
            </a:pPr>
            <a:r>
              <a:rPr lang="en-US" dirty="0">
                <a:latin typeface="Times New Roman"/>
                <a:cs typeface="Times New Roman"/>
              </a:rPr>
              <a:t>F</a:t>
            </a:r>
            <a:r>
              <a:rPr lang="en-US" dirty="0" smtClean="0">
                <a:latin typeface="Times New Roman"/>
                <a:cs typeface="Times New Roman"/>
              </a:rPr>
              <a:t>all 2015...</a:t>
            </a:r>
          </a:p>
          <a:p>
            <a:pPr>
              <a:lnSpc>
                <a:spcPct val="110000"/>
              </a:lnSpc>
              <a:spcBef>
                <a:spcPts val="600"/>
              </a:spcBef>
              <a:spcAft>
                <a:spcPts val="1200"/>
              </a:spcAft>
            </a:pPr>
            <a:r>
              <a:rPr lang="en-US" dirty="0" smtClean="0">
                <a:latin typeface="Times New Roman"/>
                <a:cs typeface="Times New Roman"/>
              </a:rPr>
              <a:t>9</a:t>
            </a:r>
            <a:r>
              <a:rPr lang="en-US" dirty="0">
                <a:latin typeface="Times New Roman"/>
                <a:cs typeface="Times New Roman"/>
              </a:rPr>
              <a:t>-7-</a:t>
            </a:r>
            <a:r>
              <a:rPr lang="en-US" dirty="0" smtClean="0">
                <a:latin typeface="Times New Roman"/>
                <a:cs typeface="Times New Roman"/>
              </a:rPr>
              <a:t>2015: The Academic Senate President notified of college plan to apply for an AACC Pathways Pilot Project.</a:t>
            </a:r>
          </a:p>
          <a:p>
            <a:pPr>
              <a:lnSpc>
                <a:spcPct val="110000"/>
              </a:lnSpc>
              <a:spcBef>
                <a:spcPts val="600"/>
              </a:spcBef>
              <a:spcAft>
                <a:spcPts val="1200"/>
              </a:spcAft>
            </a:pPr>
            <a:r>
              <a:rPr lang="en-US" dirty="0">
                <a:latin typeface="Times New Roman"/>
                <a:cs typeface="Times New Roman"/>
              </a:rPr>
              <a:t>9-15-</a:t>
            </a:r>
            <a:r>
              <a:rPr lang="en-US" dirty="0" smtClean="0">
                <a:latin typeface="Times New Roman"/>
                <a:cs typeface="Times New Roman"/>
              </a:rPr>
              <a:t>2015: First Reading at Academic Senate </a:t>
            </a:r>
          </a:p>
          <a:p>
            <a:pPr>
              <a:lnSpc>
                <a:spcPct val="110000"/>
              </a:lnSpc>
              <a:spcBef>
                <a:spcPts val="600"/>
              </a:spcBef>
              <a:spcAft>
                <a:spcPts val="1200"/>
              </a:spcAft>
            </a:pPr>
            <a:r>
              <a:rPr lang="en-US" dirty="0">
                <a:latin typeface="Times New Roman"/>
                <a:cs typeface="Times New Roman"/>
              </a:rPr>
              <a:t>9-21-</a:t>
            </a:r>
            <a:r>
              <a:rPr lang="en-US" dirty="0" smtClean="0">
                <a:latin typeface="Times New Roman"/>
                <a:cs typeface="Times New Roman"/>
              </a:rPr>
              <a:t>2015: AACC Pathways Pilot Project application submitted </a:t>
            </a:r>
          </a:p>
          <a:p>
            <a:pPr>
              <a:lnSpc>
                <a:spcPct val="110000"/>
              </a:lnSpc>
              <a:spcBef>
                <a:spcPts val="600"/>
              </a:spcBef>
              <a:spcAft>
                <a:spcPts val="1200"/>
              </a:spcAft>
            </a:pPr>
            <a:r>
              <a:rPr lang="en-US" dirty="0">
                <a:latin typeface="Times New Roman"/>
                <a:cs typeface="Times New Roman"/>
              </a:rPr>
              <a:t>9-22-</a:t>
            </a:r>
            <a:r>
              <a:rPr lang="en-US" dirty="0" smtClean="0">
                <a:latin typeface="Times New Roman"/>
                <a:cs typeface="Times New Roman"/>
              </a:rPr>
              <a:t>2016: Second Reading at Academic Senate</a:t>
            </a:r>
          </a:p>
          <a:p>
            <a:pPr>
              <a:lnSpc>
                <a:spcPct val="110000"/>
              </a:lnSpc>
              <a:spcBef>
                <a:spcPts val="600"/>
              </a:spcBef>
              <a:spcAft>
                <a:spcPts val="1200"/>
              </a:spcAft>
            </a:pPr>
            <a:r>
              <a:rPr lang="en-US" dirty="0">
                <a:latin typeface="Times New Roman"/>
                <a:cs typeface="Times New Roman"/>
              </a:rPr>
              <a:t>10-20-</a:t>
            </a:r>
            <a:r>
              <a:rPr lang="en-US" dirty="0" smtClean="0">
                <a:latin typeface="Times New Roman"/>
                <a:cs typeface="Times New Roman"/>
              </a:rPr>
              <a:t>2015: Resolution on Pathways and Partnerships passed</a:t>
            </a:r>
          </a:p>
          <a:p>
            <a:pPr marL="0" indent="0">
              <a:lnSpc>
                <a:spcPct val="110000"/>
              </a:lnSpc>
              <a:spcBef>
                <a:spcPts val="600"/>
              </a:spcBef>
              <a:spcAft>
                <a:spcPts val="1200"/>
              </a:spcAft>
              <a:buNone/>
            </a:pPr>
            <a:r>
              <a:rPr lang="en-US" dirty="0" smtClean="0"/>
              <a:t>			</a:t>
            </a:r>
            <a:r>
              <a:rPr lang="en-US" dirty="0" smtClean="0">
                <a:latin typeface="Times New Roman"/>
                <a:cs typeface="Times New Roman"/>
              </a:rPr>
              <a:t>Time to look at things another way...</a:t>
            </a:r>
            <a:r>
              <a:rPr lang="en-US" sz="3600" dirty="0" smtClean="0">
                <a:latin typeface="Times New Roman"/>
                <a:cs typeface="Times New Roman"/>
              </a:rPr>
              <a:t> </a:t>
            </a:r>
            <a:r>
              <a:rPr lang="en-US" sz="3600" dirty="0" smtClean="0"/>
              <a:t>👀</a:t>
            </a:r>
            <a:endParaRPr lang="en-US" dirty="0">
              <a:latin typeface="Times New Roman"/>
              <a:cs typeface="Times New Roman"/>
            </a:endParaRPr>
          </a:p>
        </p:txBody>
      </p:sp>
      <p:pic>
        <p:nvPicPr>
          <p:cNvPr id="7" name="Picture 6" descr="MD00208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383" y="5447278"/>
            <a:ext cx="1978301" cy="1029721"/>
          </a:xfrm>
          <a:prstGeom prst="rect">
            <a:avLst/>
          </a:prstGeom>
        </p:spPr>
      </p:pic>
    </p:spTree>
    <p:extLst>
      <p:ext uri="{BB962C8B-B14F-4D97-AF65-F5344CB8AC3E}">
        <p14:creationId xmlns:p14="http://schemas.microsoft.com/office/powerpoint/2010/main" val="177769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BC Timeline</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2012: SSSP, SEPs work </a:t>
            </a:r>
          </a:p>
          <a:p>
            <a:pPr marL="0" indent="0">
              <a:buNone/>
            </a:pPr>
            <a:r>
              <a:rPr lang="en-US" dirty="0" smtClean="0"/>
              <a:t>2012-2014: redoubled efforts for AA-Ts and </a:t>
            </a:r>
            <a:r>
              <a:rPr lang="en-US" dirty="0" err="1" smtClean="0"/>
              <a:t>Degreeworks</a:t>
            </a:r>
            <a:endParaRPr lang="en-US" dirty="0" smtClean="0"/>
          </a:p>
          <a:p>
            <a:pPr marL="0" indent="0">
              <a:buNone/>
            </a:pPr>
            <a:r>
              <a:rPr lang="en-US" dirty="0" smtClean="0"/>
              <a:t>September 2015:Applied for AACC Pathways – campus-wide survey and assessment</a:t>
            </a:r>
          </a:p>
          <a:p>
            <a:pPr marL="0" indent="0">
              <a:buNone/>
            </a:pPr>
            <a:r>
              <a:rPr lang="en-US" dirty="0" smtClean="0"/>
              <a:t>Fall 2015—On-campus Book Discussions (</a:t>
            </a:r>
            <a:r>
              <a:rPr lang="en-US" i="1" dirty="0" smtClean="0"/>
              <a:t>Redesigning)</a:t>
            </a:r>
            <a:endParaRPr lang="en-US" dirty="0"/>
          </a:p>
          <a:p>
            <a:pPr marL="0" indent="0">
              <a:buNone/>
            </a:pPr>
            <a:r>
              <a:rPr lang="en-US" dirty="0" smtClean="0"/>
              <a:t>February 2016: AACC Institute #1 </a:t>
            </a:r>
            <a:r>
              <a:rPr lang="en-US" b="1" i="1" dirty="0" smtClean="0"/>
              <a:t>and </a:t>
            </a:r>
            <a:r>
              <a:rPr lang="en-US" dirty="0" smtClean="0"/>
              <a:t>BC Pathways Summit</a:t>
            </a:r>
          </a:p>
          <a:p>
            <a:pPr marL="0" indent="0">
              <a:buNone/>
            </a:pPr>
            <a:r>
              <a:rPr lang="en-US" dirty="0" smtClean="0"/>
              <a:t>April 2016: AACC Institute #2</a:t>
            </a:r>
          </a:p>
          <a:p>
            <a:pPr marL="0" indent="0">
              <a:buNone/>
            </a:pPr>
            <a:r>
              <a:rPr lang="en-US" dirty="0" smtClean="0"/>
              <a:t>October 2016: AACC Institute #3</a:t>
            </a:r>
          </a:p>
          <a:p>
            <a:pPr marL="0" indent="0">
              <a:buNone/>
            </a:pPr>
            <a:r>
              <a:rPr lang="en-US" dirty="0" smtClean="0"/>
              <a:t>October 2016: Draft proposal for BC Pathways Implementation Task Force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99551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Sacramento City College</a:t>
            </a:r>
            <a:endParaRPr lang="en-US" dirty="0">
              <a:latin typeface="Times New Roman"/>
              <a:cs typeface="Times New Roman"/>
            </a:endParaRPr>
          </a:p>
        </p:txBody>
      </p:sp>
      <p:sp>
        <p:nvSpPr>
          <p:cNvPr id="9" name="Content Placeholder 8"/>
          <p:cNvSpPr>
            <a:spLocks noGrp="1"/>
          </p:cNvSpPr>
          <p:nvPr>
            <p:ph idx="1"/>
          </p:nvPr>
        </p:nvSpPr>
        <p:spPr>
          <a:xfrm>
            <a:off x="1496094" y="1600200"/>
            <a:ext cx="6158336" cy="4876800"/>
          </a:xfrm>
        </p:spPr>
        <p:txBody>
          <a:bodyPr/>
          <a:lstStyle/>
          <a:p>
            <a:endParaRPr lang="en-US" dirty="0"/>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1496094" y="1600200"/>
            <a:ext cx="6158336" cy="4876800"/>
          </a:xfrm>
          <a:prstGeom prst="rect">
            <a:avLst/>
          </a:prstGeom>
          <a:noFill/>
          <a:ln>
            <a:noFill/>
          </a:ln>
        </p:spPr>
      </p:pic>
    </p:spTree>
    <p:extLst>
      <p:ext uri="{BB962C8B-B14F-4D97-AF65-F5344CB8AC3E}">
        <p14:creationId xmlns:p14="http://schemas.microsoft.com/office/powerpoint/2010/main" val="37107014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Sacramento </a:t>
            </a:r>
            <a:r>
              <a:rPr lang="en-US" smtClean="0">
                <a:latin typeface="Times New Roman"/>
                <a:cs typeface="Times New Roman"/>
              </a:rPr>
              <a:t>City College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spcBef>
                <a:spcPts val="0"/>
              </a:spcBef>
              <a:spcAft>
                <a:spcPts val="1200"/>
              </a:spcAft>
              <a:buNone/>
            </a:pPr>
            <a:r>
              <a:rPr lang="en-US" dirty="0" smtClean="0">
                <a:latin typeface="Times New Roman"/>
                <a:cs typeface="Times New Roman"/>
              </a:rPr>
              <a:t>Spring 2016</a:t>
            </a:r>
            <a:r>
              <a:rPr lang="mr-IN" dirty="0" smtClean="0">
                <a:latin typeface="Times New Roman"/>
                <a:cs typeface="Times New Roman"/>
              </a:rPr>
              <a:t>…</a:t>
            </a:r>
            <a:endParaRPr lang="en-US" i="1" dirty="0" smtClean="0">
              <a:latin typeface="Times New Roman"/>
              <a:cs typeface="Times New Roman"/>
            </a:endParaRPr>
          </a:p>
          <a:p>
            <a:pPr>
              <a:spcBef>
                <a:spcPts val="0"/>
              </a:spcBef>
              <a:spcAft>
                <a:spcPts val="1200"/>
              </a:spcAft>
            </a:pPr>
            <a:r>
              <a:rPr lang="en-US" dirty="0" smtClean="0">
                <a:latin typeface="Times New Roman"/>
                <a:cs typeface="Times New Roman"/>
              </a:rPr>
              <a:t>Los Rios Community College District Strategic Plan: </a:t>
            </a:r>
            <a:r>
              <a:rPr lang="en-US" b="1" i="1" dirty="0" smtClean="0">
                <a:latin typeface="Times New Roman"/>
                <a:cs typeface="Times New Roman"/>
              </a:rPr>
              <a:t>Goal 1</a:t>
            </a:r>
            <a:r>
              <a:rPr lang="en-US" i="1" dirty="0">
                <a:latin typeface="Times New Roman"/>
                <a:cs typeface="Times New Roman"/>
              </a:rPr>
              <a:t>.</a:t>
            </a:r>
            <a:r>
              <a:rPr lang="en-US" i="1" dirty="0" smtClean="0">
                <a:latin typeface="Times New Roman"/>
                <a:cs typeface="Times New Roman"/>
              </a:rPr>
              <a:t> Establish effective pathways that optimize student access and success.</a:t>
            </a:r>
          </a:p>
          <a:p>
            <a:pPr>
              <a:spcBef>
                <a:spcPts val="0"/>
              </a:spcBef>
              <a:spcAft>
                <a:spcPts val="1200"/>
              </a:spcAft>
            </a:pPr>
            <a:r>
              <a:rPr lang="en-US" dirty="0" smtClean="0">
                <a:latin typeface="Times New Roman"/>
                <a:cs typeface="Times New Roman"/>
              </a:rPr>
              <a:t>SCC List of Pathways, Partnerships, and Projects distributed:</a:t>
            </a:r>
          </a:p>
          <a:p>
            <a:pPr lvl="1">
              <a:spcBef>
                <a:spcPts val="0"/>
              </a:spcBef>
              <a:spcAft>
                <a:spcPts val="1200"/>
              </a:spcAft>
            </a:pPr>
            <a:r>
              <a:rPr lang="en-US" dirty="0" smtClean="0">
                <a:latin typeface="Times New Roman"/>
                <a:cs typeface="Times New Roman"/>
              </a:rPr>
              <a:t>22 ADTs</a:t>
            </a:r>
          </a:p>
          <a:p>
            <a:pPr lvl="1">
              <a:spcBef>
                <a:spcPts val="0"/>
              </a:spcBef>
              <a:spcAft>
                <a:spcPts val="1200"/>
              </a:spcAft>
            </a:pPr>
            <a:r>
              <a:rPr lang="en-US" dirty="0" smtClean="0">
                <a:latin typeface="Times New Roman"/>
                <a:cs typeface="Times New Roman"/>
              </a:rPr>
              <a:t>2+2+3 Law School Program</a:t>
            </a:r>
          </a:p>
          <a:p>
            <a:pPr lvl="1">
              <a:spcBef>
                <a:spcPts val="0"/>
              </a:spcBef>
              <a:spcAft>
                <a:spcPts val="1200"/>
              </a:spcAft>
            </a:pPr>
            <a:r>
              <a:rPr lang="en-US" dirty="0" smtClean="0">
                <a:latin typeface="Times New Roman"/>
                <a:cs typeface="Times New Roman"/>
              </a:rPr>
              <a:t>Non STEM Pathway to Statistics</a:t>
            </a:r>
          </a:p>
          <a:p>
            <a:pPr lvl="1">
              <a:spcBef>
                <a:spcPts val="0"/>
              </a:spcBef>
              <a:spcAft>
                <a:spcPts val="1200"/>
              </a:spcAft>
            </a:pPr>
            <a:r>
              <a:rPr lang="en-US" dirty="0" smtClean="0">
                <a:latin typeface="Times New Roman"/>
                <a:cs typeface="Times New Roman"/>
              </a:rPr>
              <a:t>Sacramento Pathways to Success</a:t>
            </a:r>
          </a:p>
          <a:p>
            <a:pPr lvl="1">
              <a:spcBef>
                <a:spcPts val="0"/>
              </a:spcBef>
              <a:spcAft>
                <a:spcPts val="1200"/>
              </a:spcAft>
            </a:pPr>
            <a:r>
              <a:rPr lang="en-US" dirty="0" smtClean="0">
                <a:latin typeface="Times New Roman"/>
                <a:cs typeface="Times New Roman"/>
              </a:rPr>
              <a:t>And more</a:t>
            </a:r>
            <a:r>
              <a:rPr lang="mr-IN" dirty="0" smtClean="0">
                <a:latin typeface="Times New Roman"/>
                <a:cs typeface="Times New Roman"/>
              </a:rPr>
              <a:t>…</a:t>
            </a: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5120954" y="4222086"/>
            <a:ext cx="3251200" cy="2032000"/>
          </a:xfrm>
          <a:prstGeom prst="rect">
            <a:avLst/>
          </a:prstGeom>
        </p:spPr>
      </p:pic>
    </p:spTree>
    <p:extLst>
      <p:ext uri="{BB962C8B-B14F-4D97-AF65-F5344CB8AC3E}">
        <p14:creationId xmlns:p14="http://schemas.microsoft.com/office/powerpoint/2010/main" val="39581045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Sacramento </a:t>
            </a:r>
            <a:r>
              <a:rPr lang="en-US" smtClean="0">
                <a:latin typeface="Times New Roman"/>
                <a:cs typeface="Times New Roman"/>
              </a:rPr>
              <a:t>City College</a:t>
            </a:r>
            <a:endParaRPr lang="en-US" dirty="0">
              <a:latin typeface="Times New Roman"/>
              <a:cs typeface="Times New Roman"/>
            </a:endParaRPr>
          </a:p>
        </p:txBody>
      </p:sp>
      <p:sp>
        <p:nvSpPr>
          <p:cNvPr id="5" name="Content Placeholder 4"/>
          <p:cNvSpPr>
            <a:spLocks noGrp="1"/>
          </p:cNvSpPr>
          <p:nvPr>
            <p:ph idx="1"/>
          </p:nvPr>
        </p:nvSpPr>
        <p:spPr/>
        <p:txBody>
          <a:bodyPr/>
          <a:lstStyle/>
          <a:p>
            <a:pPr marL="0" indent="0" algn="ctr">
              <a:buNone/>
            </a:pPr>
            <a:endParaRPr lang="en-US" dirty="0" smtClean="0">
              <a:latin typeface="Times New Roman"/>
              <a:cs typeface="Times New Roman"/>
            </a:endParaRPr>
          </a:p>
          <a:p>
            <a:pPr marL="0" indent="0" algn="ctr">
              <a:buNone/>
            </a:pPr>
            <a:r>
              <a:rPr lang="en-US" dirty="0" smtClean="0">
                <a:latin typeface="Times New Roman"/>
                <a:cs typeface="Times New Roman"/>
              </a:rPr>
              <a:t>Are these pathways limited to be boutique programs?</a:t>
            </a:r>
          </a:p>
          <a:p>
            <a:pPr marL="0" indent="0" algn="ctr">
              <a:buNone/>
            </a:pPr>
            <a:r>
              <a:rPr lang="en-US" dirty="0">
                <a:latin typeface="Times New Roman"/>
                <a:cs typeface="Times New Roman"/>
              </a:rPr>
              <a:t>Can some or all be brought to scale</a:t>
            </a:r>
            <a:r>
              <a:rPr lang="en-US" dirty="0" smtClean="0">
                <a:latin typeface="Times New Roman"/>
                <a:cs typeface="Times New Roman"/>
              </a:rPr>
              <a:t>?</a:t>
            </a:r>
          </a:p>
          <a:p>
            <a:pPr marL="0" indent="0" algn="ctr">
              <a:buNone/>
            </a:pPr>
            <a:endParaRPr lang="en-US" dirty="0">
              <a:latin typeface="Times New Roman"/>
              <a:cs typeface="Times New Roman"/>
            </a:endParaRPr>
          </a:p>
          <a:p>
            <a:pPr marL="0" indent="0" algn="ctr">
              <a:buNone/>
            </a:pPr>
            <a:endParaRPr lang="en-US" dirty="0" smtClean="0">
              <a:latin typeface="Times New Roman"/>
              <a:cs typeface="Times New Roman"/>
            </a:endParaRPr>
          </a:p>
          <a:p>
            <a:pPr marL="0" indent="0" algn="ctr">
              <a:buNone/>
            </a:pPr>
            <a:endParaRPr lang="en-US" dirty="0">
              <a:latin typeface="Times New Roman"/>
              <a:cs typeface="Times New Roman"/>
            </a:endParaRPr>
          </a:p>
          <a:p>
            <a:pPr marL="0" indent="0" algn="ctr">
              <a:buNone/>
            </a:pPr>
            <a:endParaRPr lang="en-US" dirty="0" smtClean="0">
              <a:latin typeface="Times New Roman"/>
              <a:cs typeface="Times New Roman"/>
            </a:endParaRPr>
          </a:p>
          <a:p>
            <a:pPr marL="0" indent="0" algn="ctr">
              <a:buNone/>
            </a:pPr>
            <a:endParaRPr lang="en-US" dirty="0">
              <a:latin typeface="Times New Roman"/>
              <a:cs typeface="Times New Roman"/>
            </a:endParaRPr>
          </a:p>
          <a:p>
            <a:pPr marL="0" indent="0" algn="ctr">
              <a:buNone/>
            </a:pPr>
            <a:endParaRPr lang="en-US" dirty="0" smtClean="0">
              <a:latin typeface="Times New Roman"/>
              <a:cs typeface="Times New Roman"/>
            </a:endParaRPr>
          </a:p>
          <a:p>
            <a:pPr marL="0" indent="0" algn="ctr">
              <a:buNone/>
            </a:pPr>
            <a:r>
              <a:rPr lang="en-US" dirty="0" smtClean="0">
                <a:latin typeface="Times New Roman"/>
                <a:cs typeface="Times New Roman"/>
              </a:rPr>
              <a:t>Are Guided </a:t>
            </a:r>
            <a:r>
              <a:rPr lang="en-US" dirty="0">
                <a:latin typeface="Times New Roman"/>
                <a:cs typeface="Times New Roman"/>
              </a:rPr>
              <a:t>P</a:t>
            </a:r>
            <a:r>
              <a:rPr lang="en-US" dirty="0" smtClean="0">
                <a:latin typeface="Times New Roman"/>
                <a:cs typeface="Times New Roman"/>
              </a:rPr>
              <a:t>athways the way to go?</a:t>
            </a:r>
            <a:endParaRPr lang="en-US" dirty="0">
              <a:latin typeface="Times New Roman"/>
              <a:cs typeface="Times New Roman"/>
            </a:endParaRPr>
          </a:p>
          <a:p>
            <a:pPr marL="0" indent="0" algn="ctr">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pic>
        <p:nvPicPr>
          <p:cNvPr id="6" name="Picture 5"/>
          <p:cNvPicPr>
            <a:picLocks noChangeAspect="1"/>
          </p:cNvPicPr>
          <p:nvPr/>
        </p:nvPicPr>
        <p:blipFill>
          <a:blip r:embed="rId2"/>
          <a:stretch>
            <a:fillRect/>
          </a:stretch>
        </p:blipFill>
        <p:spPr>
          <a:xfrm>
            <a:off x="1980070" y="3096959"/>
            <a:ext cx="5204330" cy="2236949"/>
          </a:xfrm>
          <a:prstGeom prst="rect">
            <a:avLst/>
          </a:prstGeom>
        </p:spPr>
      </p:pic>
    </p:spTree>
    <p:extLst>
      <p:ext uri="{BB962C8B-B14F-4D97-AF65-F5344CB8AC3E}">
        <p14:creationId xmlns:p14="http://schemas.microsoft.com/office/powerpoint/2010/main" val="78294598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Sacramento </a:t>
            </a:r>
            <a:r>
              <a:rPr lang="en-US" smtClean="0">
                <a:latin typeface="Times New Roman"/>
                <a:cs typeface="Times New Roman"/>
              </a:rPr>
              <a:t>City College</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spcAft>
                <a:spcPts val="1200"/>
              </a:spcAft>
              <a:buNone/>
            </a:pPr>
            <a:r>
              <a:rPr lang="en-US" dirty="0" smtClean="0">
                <a:latin typeface="Times New Roman"/>
                <a:cs typeface="Times New Roman"/>
              </a:rPr>
              <a:t>Fall 2016</a:t>
            </a:r>
            <a:r>
              <a:rPr lang="mr-IN" dirty="0" smtClean="0">
                <a:latin typeface="Times New Roman"/>
                <a:cs typeface="Times New Roman"/>
              </a:rPr>
              <a:t>…</a:t>
            </a:r>
            <a:endParaRPr lang="en-US" dirty="0" smtClean="0">
              <a:latin typeface="Times New Roman"/>
              <a:cs typeface="Times New Roman"/>
            </a:endParaRPr>
          </a:p>
          <a:p>
            <a:pPr>
              <a:spcAft>
                <a:spcPts val="1200"/>
              </a:spcAft>
            </a:pPr>
            <a:r>
              <a:rPr lang="en-US" dirty="0" smtClean="0">
                <a:latin typeface="Times New Roman"/>
                <a:cs typeface="Times New Roman"/>
              </a:rPr>
              <a:t>IEPI PRT on Enrollment Management and Pathways </a:t>
            </a:r>
            <a:r>
              <a:rPr lang="mr-IN" dirty="0" smtClean="0">
                <a:latin typeface="Times New Roman"/>
                <a:cs typeface="Times New Roman"/>
              </a:rPr>
              <a:t>–</a:t>
            </a:r>
            <a:r>
              <a:rPr lang="en-US" dirty="0" smtClean="0">
                <a:latin typeface="Times New Roman"/>
                <a:cs typeface="Times New Roman"/>
              </a:rPr>
              <a:t> all four colleges and the district</a:t>
            </a:r>
          </a:p>
          <a:p>
            <a:pPr>
              <a:spcAft>
                <a:spcPts val="1200"/>
              </a:spcAft>
            </a:pPr>
            <a:r>
              <a:rPr lang="en-US" dirty="0" smtClean="0">
                <a:latin typeface="Times New Roman"/>
                <a:cs typeface="Times New Roman"/>
              </a:rPr>
              <a:t>IEPI Leadership Development Grant (?) with first focus on Pathways </a:t>
            </a:r>
            <a:r>
              <a:rPr lang="mr-IN" dirty="0" smtClean="0">
                <a:latin typeface="Times New Roman"/>
                <a:cs typeface="Times New Roman"/>
              </a:rPr>
              <a:t>–</a:t>
            </a:r>
            <a:r>
              <a:rPr lang="en-US" dirty="0" smtClean="0">
                <a:latin typeface="Times New Roman"/>
                <a:cs typeface="Times New Roman"/>
              </a:rPr>
              <a:t> all four colleges and district</a:t>
            </a:r>
          </a:p>
          <a:p>
            <a:pPr>
              <a:spcAft>
                <a:spcPts val="1200"/>
              </a:spcAft>
            </a:pPr>
            <a:r>
              <a:rPr lang="en-US" dirty="0" smtClean="0">
                <a:latin typeface="Times New Roman"/>
                <a:cs typeface="Times New Roman"/>
              </a:rPr>
              <a:t>Discussions on California Guided Pathways </a:t>
            </a:r>
          </a:p>
          <a:p>
            <a:pPr>
              <a:spcAft>
                <a:spcPts val="1200"/>
              </a:spcAft>
            </a:pPr>
            <a:r>
              <a:rPr lang="en-US" dirty="0" smtClean="0">
                <a:latin typeface="Times New Roman"/>
                <a:cs typeface="Times New Roman"/>
              </a:rPr>
              <a:t>2</a:t>
            </a:r>
            <a:r>
              <a:rPr lang="en-US" baseline="30000" dirty="0" smtClean="0">
                <a:latin typeface="Times New Roman"/>
                <a:cs typeface="Times New Roman"/>
              </a:rPr>
              <a:t>nd</a:t>
            </a:r>
            <a:r>
              <a:rPr lang="en-US" dirty="0" smtClean="0">
                <a:latin typeface="Times New Roman"/>
                <a:cs typeface="Times New Roman"/>
              </a:rPr>
              <a:t> 100 Year Transition Team (2CTT) at SCC</a:t>
            </a:r>
          </a:p>
          <a:p>
            <a:pPr>
              <a:spcAft>
                <a:spcPts val="1200"/>
              </a:spcAft>
            </a:pPr>
            <a:r>
              <a:rPr lang="en-US" dirty="0" smtClean="0">
                <a:latin typeface="Times New Roman"/>
                <a:cs typeface="Times New Roman"/>
              </a:rPr>
              <a:t>Sacramento City College Strategic Plan</a:t>
            </a:r>
            <a:r>
              <a:rPr lang="mr-IN" smtClean="0">
                <a:latin typeface="Times New Roman"/>
                <a:cs typeface="Times New Roman"/>
              </a:rPr>
              <a:t>…</a:t>
            </a:r>
            <a:endParaRPr lang="en-US" dirty="0" smtClean="0">
              <a:latin typeface="Times New Roman"/>
              <a:cs typeface="Times New Roman"/>
            </a:endParaRPr>
          </a:p>
        </p:txBody>
      </p:sp>
      <p:pic>
        <p:nvPicPr>
          <p:cNvPr id="7" name="Picture 6" descr="stk19951boj.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6890" y="3710972"/>
            <a:ext cx="2019909" cy="2766027"/>
          </a:xfrm>
          <a:prstGeom prst="rect">
            <a:avLst/>
          </a:prstGeom>
        </p:spPr>
      </p:pic>
    </p:spTree>
    <p:extLst>
      <p:ext uri="{BB962C8B-B14F-4D97-AF65-F5344CB8AC3E}">
        <p14:creationId xmlns:p14="http://schemas.microsoft.com/office/powerpoint/2010/main" val="24708491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Sacramento City College</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dirty="0" smtClean="0">
                <a:latin typeface="Times New Roman"/>
                <a:cs typeface="Times New Roman"/>
              </a:rPr>
              <a:t>Faculty and Administration will work in tandem</a:t>
            </a:r>
            <a:r>
              <a:rPr lang="mr-IN" dirty="0" smtClean="0">
                <a:latin typeface="Times New Roman"/>
                <a:cs typeface="Times New Roman"/>
              </a:rPr>
              <a:t>…</a:t>
            </a:r>
            <a:endParaRPr lang="en-US" dirty="0" smtClean="0">
              <a:latin typeface="Times New Roman"/>
              <a:cs typeface="Times New Roman"/>
            </a:endParaRPr>
          </a:p>
          <a:p>
            <a:pPr marL="0" indent="0" algn="r">
              <a:buNone/>
            </a:pPr>
            <a:r>
              <a:rPr lang="en-US" dirty="0">
                <a:latin typeface="Times New Roman"/>
                <a:cs typeface="Times New Roman"/>
              </a:rPr>
              <a:t>i</a:t>
            </a:r>
            <a:r>
              <a:rPr lang="en-US" dirty="0" smtClean="0">
                <a:latin typeface="Times New Roman"/>
                <a:cs typeface="Times New Roman"/>
              </a:rPr>
              <a:t>ncluding the classified staff and students.</a:t>
            </a: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pic>
        <p:nvPicPr>
          <p:cNvPr id="9" name="Picture 8"/>
          <p:cNvPicPr>
            <a:picLocks noChangeAspect="1"/>
          </p:cNvPicPr>
          <p:nvPr/>
        </p:nvPicPr>
        <p:blipFill>
          <a:blip r:embed="rId2"/>
          <a:stretch>
            <a:fillRect/>
          </a:stretch>
        </p:blipFill>
        <p:spPr>
          <a:xfrm>
            <a:off x="1451850" y="3183466"/>
            <a:ext cx="6007281" cy="3090333"/>
          </a:xfrm>
          <a:prstGeom prst="rect">
            <a:avLst/>
          </a:prstGeom>
        </p:spPr>
      </p:pic>
    </p:spTree>
    <p:extLst>
      <p:ext uri="{BB962C8B-B14F-4D97-AF65-F5344CB8AC3E}">
        <p14:creationId xmlns:p14="http://schemas.microsoft.com/office/powerpoint/2010/main" val="61027268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Sacramento </a:t>
            </a:r>
            <a:r>
              <a:rPr lang="en-US" smtClean="0">
                <a:latin typeface="Times New Roman"/>
                <a:cs typeface="Times New Roman"/>
              </a:rPr>
              <a:t>City College</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lgn="ctr">
              <a:buNone/>
            </a:pPr>
            <a:endParaRPr lang="en-US" sz="2800" dirty="0" smtClean="0">
              <a:latin typeface="Times New Roman"/>
              <a:cs typeface="Times New Roman"/>
            </a:endParaRPr>
          </a:p>
          <a:p>
            <a:pPr marL="0" indent="0" algn="ctr">
              <a:buNone/>
            </a:pPr>
            <a:r>
              <a:rPr lang="en-US" sz="2800" dirty="0" smtClean="0">
                <a:latin typeface="Times New Roman"/>
                <a:cs typeface="Times New Roman"/>
              </a:rPr>
              <a:t>QUESTIONS?</a:t>
            </a:r>
            <a:endParaRPr lang="en-US" sz="2800" dirty="0">
              <a:latin typeface="Times New Roman"/>
              <a:cs typeface="Times New Roman"/>
            </a:endParaRPr>
          </a:p>
        </p:txBody>
      </p:sp>
      <p:pic>
        <p:nvPicPr>
          <p:cNvPr id="4" name="Picture 3"/>
          <p:cNvPicPr>
            <a:picLocks noChangeAspect="1"/>
          </p:cNvPicPr>
          <p:nvPr/>
        </p:nvPicPr>
        <p:blipFill>
          <a:blip r:embed="rId2"/>
          <a:stretch>
            <a:fillRect/>
          </a:stretch>
        </p:blipFill>
        <p:spPr>
          <a:xfrm>
            <a:off x="2590800" y="2969471"/>
            <a:ext cx="4016573" cy="3676863"/>
          </a:xfrm>
          <a:prstGeom prst="rect">
            <a:avLst/>
          </a:prstGeom>
        </p:spPr>
      </p:pic>
    </p:spTree>
    <p:extLst>
      <p:ext uri="{BB962C8B-B14F-4D97-AF65-F5344CB8AC3E}">
        <p14:creationId xmlns:p14="http://schemas.microsoft.com/office/powerpoint/2010/main" val="403989011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7288"/>
            <a:ext cx="7848600" cy="2231537"/>
          </a:xfrm>
        </p:spPr>
        <p:txBody>
          <a:bodyPr/>
          <a:lstStyle/>
          <a:p>
            <a:pPr algn="ctr"/>
            <a:r>
              <a:rPr lang="en-US" sz="4800" b="1" i="1" cap="none" dirty="0">
                <a:cs typeface="Calibri"/>
              </a:rPr>
              <a:t>Pathways:</a:t>
            </a:r>
            <a:r>
              <a:rPr lang="en-US" sz="4800" b="1" cap="none" dirty="0">
                <a:cs typeface="Calibri"/>
              </a:rPr>
              <a:t> </a:t>
            </a:r>
            <a:br>
              <a:rPr lang="en-US" sz="4800" b="1" cap="none" dirty="0">
                <a:cs typeface="Calibri"/>
              </a:rPr>
            </a:br>
            <a:r>
              <a:rPr lang="en-US" sz="4800" i="1" cap="none" dirty="0">
                <a:cs typeface="Calibri"/>
              </a:rPr>
              <a:t>Investigating Possibilities and Exploring Options</a:t>
            </a:r>
            <a:endParaRPr lang="en-US" sz="4800" dirty="0"/>
          </a:p>
        </p:txBody>
      </p:sp>
      <p:sp>
        <p:nvSpPr>
          <p:cNvPr id="3" name="Subtitle 2"/>
          <p:cNvSpPr>
            <a:spLocks noGrp="1"/>
          </p:cNvSpPr>
          <p:nvPr>
            <p:ph type="subTitle" idx="1"/>
          </p:nvPr>
        </p:nvSpPr>
        <p:spPr>
          <a:xfrm>
            <a:off x="685800" y="4194210"/>
            <a:ext cx="7848600" cy="1752600"/>
          </a:xfrm>
        </p:spPr>
        <p:txBody>
          <a:bodyPr>
            <a:normAutofit/>
          </a:bodyPr>
          <a:lstStyle/>
          <a:p>
            <a:pPr algn="ctr"/>
            <a:r>
              <a:rPr lang="en-US" sz="4400" dirty="0" smtClean="0"/>
              <a:t>Questions or Comments?</a:t>
            </a:r>
            <a:endParaRPr lang="en-US" sz="4400" dirty="0"/>
          </a:p>
        </p:txBody>
      </p:sp>
    </p:spTree>
    <p:extLst>
      <p:ext uri="{BB962C8B-B14F-4D97-AF65-F5344CB8AC3E}">
        <p14:creationId xmlns:p14="http://schemas.microsoft.com/office/powerpoint/2010/main" val="26725242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AACC The Pathways Project</a:t>
            </a:r>
          </a:p>
          <a:p>
            <a:pPr lvl="1"/>
            <a:r>
              <a:rPr lang="en-US" dirty="0">
                <a:hlinkClick r:id="rId2"/>
              </a:rPr>
              <a:t>http://www.aacc.nche.edu/resources/aaccprograms/pathways/Pages/</a:t>
            </a:r>
            <a:r>
              <a:rPr lang="en-US" dirty="0" smtClean="0">
                <a:hlinkClick r:id="rId2"/>
              </a:rPr>
              <a:t>default.aspx</a:t>
            </a:r>
            <a:endParaRPr lang="en-US" dirty="0" smtClean="0"/>
          </a:p>
          <a:p>
            <a:r>
              <a:rPr lang="en-US" dirty="0" smtClean="0"/>
              <a:t>Sierra College R4S</a:t>
            </a:r>
          </a:p>
          <a:p>
            <a:pPr lvl="1"/>
            <a:r>
              <a:rPr lang="en-US" dirty="0">
                <a:hlinkClick r:id="rId3"/>
              </a:rPr>
              <a:t>http://www.sierracollege.edu/planning-governance/r4s/</a:t>
            </a:r>
            <a:r>
              <a:rPr lang="en-US" dirty="0" smtClean="0">
                <a:hlinkClick r:id="rId3"/>
              </a:rPr>
              <a:t>index.php</a:t>
            </a:r>
            <a:endParaRPr lang="en-US" dirty="0" smtClean="0"/>
          </a:p>
          <a:p>
            <a:r>
              <a:rPr lang="en-US" dirty="0" smtClean="0"/>
              <a:t>Bakersfield College BC Pathways</a:t>
            </a:r>
          </a:p>
          <a:p>
            <a:pPr lvl="1"/>
            <a:r>
              <a:rPr lang="en-US" dirty="0">
                <a:hlinkClick r:id="rId4"/>
              </a:rPr>
              <a:t>https://www.bakersfieldcollege.edu/conference/redesigning-community-colleges</a:t>
            </a:r>
            <a:endParaRPr lang="en-US" dirty="0"/>
          </a:p>
          <a:p>
            <a:r>
              <a:rPr lang="en-US" dirty="0" smtClean="0"/>
              <a:t>Redesigning America’s Community Colleges</a:t>
            </a:r>
          </a:p>
          <a:p>
            <a:pPr marL="0" indent="0">
              <a:buNone/>
            </a:pPr>
            <a:endParaRPr lang="en-US" dirty="0" smtClean="0"/>
          </a:p>
          <a:p>
            <a:pPr marL="274320" lvl="1" indent="0">
              <a:buNone/>
            </a:pPr>
            <a:endParaRPr lang="en-US" dirty="0"/>
          </a:p>
        </p:txBody>
      </p:sp>
    </p:spTree>
    <p:extLst>
      <p:ext uri="{BB962C8B-B14F-4D97-AF65-F5344CB8AC3E}">
        <p14:creationId xmlns:p14="http://schemas.microsoft.com/office/powerpoint/2010/main" val="132004057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p:txBody>
          <a:bodyPr/>
          <a:lstStyle/>
          <a:p>
            <a:r>
              <a:rPr lang="en-US" dirty="0" smtClean="0"/>
              <a:t>Mark Staller, Bakersfield Community College</a:t>
            </a:r>
          </a:p>
          <a:p>
            <a:pPr lvl="1"/>
            <a:r>
              <a:rPr lang="en-US" dirty="0" smtClean="0">
                <a:hlinkClick r:id="rId2"/>
              </a:rPr>
              <a:t>mstaller@bakersfieldcollege.edu</a:t>
            </a:r>
            <a:endParaRPr lang="en-US" dirty="0" smtClean="0"/>
          </a:p>
          <a:p>
            <a:r>
              <a:rPr lang="en-US" dirty="0" smtClean="0"/>
              <a:t>Andrea Neptune and Brian </a:t>
            </a:r>
            <a:r>
              <a:rPr lang="en-US" dirty="0" err="1" smtClean="0"/>
              <a:t>Gosney</a:t>
            </a:r>
            <a:r>
              <a:rPr lang="en-US" dirty="0" smtClean="0"/>
              <a:t>, Sierra College</a:t>
            </a:r>
          </a:p>
          <a:p>
            <a:pPr lvl="1"/>
            <a:r>
              <a:rPr lang="en-US" dirty="0" smtClean="0">
                <a:hlinkClick r:id="rId3"/>
              </a:rPr>
              <a:t>aneptune@sierracollege.edu</a:t>
            </a:r>
            <a:endParaRPr lang="en-US" dirty="0" smtClean="0"/>
          </a:p>
          <a:p>
            <a:pPr lvl="1"/>
            <a:r>
              <a:rPr lang="en-US" dirty="0" smtClean="0">
                <a:hlinkClick r:id="rId4"/>
              </a:rPr>
              <a:t>bgosney@sierracollege.edu</a:t>
            </a:r>
            <a:endParaRPr lang="en-US" dirty="0" smtClean="0"/>
          </a:p>
          <a:p>
            <a:r>
              <a:rPr lang="en-US" dirty="0" err="1"/>
              <a:t>Ginni</a:t>
            </a:r>
            <a:r>
              <a:rPr lang="en-US" dirty="0"/>
              <a:t> May, Sacramento City College</a:t>
            </a:r>
          </a:p>
          <a:p>
            <a:pPr lvl="1"/>
            <a:r>
              <a:rPr lang="en-US" dirty="0">
                <a:hlinkClick r:id="rId5"/>
              </a:rPr>
              <a:t>MayV@</a:t>
            </a:r>
            <a:r>
              <a:rPr lang="en-US" dirty="0" smtClean="0">
                <a:hlinkClick r:id="rId5"/>
              </a:rPr>
              <a:t>scc.losrios.edu</a:t>
            </a:r>
            <a:endParaRPr lang="en-US" dirty="0" smtClean="0"/>
          </a:p>
          <a:p>
            <a:pPr lvl="1"/>
            <a:endParaRPr lang="en-US" dirty="0"/>
          </a:p>
        </p:txBody>
      </p:sp>
    </p:spTree>
    <p:extLst>
      <p:ext uri="{BB962C8B-B14F-4D97-AF65-F5344CB8AC3E}">
        <p14:creationId xmlns:p14="http://schemas.microsoft.com/office/powerpoint/2010/main" val="961659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Thank You!</a:t>
            </a:r>
            <a:endParaRPr lang="en-US" dirty="0"/>
          </a:p>
        </p:txBody>
      </p:sp>
    </p:spTree>
    <p:extLst>
      <p:ext uri="{BB962C8B-B14F-4D97-AF65-F5344CB8AC3E}">
        <p14:creationId xmlns:p14="http://schemas.microsoft.com/office/powerpoint/2010/main" val="107779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173419"/>
          </a:xfrm>
        </p:spPr>
        <p:txBody>
          <a:bodyPr>
            <a:normAutofit fontScale="90000"/>
          </a:bodyPr>
          <a:lstStyle/>
          <a:p>
            <a:r>
              <a:rPr lang="en-US" b="1" dirty="0" smtClean="0"/>
              <a:t>Book Discussions – Redesigning America’s Community Colleges</a:t>
            </a:r>
            <a:endParaRPr lang="en-US" b="1" dirty="0"/>
          </a:p>
        </p:txBody>
      </p:sp>
      <p:sp>
        <p:nvSpPr>
          <p:cNvPr id="3" name="Content Placeholder 2"/>
          <p:cNvSpPr>
            <a:spLocks noGrp="1"/>
          </p:cNvSpPr>
          <p:nvPr>
            <p:ph idx="1"/>
          </p:nvPr>
        </p:nvSpPr>
        <p:spPr>
          <a:xfrm>
            <a:off x="457200" y="1911638"/>
            <a:ext cx="8229600" cy="4565362"/>
          </a:xfrm>
        </p:spPr>
        <p:txBody>
          <a:bodyPr>
            <a:normAutofit fontScale="62500" lnSpcReduction="20000"/>
          </a:bodyPr>
          <a:lstStyle/>
          <a:p>
            <a:r>
              <a:rPr lang="en-US" dirty="0"/>
              <a:t>- </a:t>
            </a:r>
            <a:r>
              <a:rPr lang="en-US" dirty="0">
                <a:hlinkClick r:id="rId2"/>
              </a:rPr>
              <a:t>https://www.bakersfieldcollege.edu/employees/professional-development/book-discussion</a:t>
            </a:r>
            <a:endParaRPr lang="en-US" dirty="0"/>
          </a:p>
          <a:p>
            <a:pPr lvl="0"/>
            <a:r>
              <a:rPr lang="en-US" b="1" dirty="0"/>
              <a:t>Chapter 1: Redesigning College Programs</a:t>
            </a:r>
            <a:r>
              <a:rPr lang="en-US" dirty="0"/>
              <a:t> </a:t>
            </a:r>
            <a:endParaRPr lang="en-US" sz="3200" dirty="0"/>
          </a:p>
          <a:p>
            <a:pPr lvl="1"/>
            <a:r>
              <a:rPr lang="en-US" dirty="0"/>
              <a:t>October 16, 10:30 to 11:15. B8. Nan Gomez-</a:t>
            </a:r>
            <a:r>
              <a:rPr lang="en-US" dirty="0" err="1"/>
              <a:t>Heitzeberg</a:t>
            </a:r>
            <a:r>
              <a:rPr lang="en-US" dirty="0"/>
              <a:t>, Lesley Bonds , Billie Jo Rice, Cindy Collier </a:t>
            </a:r>
            <a:endParaRPr lang="en-US" sz="2800" dirty="0"/>
          </a:p>
          <a:p>
            <a:pPr lvl="1"/>
            <a:r>
              <a:rPr lang="en-US" dirty="0"/>
              <a:t>November 30, 2:45-3:30 pm. Fireside Room</a:t>
            </a:r>
            <a:endParaRPr lang="en-US" sz="2800" dirty="0"/>
          </a:p>
          <a:p>
            <a:pPr lvl="0"/>
            <a:r>
              <a:rPr lang="en-US" b="1" dirty="0"/>
              <a:t>Chapter 2: Guiding Students</a:t>
            </a:r>
            <a:r>
              <a:rPr lang="en-US" dirty="0"/>
              <a:t> </a:t>
            </a:r>
            <a:endParaRPr lang="en-US" sz="3200" dirty="0"/>
          </a:p>
          <a:p>
            <a:pPr lvl="1"/>
            <a:r>
              <a:rPr lang="en-US" dirty="0"/>
              <a:t>October 19. 3:15 to 4:00 p.m. Fireside Room </a:t>
            </a:r>
            <a:r>
              <a:rPr lang="en-US" dirty="0" err="1"/>
              <a:t>Zav</a:t>
            </a:r>
            <a:r>
              <a:rPr lang="en-US" dirty="0"/>
              <a:t> </a:t>
            </a:r>
            <a:r>
              <a:rPr lang="en-US" dirty="0" err="1"/>
              <a:t>Dadabhoy</a:t>
            </a:r>
            <a:r>
              <a:rPr lang="en-US" dirty="0"/>
              <a:t>, Paul </a:t>
            </a:r>
            <a:r>
              <a:rPr lang="en-US" dirty="0" err="1"/>
              <a:t>Beckworth</a:t>
            </a:r>
            <a:r>
              <a:rPr lang="en-US" dirty="0"/>
              <a:t>, Marisa Marquez, Keri Kennedy. </a:t>
            </a:r>
            <a:r>
              <a:rPr lang="en-US" dirty="0">
                <a:hlinkClick r:id="rId3"/>
              </a:rPr>
              <a:t>View Video</a:t>
            </a:r>
            <a:endParaRPr lang="en-US" sz="2800" dirty="0"/>
          </a:p>
          <a:p>
            <a:pPr lvl="1"/>
            <a:r>
              <a:rPr lang="en-US" dirty="0"/>
              <a:t>November 16, 3:15-4:00 p.m. Fireside Room. Student Panel members: Patricia Chavez, Adeana Williams, Alia </a:t>
            </a:r>
            <a:r>
              <a:rPr lang="en-US" dirty="0" err="1"/>
              <a:t>Brost</a:t>
            </a:r>
            <a:r>
              <a:rPr lang="en-US" dirty="0"/>
              <a:t>, Chad Hidalgo </a:t>
            </a:r>
            <a:endParaRPr lang="en-US" sz="2800" dirty="0"/>
          </a:p>
          <a:p>
            <a:pPr lvl="0"/>
            <a:r>
              <a:rPr lang="en-US" b="1" dirty="0"/>
              <a:t>Chapter 3: Rethinking Student Instruction.</a:t>
            </a:r>
            <a:r>
              <a:rPr lang="en-US" dirty="0"/>
              <a:t> </a:t>
            </a:r>
            <a:endParaRPr lang="en-US" sz="3200" dirty="0"/>
          </a:p>
          <a:p>
            <a:pPr lvl="1"/>
            <a:r>
              <a:rPr lang="en-US" dirty="0"/>
              <a:t>October 16. 11:15 to 12:00 noon. B8 Janet Fulks, Bill Moseley, Rebecca Monks, Jessica </a:t>
            </a:r>
            <a:r>
              <a:rPr lang="en-US" dirty="0" err="1"/>
              <a:t>Wojtysiak</a:t>
            </a:r>
            <a:r>
              <a:rPr lang="en-US" dirty="0"/>
              <a:t>. </a:t>
            </a:r>
            <a:r>
              <a:rPr lang="en-US" dirty="0">
                <a:hlinkClick r:id="rId4"/>
              </a:rPr>
              <a:t>View Video</a:t>
            </a:r>
            <a:endParaRPr lang="en-US" sz="2800" dirty="0"/>
          </a:p>
          <a:p>
            <a:pPr lvl="1"/>
            <a:r>
              <a:rPr lang="en-US" dirty="0"/>
              <a:t>November 20. 9:45-10:30 am. Levan Center. Student Panel Members: Linda Esquivel, Anna </a:t>
            </a:r>
            <a:r>
              <a:rPr lang="en-US" dirty="0" err="1"/>
              <a:t>Alcauter</a:t>
            </a:r>
            <a:r>
              <a:rPr lang="en-US" dirty="0"/>
              <a:t>, </a:t>
            </a:r>
            <a:r>
              <a:rPr lang="en-US" dirty="0" err="1"/>
              <a:t>Tonysha</a:t>
            </a:r>
            <a:r>
              <a:rPr lang="en-US" dirty="0"/>
              <a:t> Miles, Janell Orozco.</a:t>
            </a:r>
            <a:endParaRPr lang="en-US" sz="2800" dirty="0"/>
          </a:p>
          <a:p>
            <a:pPr lvl="0"/>
            <a:r>
              <a:rPr lang="en-US" b="1" dirty="0"/>
              <a:t>Chapter 4: Helping Underprepared Students. </a:t>
            </a:r>
            <a:endParaRPr lang="en-US" sz="3200" dirty="0"/>
          </a:p>
          <a:p>
            <a:pPr lvl="1"/>
            <a:r>
              <a:rPr lang="en-US" dirty="0"/>
              <a:t>November 13. 11:15 to 12:00 noon. B8 Kimberly Bligh, Eileen Pierce, Reggie Bolton, Corny Rodriguez. Students Manuel </a:t>
            </a:r>
            <a:r>
              <a:rPr lang="en-US" dirty="0" err="1"/>
              <a:t>Menchaca</a:t>
            </a:r>
            <a:r>
              <a:rPr lang="en-US" dirty="0"/>
              <a:t>, Jennifer </a:t>
            </a:r>
            <a:r>
              <a:rPr lang="en-US" dirty="0" err="1"/>
              <a:t>Crissman</a:t>
            </a:r>
            <a:r>
              <a:rPr lang="en-US" dirty="0"/>
              <a:t>.</a:t>
            </a:r>
            <a:endParaRPr lang="en-US" sz="2800" dirty="0"/>
          </a:p>
          <a:p>
            <a:pPr lvl="0"/>
            <a:r>
              <a:rPr lang="en-US" b="1" dirty="0"/>
              <a:t>Chapter 5: Engaging Faculty and Staff. </a:t>
            </a:r>
            <a:endParaRPr lang="en-US" sz="3200" dirty="0"/>
          </a:p>
          <a:p>
            <a:pPr lvl="1"/>
            <a:r>
              <a:rPr lang="en-US" dirty="0"/>
              <a:t>October 26. 2:30 p.m. to 3:15 p.m. Fireside Room. Kate </a:t>
            </a:r>
            <a:r>
              <a:rPr lang="en-US" dirty="0" err="1"/>
              <a:t>Pluta</a:t>
            </a:r>
            <a:r>
              <a:rPr lang="en-US" dirty="0"/>
              <a:t>, Manny </a:t>
            </a:r>
            <a:r>
              <a:rPr lang="en-US" dirty="0" err="1"/>
              <a:t>Mourtzanos</a:t>
            </a:r>
            <a:r>
              <a:rPr lang="en-US" dirty="0"/>
              <a:t>, Edie Nelson, Mark Staller. </a:t>
            </a:r>
            <a:r>
              <a:rPr lang="en-US" dirty="0">
                <a:hlinkClick r:id="rId5"/>
              </a:rPr>
              <a:t>View Video.</a:t>
            </a:r>
            <a:endParaRPr lang="en-US" sz="2800" dirty="0"/>
          </a:p>
          <a:p>
            <a:pPr lvl="1"/>
            <a:r>
              <a:rPr lang="en-US" dirty="0"/>
              <a:t>Dec. 4, 9:45-10:30 am. Levan Center. Clayton Fowler, Samantha Mayo, Wesley Lyons.</a:t>
            </a:r>
            <a:endParaRPr lang="en-US" sz="2800" dirty="0"/>
          </a:p>
          <a:p>
            <a:pPr lvl="0"/>
            <a:r>
              <a:rPr lang="en-US" b="1" dirty="0"/>
              <a:t>Chapter 6: The Economics of College Redesign.</a:t>
            </a:r>
            <a:r>
              <a:rPr lang="en-US" dirty="0"/>
              <a:t> </a:t>
            </a:r>
            <a:endParaRPr lang="en-US" sz="3200" dirty="0"/>
          </a:p>
          <a:p>
            <a:endParaRPr lang="en-US" dirty="0"/>
          </a:p>
        </p:txBody>
      </p:sp>
    </p:spTree>
    <p:extLst>
      <p:ext uri="{BB962C8B-B14F-4D97-AF65-F5344CB8AC3E}">
        <p14:creationId xmlns:p14="http://schemas.microsoft.com/office/powerpoint/2010/main" val="251119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985"/>
            <a:ext cx="8229600" cy="990600"/>
          </a:xfrm>
        </p:spPr>
        <p:txBody>
          <a:bodyPr>
            <a:normAutofit fontScale="90000"/>
          </a:bodyPr>
          <a:lstStyle/>
          <a:p>
            <a:r>
              <a:rPr lang="en-US" b="1" dirty="0" smtClean="0"/>
              <a:t>Pathways Summit hosted by BC February 18, 2016</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0625" y="2160666"/>
            <a:ext cx="3794759" cy="252983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41905"/>
            <a:ext cx="3543300" cy="2362200"/>
          </a:xfrm>
          <a:prstGeom prst="rect">
            <a:avLst/>
          </a:prstGeom>
        </p:spPr>
      </p:pic>
      <p:sp>
        <p:nvSpPr>
          <p:cNvPr id="8" name="TextBox 7"/>
          <p:cNvSpPr txBox="1"/>
          <p:nvPr/>
        </p:nvSpPr>
        <p:spPr>
          <a:xfrm>
            <a:off x="1066800" y="4739395"/>
            <a:ext cx="2362200" cy="381000"/>
          </a:xfrm>
          <a:prstGeom prst="rect">
            <a:avLst/>
          </a:prstGeom>
          <a:noFill/>
        </p:spPr>
        <p:txBody>
          <a:bodyPr wrap="square" rtlCol="0">
            <a:spAutoFit/>
          </a:bodyPr>
          <a:lstStyle/>
          <a:p>
            <a:r>
              <a:rPr lang="en-US" dirty="0" smtClean="0"/>
              <a:t>Davis Jenkins</a:t>
            </a:r>
            <a:endParaRPr lang="en-US" dirty="0"/>
          </a:p>
        </p:txBody>
      </p:sp>
    </p:spTree>
    <p:extLst>
      <p:ext uri="{BB962C8B-B14F-4D97-AF65-F5344CB8AC3E}">
        <p14:creationId xmlns:p14="http://schemas.microsoft.com/office/powerpoint/2010/main" val="418982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26405506"/>
              </p:ext>
            </p:extLst>
          </p:nvPr>
        </p:nvGraphicFramePr>
        <p:xfrm>
          <a:off x="310769" y="0"/>
          <a:ext cx="8512331" cy="7105621"/>
        </p:xfrm>
        <a:graphic>
          <a:graphicData uri="http://schemas.openxmlformats.org/drawingml/2006/table">
            <a:tbl>
              <a:tblPr firstRow="1" bandRow="1">
                <a:tableStyleId>{5C22544A-7EE6-4342-B048-85BDC9FD1C3A}</a:tableStyleId>
              </a:tblPr>
              <a:tblGrid>
                <a:gridCol w="4643091"/>
                <a:gridCol w="3869240"/>
              </a:tblGrid>
              <a:tr h="355706">
                <a:tc>
                  <a:txBody>
                    <a:bodyPr/>
                    <a:lstStyle/>
                    <a:p>
                      <a:r>
                        <a:rPr lang="en-US" dirty="0" smtClean="0"/>
                        <a:t>Design Principles</a:t>
                      </a:r>
                      <a:endParaRPr lang="en-US" dirty="0"/>
                    </a:p>
                  </a:txBody>
                  <a:tcPr/>
                </a:tc>
                <a:tc>
                  <a:txBody>
                    <a:bodyPr/>
                    <a:lstStyle/>
                    <a:p>
                      <a:r>
                        <a:rPr lang="en-US" dirty="0" smtClean="0"/>
                        <a:t>What BC has done</a:t>
                      </a:r>
                      <a:endParaRPr lang="en-US" dirty="0"/>
                    </a:p>
                  </a:txBody>
                  <a:tcPr/>
                </a:tc>
              </a:tr>
              <a:tr h="2489939">
                <a:tc>
                  <a:txBody>
                    <a:bodyPr/>
                    <a:lstStyle/>
                    <a:p>
                      <a:r>
                        <a:rPr lang="en-US" dirty="0" smtClean="0"/>
                        <a:t>1. Every student’s postsecondary education begins with an intake process to choose an academic direction and identify the support needed to pass relevant credit-bearing gateway courses in the first year.</a:t>
                      </a:r>
                      <a:endParaRPr lang="en-US" dirty="0"/>
                    </a:p>
                  </a:txBody>
                  <a:tcPr/>
                </a:tc>
                <a:tc>
                  <a:txBody>
                    <a:bodyPr/>
                    <a:lstStyle/>
                    <a:p>
                      <a:pPr marL="285750" indent="-285750">
                        <a:buFont typeface="Wingdings" panose="05000000000000000000" pitchFamily="2" charset="2"/>
                        <a:buChar char="ü"/>
                      </a:pPr>
                      <a:r>
                        <a:rPr lang="en-US" dirty="0" smtClean="0"/>
                        <a:t>HS site visits</a:t>
                      </a:r>
                    </a:p>
                    <a:p>
                      <a:pPr marL="285750" indent="-285750">
                        <a:buFont typeface="Wingdings" panose="05000000000000000000" pitchFamily="2" charset="2"/>
                        <a:buChar char="ü"/>
                      </a:pPr>
                      <a:r>
                        <a:rPr lang="en-US" dirty="0" smtClean="0"/>
                        <a:t>Renegad</a:t>
                      </a:r>
                      <a:r>
                        <a:rPr lang="en-US" baseline="0" dirty="0" smtClean="0"/>
                        <a:t>e day</a:t>
                      </a:r>
                    </a:p>
                    <a:p>
                      <a:pPr marL="285750" indent="-285750">
                        <a:buFont typeface="Wingdings" panose="05000000000000000000" pitchFamily="2" charset="2"/>
                        <a:buChar char="ü"/>
                      </a:pPr>
                      <a:r>
                        <a:rPr lang="en-US" baseline="0" dirty="0" smtClean="0"/>
                        <a:t>Specialized advisors</a:t>
                      </a:r>
                    </a:p>
                    <a:p>
                      <a:pPr marL="285750" indent="-285750">
                        <a:buFont typeface="Wingdings" panose="05000000000000000000" pitchFamily="2" charset="2"/>
                        <a:buChar char="ü"/>
                      </a:pPr>
                      <a:r>
                        <a:rPr lang="en-US" baseline="0" dirty="0" smtClean="0"/>
                        <a:t>Cohort tracking</a:t>
                      </a:r>
                    </a:p>
                    <a:p>
                      <a:pPr marL="285750" indent="-285750">
                        <a:buFont typeface="Wingdings" panose="05000000000000000000" pitchFamily="2" charset="2"/>
                        <a:buChar char="ü"/>
                      </a:pPr>
                      <a:r>
                        <a:rPr lang="en-US" baseline="0" dirty="0" smtClean="0"/>
                        <a:t>Get Focused Stay Focused</a:t>
                      </a:r>
                    </a:p>
                    <a:p>
                      <a:pPr marL="285750" indent="-285750">
                        <a:buFont typeface="Wingdings" panose="05000000000000000000" pitchFamily="2" charset="2"/>
                        <a:buChar char="ü"/>
                      </a:pPr>
                      <a:r>
                        <a:rPr lang="en-US" baseline="0" dirty="0" smtClean="0"/>
                        <a:t>Dual Enrollment</a:t>
                      </a:r>
                    </a:p>
                    <a:p>
                      <a:pPr marL="285750" indent="-285750">
                        <a:buFont typeface="Wingdings" panose="05000000000000000000" pitchFamily="2" charset="2"/>
                        <a:buChar char="ü"/>
                      </a:pPr>
                      <a:r>
                        <a:rPr lang="en-US" baseline="0" dirty="0" smtClean="0"/>
                        <a:t>Summer Bridge</a:t>
                      </a:r>
                    </a:p>
                    <a:p>
                      <a:pPr marL="285750" indent="-285750">
                        <a:buFont typeface="Wingdings" panose="05000000000000000000" pitchFamily="2" charset="2"/>
                        <a:buChar char="ü"/>
                      </a:pPr>
                      <a:r>
                        <a:rPr lang="en-US" baseline="0" dirty="0" smtClean="0"/>
                        <a:t>Degreeworks</a:t>
                      </a:r>
                    </a:p>
                    <a:p>
                      <a:pPr marL="285750" indent="-285750">
                        <a:buFont typeface="Wingdings" panose="05000000000000000000" pitchFamily="2" charset="2"/>
                        <a:buChar char="ü"/>
                      </a:pPr>
                      <a:r>
                        <a:rPr lang="en-US" baseline="0" dirty="0" smtClean="0"/>
                        <a:t>Convocation</a:t>
                      </a:r>
                      <a:endParaRPr lang="en-US" dirty="0"/>
                    </a:p>
                  </a:txBody>
                  <a:tcPr/>
                </a:tc>
              </a:tr>
              <a:tr h="1956381">
                <a:tc>
                  <a:txBody>
                    <a:bodyPr/>
                    <a:lstStyle/>
                    <a:p>
                      <a:r>
                        <a:rPr lang="en-US" dirty="0" smtClean="0"/>
                        <a:t>2. Enrollment in college-level math and English courses or course sequences aligned with the student’s program of study is the default placement for the vast majority of students.</a:t>
                      </a:r>
                      <a:endParaRPr lang="en-US" dirty="0"/>
                    </a:p>
                  </a:txBody>
                  <a:tcPr/>
                </a:tc>
                <a:tc>
                  <a:txBody>
                    <a:bodyPr/>
                    <a:lstStyle/>
                    <a:p>
                      <a:pPr marL="285750" indent="-285750">
                        <a:buFont typeface="Wingdings" panose="05000000000000000000" pitchFamily="2" charset="2"/>
                        <a:buChar char="ü"/>
                      </a:pPr>
                      <a:r>
                        <a:rPr lang="en-US" dirty="0" smtClean="0"/>
                        <a:t>Registration strategies</a:t>
                      </a:r>
                    </a:p>
                    <a:p>
                      <a:pPr marL="285750" indent="-285750">
                        <a:buFont typeface="Wingdings" panose="05000000000000000000" pitchFamily="2" charset="2"/>
                        <a:buChar char="ü"/>
                      </a:pPr>
                      <a:r>
                        <a:rPr lang="en-US" dirty="0" smtClean="0"/>
                        <a:t>Abbreviated</a:t>
                      </a:r>
                      <a:r>
                        <a:rPr lang="en-US" baseline="0" dirty="0" smtClean="0"/>
                        <a:t> </a:t>
                      </a:r>
                      <a:r>
                        <a:rPr lang="en-US" dirty="0" smtClean="0"/>
                        <a:t>SEP</a:t>
                      </a:r>
                    </a:p>
                    <a:p>
                      <a:pPr marL="285750" indent="-285750">
                        <a:buFont typeface="Wingdings" panose="05000000000000000000" pitchFamily="2" charset="2"/>
                        <a:buChar char="ü"/>
                      </a:pPr>
                      <a:r>
                        <a:rPr lang="en-US" dirty="0" smtClean="0"/>
                        <a:t>STEM &amp; MESA</a:t>
                      </a:r>
                    </a:p>
                    <a:p>
                      <a:pPr marL="285750" indent="-285750">
                        <a:buFont typeface="Wingdings" panose="05000000000000000000" pitchFamily="2" charset="2"/>
                        <a:buChar char="ü"/>
                      </a:pPr>
                      <a:r>
                        <a:rPr lang="en-US" dirty="0" smtClean="0"/>
                        <a:t>Multiple Measures</a:t>
                      </a:r>
                    </a:p>
                    <a:p>
                      <a:pPr marL="285750" indent="-285750">
                        <a:buFont typeface="Wingdings" panose="05000000000000000000" pitchFamily="2" charset="2"/>
                        <a:buChar char="ü"/>
                      </a:pPr>
                      <a:r>
                        <a:rPr lang="en-US" dirty="0" smtClean="0"/>
                        <a:t>Title</a:t>
                      </a:r>
                      <a:r>
                        <a:rPr lang="en-US" baseline="0" dirty="0" smtClean="0"/>
                        <a:t> 5 &amp; ASTEP</a:t>
                      </a:r>
                    </a:p>
                    <a:p>
                      <a:pPr marL="285750" indent="-285750">
                        <a:buFont typeface="Wingdings" panose="05000000000000000000" pitchFamily="2" charset="2"/>
                        <a:buChar char="ü"/>
                      </a:pPr>
                      <a:r>
                        <a:rPr lang="en-US" baseline="0" dirty="0" smtClean="0"/>
                        <a:t>Rural Initiatives &amp; Rural Bridge</a:t>
                      </a:r>
                      <a:endParaRPr lang="en-US" dirty="0"/>
                    </a:p>
                  </a:txBody>
                  <a:tcPr/>
                </a:tc>
              </a:tr>
              <a:tr h="2223160">
                <a:tc>
                  <a:txBody>
                    <a:bodyPr/>
                    <a:lstStyle/>
                    <a:p>
                      <a:r>
                        <a:rPr lang="en-US" dirty="0" smtClean="0"/>
                        <a:t>3 Academic and nonacademic support is provided in conjunction with gateway courses in the student’s academic or career area of interest through co-requisite or other models with evidence of success in which supports are embedded in curricula and instructional strategies. </a:t>
                      </a:r>
                      <a:endParaRPr lang="en-US" dirty="0"/>
                    </a:p>
                  </a:txBody>
                  <a:tcPr/>
                </a:tc>
                <a:tc>
                  <a:txBody>
                    <a:bodyPr/>
                    <a:lstStyle/>
                    <a:p>
                      <a:pPr marL="285750" indent="-285750">
                        <a:buFont typeface="Wingdings" panose="05000000000000000000" pitchFamily="2" charset="2"/>
                        <a:buChar char="ü"/>
                      </a:pPr>
                      <a:r>
                        <a:rPr lang="en-US" dirty="0" smtClean="0"/>
                        <a:t>Habits of Mind</a:t>
                      </a:r>
                    </a:p>
                    <a:p>
                      <a:pPr marL="285750" indent="-285750">
                        <a:buFont typeface="Wingdings" panose="05000000000000000000" pitchFamily="2" charset="2"/>
                        <a:buChar char="ü"/>
                      </a:pPr>
                      <a:r>
                        <a:rPr lang="en-US" dirty="0" smtClean="0"/>
                        <a:t>Completion Coaches (MIH Mentors)</a:t>
                      </a:r>
                    </a:p>
                    <a:p>
                      <a:pPr marL="285750" indent="-285750">
                        <a:buFont typeface="Wingdings" panose="05000000000000000000" pitchFamily="2" charset="2"/>
                        <a:buChar char="ü"/>
                      </a:pPr>
                      <a:r>
                        <a:rPr lang="en-US" dirty="0" smtClean="0"/>
                        <a:t>SI, Writing Center, Tutoring</a:t>
                      </a:r>
                    </a:p>
                    <a:p>
                      <a:pPr marL="285750" indent="-285750">
                        <a:buFont typeface="Wingdings" panose="05000000000000000000" pitchFamily="2" charset="2"/>
                        <a:buChar char="ü"/>
                      </a:pPr>
                      <a:r>
                        <a:rPr lang="en-US" dirty="0" smtClean="0"/>
                        <a:t>Math Tutor</a:t>
                      </a:r>
                    </a:p>
                    <a:p>
                      <a:pPr marL="285750" indent="-285750">
                        <a:buFont typeface="Wingdings" panose="05000000000000000000" pitchFamily="2" charset="2"/>
                        <a:buChar char="ü"/>
                      </a:pPr>
                      <a:r>
                        <a:rPr lang="en-US" dirty="0" smtClean="0"/>
                        <a:t>STEM</a:t>
                      </a:r>
                      <a:r>
                        <a:rPr lang="en-US" baseline="0" dirty="0" smtClean="0"/>
                        <a:t> center</a:t>
                      </a:r>
                    </a:p>
                    <a:p>
                      <a:pPr marL="285750" indent="-285750">
                        <a:buFont typeface="Wingdings" panose="05000000000000000000" pitchFamily="2" charset="2"/>
                        <a:buChar char="ü"/>
                      </a:pPr>
                      <a:r>
                        <a:rPr lang="en-US" baseline="0" dirty="0" smtClean="0"/>
                        <a:t>Library courses</a:t>
                      </a:r>
                      <a:endParaRPr lang="en-US" dirty="0" smtClean="0"/>
                    </a:p>
                  </a:txBody>
                  <a:tcPr/>
                </a:tc>
              </a:tr>
            </a:tbl>
          </a:graphicData>
        </a:graphic>
      </p:graphicFrame>
    </p:spTree>
    <p:extLst>
      <p:ext uri="{BB962C8B-B14F-4D97-AF65-F5344CB8AC3E}">
        <p14:creationId xmlns:p14="http://schemas.microsoft.com/office/powerpoint/2010/main" val="25197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762000" y="34771"/>
          <a:ext cx="7696200" cy="6680199"/>
        </p:xfrm>
        <a:graphic>
          <a:graphicData uri="http://schemas.openxmlformats.org/drawingml/2006/table">
            <a:tbl>
              <a:tblPr firstRow="1" bandRow="1">
                <a:tableStyleId>{5C22544A-7EE6-4342-B048-85BDC9FD1C3A}</a:tableStyleId>
              </a:tblPr>
              <a:tblGrid>
                <a:gridCol w="3848100"/>
                <a:gridCol w="3848100"/>
              </a:tblGrid>
              <a:tr h="370840">
                <a:tc>
                  <a:txBody>
                    <a:bodyPr/>
                    <a:lstStyle/>
                    <a:p>
                      <a:r>
                        <a:rPr lang="en-US" dirty="0" smtClean="0"/>
                        <a:t>Design Principles</a:t>
                      </a:r>
                      <a:endParaRPr lang="en-US" dirty="0"/>
                    </a:p>
                  </a:txBody>
                  <a:tcPr/>
                </a:tc>
                <a:tc>
                  <a:txBody>
                    <a:bodyPr/>
                    <a:lstStyle/>
                    <a:p>
                      <a:r>
                        <a:rPr lang="en-US" dirty="0" smtClean="0"/>
                        <a:t>What BC has done</a:t>
                      </a:r>
                      <a:endParaRPr lang="en-US" dirty="0"/>
                    </a:p>
                  </a:txBody>
                  <a:tcPr/>
                </a:tc>
              </a:tr>
              <a:tr h="370840">
                <a:tc>
                  <a:txBody>
                    <a:bodyPr/>
                    <a:lstStyle/>
                    <a:p>
                      <a:r>
                        <a:rPr lang="en-US" dirty="0" smtClean="0"/>
                        <a:t>4. Students for whom the default college-level course placement is not appropriate, even with additional mandatory support, are enrolled in rigorous, streamlined remediation options that align with the knowledge and skills required for success in gateway courses in their academic or career area of interest.</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t>Accelerated Reading,</a:t>
                      </a:r>
                      <a:r>
                        <a:rPr lang="en-US" baseline="0" dirty="0" smtClean="0"/>
                        <a:t> English and Math</a:t>
                      </a:r>
                      <a:endParaRPr lang="en-US" dirty="0" smtClean="0"/>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err="1" smtClean="0"/>
                        <a:t>Engl</a:t>
                      </a:r>
                      <a:r>
                        <a:rPr lang="en-US" dirty="0" smtClean="0"/>
                        <a:t> B53 &amp; Math B65 Cohorts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t>Compressed course work</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t>New Success Lab</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t>ACDV B72</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t>Multiple Measures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t>Contextualized coursework</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smtClean="0"/>
                        <a:t>Dual Enrollment</a:t>
                      </a:r>
                    </a:p>
                  </a:txBody>
                  <a:tcPr/>
                </a:tc>
              </a:tr>
              <a:tr h="370840">
                <a:tc>
                  <a:txBody>
                    <a:bodyPr/>
                    <a:lstStyle/>
                    <a:p>
                      <a:r>
                        <a:rPr lang="en-US" dirty="0" smtClean="0"/>
                        <a:t>5. Every student is engaged with content of required gateway courses that is aligned with his or her academic program of study—especially in math. </a:t>
                      </a:r>
                      <a:endParaRPr lang="en-US" dirty="0"/>
                    </a:p>
                  </a:txBody>
                  <a:tcPr/>
                </a:tc>
                <a:tc>
                  <a:txBody>
                    <a:bodyPr/>
                    <a:lstStyle/>
                    <a:p>
                      <a:pPr marL="285750" indent="-285750">
                        <a:buFont typeface="Wingdings" panose="05000000000000000000" pitchFamily="2" charset="2"/>
                        <a:buChar char="ü"/>
                      </a:pPr>
                      <a:r>
                        <a:rPr lang="en-US" dirty="0" smtClean="0"/>
                        <a:t>Broadening gateway based on majors – e.g. Anatomy</a:t>
                      </a:r>
                      <a:r>
                        <a:rPr lang="en-US" baseline="0" dirty="0" smtClean="0"/>
                        <a:t> &amp; Physiology, Psychology, Accounting, Drafting </a:t>
                      </a:r>
                      <a:r>
                        <a:rPr lang="en-US" baseline="0" dirty="0" err="1" smtClean="0"/>
                        <a:t>etc</a:t>
                      </a:r>
                      <a:endParaRPr lang="en-US" dirty="0"/>
                    </a:p>
                  </a:txBody>
                  <a:tcPr/>
                </a:tc>
              </a:tr>
              <a:tr h="370840">
                <a:tc>
                  <a:txBody>
                    <a:bodyPr/>
                    <a:lstStyle/>
                    <a:p>
                      <a:r>
                        <a:rPr lang="en-US" dirty="0" smtClean="0"/>
                        <a:t>6. Every student is supported to stay on track to a college credential, from intake forward, through the institution’s use of effective mechanisms to generate, share, and act on academic performance and progression data.</a:t>
                      </a:r>
                      <a:endParaRPr lang="en-US" dirty="0"/>
                    </a:p>
                  </a:txBody>
                  <a:tcPr/>
                </a:tc>
                <a:tc>
                  <a:txBody>
                    <a:bodyPr/>
                    <a:lstStyle/>
                    <a:p>
                      <a:pPr marL="285750" indent="-285750">
                        <a:buFont typeface="Wingdings" panose="05000000000000000000" pitchFamily="2" charset="2"/>
                        <a:buChar char="ü"/>
                      </a:pPr>
                      <a:r>
                        <a:rPr lang="en-US" dirty="0" smtClean="0"/>
                        <a:t>Cohorts</a:t>
                      </a:r>
                    </a:p>
                    <a:p>
                      <a:pPr marL="285750" indent="-285750">
                        <a:buFont typeface="Wingdings" panose="05000000000000000000" pitchFamily="2" charset="2"/>
                        <a:buChar char="ü"/>
                      </a:pPr>
                      <a:r>
                        <a:rPr lang="en-US" dirty="0" smtClean="0"/>
                        <a:t>Early alert</a:t>
                      </a:r>
                    </a:p>
                    <a:p>
                      <a:pPr marL="285750" indent="-285750">
                        <a:buFont typeface="Wingdings" panose="05000000000000000000" pitchFamily="2" charset="2"/>
                        <a:buChar char="ü"/>
                      </a:pPr>
                      <a:r>
                        <a:rPr lang="en-US" dirty="0" smtClean="0"/>
                        <a:t>Starfish</a:t>
                      </a:r>
                    </a:p>
                    <a:p>
                      <a:pPr marL="285750" indent="-285750">
                        <a:buFont typeface="Wingdings" panose="05000000000000000000" pitchFamily="2" charset="2"/>
                        <a:buChar char="ü"/>
                      </a:pPr>
                      <a:r>
                        <a:rPr lang="en-US" dirty="0" smtClean="0"/>
                        <a:t>Equity AAMP</a:t>
                      </a:r>
                      <a:r>
                        <a:rPr lang="en-US" baseline="0" dirty="0" smtClean="0"/>
                        <a:t> &amp; Hispanic Cohort</a:t>
                      </a:r>
                    </a:p>
                    <a:p>
                      <a:pPr marL="285750" indent="-285750">
                        <a:buFont typeface="Wingdings" panose="05000000000000000000" pitchFamily="2" charset="2"/>
                        <a:buChar char="ü"/>
                      </a:pPr>
                      <a:r>
                        <a:rPr lang="en-US" baseline="0" dirty="0" smtClean="0"/>
                        <a:t>Institutional Scorecard</a:t>
                      </a:r>
                    </a:p>
                    <a:p>
                      <a:pPr marL="285750" indent="-285750">
                        <a:buFont typeface="Wingdings" panose="05000000000000000000" pitchFamily="2" charset="2"/>
                        <a:buChar char="ü"/>
                      </a:pPr>
                      <a:r>
                        <a:rPr lang="en-US" baseline="0" dirty="0" smtClean="0"/>
                        <a:t>Vets, DSPS, EOPS</a:t>
                      </a:r>
                      <a:endParaRPr lang="en-US" dirty="0" smtClean="0"/>
                    </a:p>
                    <a:p>
                      <a:pPr marL="0" indent="0">
                        <a:buFont typeface="Wingdings" panose="05000000000000000000" pitchFamily="2" charset="2"/>
                        <a:buNone/>
                      </a:pPr>
                      <a:endParaRPr lang="en-US" dirty="0"/>
                    </a:p>
                  </a:txBody>
                  <a:tcPr/>
                </a:tc>
              </a:tr>
            </a:tbl>
          </a:graphicData>
        </a:graphic>
      </p:graphicFrame>
    </p:spTree>
    <p:extLst>
      <p:ext uri="{BB962C8B-B14F-4D97-AF65-F5344CB8AC3E}">
        <p14:creationId xmlns:p14="http://schemas.microsoft.com/office/powerpoint/2010/main" val="30330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029" y="2688741"/>
            <a:ext cx="27622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04800" y="457200"/>
            <a:ext cx="7543800" cy="84358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rgbClr val="C00000"/>
                </a:solidFill>
                <a:latin typeface="Copperplate Gothic Bold" charset="0"/>
                <a:ea typeface="Copperplate Gothic Bold" charset="0"/>
                <a:cs typeface="Copperplate Gothic Bold" charset="0"/>
              </a:rPr>
              <a:t>Challenge 1: FOCUS</a:t>
            </a:r>
            <a:endParaRPr lang="en-US" dirty="0">
              <a:solidFill>
                <a:srgbClr val="C00000"/>
              </a:solidFill>
              <a:latin typeface="Copperplate Gothic Bold" charset="0"/>
              <a:ea typeface="Copperplate Gothic Bold" charset="0"/>
              <a:cs typeface="Copperplate Gothic Bold" charset="0"/>
            </a:endParaRPr>
          </a:p>
        </p:txBody>
      </p:sp>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91000"/>
            <a:ext cx="4743450" cy="43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663" y="5389546"/>
            <a:ext cx="2971800" cy="600303"/>
          </a:xfrm>
          <a:prstGeom prst="rect">
            <a:avLst/>
          </a:prstGeom>
        </p:spPr>
      </p:pic>
      <p:pic>
        <p:nvPicPr>
          <p:cNvPr id="7" name="Picture 11" descr="California Community Colleges Curricul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5279" y="1303431"/>
            <a:ext cx="2796042" cy="606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1523793"/>
            <a:ext cx="2583429" cy="967130"/>
          </a:xfrm>
          <a:prstGeom prst="rect">
            <a:avLst/>
          </a:prstGeom>
        </p:spPr>
      </p:pic>
      <p:pic>
        <p:nvPicPr>
          <p:cNvPr id="10" name="Picture 26" descr="Institutional Effectiveness Partnership Initiative Ho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909471"/>
            <a:ext cx="3568963" cy="5638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Student Success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7475" y="4724400"/>
            <a:ext cx="20002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0300" y="2933700"/>
            <a:ext cx="2286000" cy="1257300"/>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912" y="5172836"/>
            <a:ext cx="3632200" cy="638181"/>
          </a:xfrm>
          <a:prstGeom prst="rect">
            <a:avLst/>
          </a:prstGeom>
        </p:spPr>
      </p:pic>
      <p:pic>
        <p:nvPicPr>
          <p:cNvPr id="17" name="Picture 16"/>
          <p:cNvPicPr>
            <a:picLocks noChangeAspect="1"/>
          </p:cNvPicPr>
          <p:nvPr/>
        </p:nvPicPr>
        <p:blipFill rotWithShape="1">
          <a:blip r:embed="rId11" cstate="print">
            <a:extLst>
              <a:ext uri="{28A0092B-C50C-407E-A947-70E740481C1C}">
                <a14:useLocalDpi xmlns:a14="http://schemas.microsoft.com/office/drawing/2010/main" val="0"/>
              </a:ext>
            </a:extLst>
          </a:blip>
          <a:srcRect l="13474" t="8658" r="21753" b="36508"/>
          <a:stretch/>
        </p:blipFill>
        <p:spPr>
          <a:xfrm>
            <a:off x="695325" y="2878210"/>
            <a:ext cx="2286000" cy="1088572"/>
          </a:xfrm>
          <a:prstGeom prst="rect">
            <a:avLst/>
          </a:prstGeom>
        </p:spPr>
      </p:pic>
      <p:pic>
        <p:nvPicPr>
          <p:cNvPr id="18" name="Picture 9" descr="Basic Skills Initiativ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3558" y="4061425"/>
            <a:ext cx="2310615" cy="12080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8" descr="Canvas CCM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601806"/>
            <a:ext cx="1107507" cy="11075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Doing What Matters for Jobs and the Economy">
            <a:hlinkClick r:id="rId14"/>
          </p:cNvPr>
          <p:cNvPicPr/>
          <p:nvPr/>
        </p:nvPicPr>
        <p:blipFill>
          <a:blip r:embed="rId15">
            <a:extLst>
              <a:ext uri="{28A0092B-C50C-407E-A947-70E740481C1C}">
                <a14:useLocalDpi xmlns:a14="http://schemas.microsoft.com/office/drawing/2010/main" val="0"/>
              </a:ext>
            </a:extLst>
          </a:blip>
          <a:srcRect/>
          <a:stretch>
            <a:fillRect/>
          </a:stretch>
        </p:blipFill>
        <p:spPr bwMode="auto">
          <a:xfrm>
            <a:off x="6115423" y="2571406"/>
            <a:ext cx="2857500" cy="676275"/>
          </a:xfrm>
          <a:prstGeom prst="rect">
            <a:avLst/>
          </a:prstGeom>
          <a:noFill/>
          <a:ln>
            <a:noFill/>
          </a:ln>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55279" y="167371"/>
            <a:ext cx="2838732" cy="1104458"/>
          </a:xfrm>
          <a:prstGeom prst="rect">
            <a:avLst/>
          </a:prstGeom>
        </p:spPr>
      </p:pic>
      <p:pic>
        <p:nvPicPr>
          <p:cNvPr id="22" name="Picture 32"/>
          <p:cNvPicPr>
            <a:picLocks noChangeAspect="1" noChangeArrowheads="1"/>
          </p:cNvPicPr>
          <p:nvPr/>
        </p:nvPicPr>
        <p:blipFill>
          <a:blip r:embed="rId17">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668271" y="2249968"/>
            <a:ext cx="25527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52602" y="3694424"/>
            <a:ext cx="3649133" cy="1141314"/>
          </a:xfrm>
          <a:prstGeom prst="rect">
            <a:avLst/>
          </a:prstGeom>
        </p:spPr>
      </p:pic>
      <p:sp>
        <p:nvSpPr>
          <p:cNvPr id="25" name="Rectangle 24"/>
          <p:cNvSpPr/>
          <p:nvPr/>
        </p:nvSpPr>
        <p:spPr>
          <a:xfrm>
            <a:off x="571973" y="473683"/>
            <a:ext cx="2885518" cy="646331"/>
          </a:xfrm>
          <a:prstGeom prst="rect">
            <a:avLst/>
          </a:prstGeom>
          <a:solidFill>
            <a:srgbClr val="FFC000"/>
          </a:solidFill>
        </p:spPr>
        <p:txBody>
          <a:bodyPr wrap="square">
            <a:spAutoFit/>
          </a:bodyPr>
          <a:lstStyle/>
          <a:p>
            <a:pPr algn="ctr"/>
            <a:r>
              <a:rPr lang="en-US" dirty="0">
                <a:solidFill>
                  <a:schemeClr val="bg1"/>
                </a:solidFill>
              </a:rPr>
              <a:t>California Career </a:t>
            </a:r>
            <a:endParaRPr lang="en-US" dirty="0" smtClean="0">
              <a:solidFill>
                <a:schemeClr val="bg1"/>
              </a:solidFill>
            </a:endParaRPr>
          </a:p>
          <a:p>
            <a:pPr algn="ctr"/>
            <a:r>
              <a:rPr lang="en-US" dirty="0" smtClean="0">
                <a:solidFill>
                  <a:schemeClr val="bg1"/>
                </a:solidFill>
              </a:rPr>
              <a:t>Pathways </a:t>
            </a:r>
            <a:r>
              <a:rPr lang="en-US" dirty="0">
                <a:solidFill>
                  <a:schemeClr val="bg1"/>
                </a:solidFill>
              </a:rPr>
              <a:t>Trust (CCPT)</a:t>
            </a:r>
          </a:p>
        </p:txBody>
      </p:sp>
      <p:pic>
        <p:nvPicPr>
          <p:cNvPr id="26" name="Picture 25"/>
          <p:cNvPicPr/>
          <p:nvPr/>
        </p:nvPicPr>
        <p:blipFill rotWithShape="1">
          <a:blip r:embed="rId19">
            <a:extLst>
              <a:ext uri="{28A0092B-C50C-407E-A947-70E740481C1C}">
                <a14:useLocalDpi xmlns:a14="http://schemas.microsoft.com/office/drawing/2010/main" val="0"/>
              </a:ext>
            </a:extLst>
          </a:blip>
          <a:srcRect l="57212" t="19517" r="9134" b="26242"/>
          <a:stretch/>
        </p:blipFill>
        <p:spPr bwMode="auto">
          <a:xfrm>
            <a:off x="6704010" y="2306440"/>
            <a:ext cx="1284932" cy="1204483"/>
          </a:xfrm>
          <a:prstGeom prst="rect">
            <a:avLst/>
          </a:prstGeom>
          <a:ln>
            <a:noFill/>
          </a:ln>
          <a:extLst>
            <a:ext uri="{53640926-AAD7-44d8-BBD7-CCE9431645EC}">
              <a14:shadowObscured xmlns:a14="http://schemas.microsoft.com/office/drawing/2010/main"/>
            </a:ext>
          </a:extLst>
        </p:spPr>
      </p:pic>
      <p:pic>
        <p:nvPicPr>
          <p:cNvPr id="27" name="Picture 21" descr="Who Do U Want 2 B"/>
          <p:cNvPicPr>
            <a:picLocks noChangeAspect="1" noChangeArrowheads="1"/>
          </p:cNvPicPr>
          <p:nvPr/>
        </p:nvPicPr>
        <p:blipFill rotWithShape="1">
          <a:blip r:embed="rId20">
            <a:extLst>
              <a:ext uri="{28A0092B-C50C-407E-A947-70E740481C1C}">
                <a14:useLocalDpi xmlns:a14="http://schemas.microsoft.com/office/drawing/2010/main" val="0"/>
              </a:ext>
            </a:extLst>
          </a:blip>
          <a:srcRect l="8147" t="17226" r="8746" b="28280"/>
          <a:stretch/>
        </p:blipFill>
        <p:spPr bwMode="auto">
          <a:xfrm>
            <a:off x="3928561" y="5101360"/>
            <a:ext cx="2529840" cy="483828"/>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p:cNvSpPr txBox="1">
            <a:spLocks/>
          </p:cNvSpPr>
          <p:nvPr/>
        </p:nvSpPr>
        <p:spPr>
          <a:xfrm>
            <a:off x="5029200" y="3769231"/>
            <a:ext cx="3503317" cy="626258"/>
          </a:xfrm>
          <a:prstGeom prst="rect">
            <a:avLst/>
          </a:prstGeom>
          <a:solidFill>
            <a:srgbClr val="00B0F0"/>
          </a:solidFill>
        </p:spPr>
        <p:txBody>
          <a:bodyPr vert="horz" lIns="91440" tIns="45720" rIns="91440" bIns="45720" rtlCol="0" anchor="b">
            <a:normAutofit fontScale="4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smtClean="0">
                <a:solidFill>
                  <a:schemeClr val="bg1"/>
                </a:solidFill>
              </a:rPr>
              <a:t>Basic Skills and Student Outcomes Transformation Program</a:t>
            </a:r>
            <a:endParaRPr lang="en-US" sz="3600" b="1" dirty="0">
              <a:solidFill>
                <a:schemeClr val="bg1"/>
              </a:solidFill>
            </a:endParaRPr>
          </a:p>
        </p:txBody>
      </p:sp>
      <p:sp>
        <p:nvSpPr>
          <p:cNvPr id="29" name="TextBox 28"/>
          <p:cNvSpPr txBox="1"/>
          <p:nvPr/>
        </p:nvSpPr>
        <p:spPr>
          <a:xfrm>
            <a:off x="1130767" y="3609764"/>
            <a:ext cx="1343216" cy="17543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STUDENT SUCCESS AND SUPPORT PROGRAM (SSSP)</a:t>
            </a:r>
            <a:endParaRPr lang="en-US" dirty="0">
              <a:latin typeface="Broadway" panose="04040905080B02020502" pitchFamily="82" charset="0"/>
            </a:endParaRPr>
          </a:p>
        </p:txBody>
      </p:sp>
      <p:pic>
        <p:nvPicPr>
          <p:cNvPr id="30" name="Picture 3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61645" y="1199494"/>
            <a:ext cx="26384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35148" y="2064689"/>
            <a:ext cx="6066574" cy="2330800"/>
          </a:xfrm>
          <a:prstGeom prst="rect">
            <a:avLst/>
          </a:prstGeom>
        </p:spPr>
      </p:pic>
    </p:spTree>
    <p:extLst>
      <p:ext uri="{BB962C8B-B14F-4D97-AF65-F5344CB8AC3E}">
        <p14:creationId xmlns:p14="http://schemas.microsoft.com/office/powerpoint/2010/main" val="414146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
                                        <p:tgtEl>
                                          <p:spTgt spid="2"/>
                                        </p:tgtEl>
                                        <p:attrNameLst>
                                          <p:attrName>ppt_y</p:attrName>
                                        </p:attrNameLst>
                                      </p:cBhvr>
                                      <p:tavLst>
                                        <p:tav tm="0">
                                          <p:val>
                                            <p:strVal val="#ppt_y+#ppt_h*1.125000"/>
                                          </p:val>
                                        </p:tav>
                                        <p:tav tm="100000">
                                          <p:val>
                                            <p:strVal val="#ppt_y"/>
                                          </p:val>
                                        </p:tav>
                                      </p:tavLst>
                                    </p:anim>
                                    <p:animEffect transition="in" filter="wipe(up)">
                                      <p:cBhvr>
                                        <p:cTn id="8" dur="600"/>
                                        <p:tgtEl>
                                          <p:spTgt spid="2"/>
                                        </p:tgtEl>
                                      </p:cBhvr>
                                    </p:animEffect>
                                  </p:childTnLst>
                                </p:cTn>
                              </p:par>
                            </p:childTnLst>
                          </p:cTn>
                        </p:par>
                        <p:par>
                          <p:cTn id="9" fill="hold">
                            <p:stCondLst>
                              <p:cond delay="700"/>
                            </p:stCondLst>
                            <p:childTnLst>
                              <p:par>
                                <p:cTn id="10" presetID="12" presetClass="entr" presetSubtype="4" fill="hold" nodeType="afterEffect">
                                  <p:stCondLst>
                                    <p:cond delay="6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600"/>
                                        <p:tgtEl>
                                          <p:spTgt spid="5"/>
                                        </p:tgtEl>
                                        <p:attrNameLst>
                                          <p:attrName>ppt_y</p:attrName>
                                        </p:attrNameLst>
                                      </p:cBhvr>
                                      <p:tavLst>
                                        <p:tav tm="0">
                                          <p:val>
                                            <p:strVal val="#ppt_y+#ppt_h*1.125000"/>
                                          </p:val>
                                        </p:tav>
                                        <p:tav tm="100000">
                                          <p:val>
                                            <p:strVal val="#ppt_y"/>
                                          </p:val>
                                        </p:tav>
                                      </p:tavLst>
                                    </p:anim>
                                    <p:animEffect transition="in" filter="wipe(up)">
                                      <p:cBhvr>
                                        <p:cTn id="13" dur="600"/>
                                        <p:tgtEl>
                                          <p:spTgt spid="5"/>
                                        </p:tgtEl>
                                      </p:cBhvr>
                                    </p:animEffect>
                                  </p:childTnLst>
                                </p:cTn>
                              </p:par>
                            </p:childTnLst>
                          </p:cTn>
                        </p:par>
                        <p:par>
                          <p:cTn id="14" fill="hold">
                            <p:stCondLst>
                              <p:cond delay="1900"/>
                            </p:stCondLst>
                            <p:childTnLst>
                              <p:par>
                                <p:cTn id="15" presetID="12" presetClass="entr" presetSubtype="4" fill="hold" nodeType="afterEffect">
                                  <p:stCondLst>
                                    <p:cond delay="6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600"/>
                                        <p:tgtEl>
                                          <p:spTgt spid="6"/>
                                        </p:tgtEl>
                                        <p:attrNameLst>
                                          <p:attrName>ppt_y</p:attrName>
                                        </p:attrNameLst>
                                      </p:cBhvr>
                                      <p:tavLst>
                                        <p:tav tm="0">
                                          <p:val>
                                            <p:strVal val="#ppt_y+#ppt_h*1.125000"/>
                                          </p:val>
                                        </p:tav>
                                        <p:tav tm="100000">
                                          <p:val>
                                            <p:strVal val="#ppt_y"/>
                                          </p:val>
                                        </p:tav>
                                      </p:tavLst>
                                    </p:anim>
                                    <p:animEffect transition="in" filter="wipe(up)">
                                      <p:cBhvr>
                                        <p:cTn id="18" dur="600"/>
                                        <p:tgtEl>
                                          <p:spTgt spid="6"/>
                                        </p:tgtEl>
                                      </p:cBhvr>
                                    </p:animEffect>
                                  </p:childTnLst>
                                </p:cTn>
                              </p:par>
                            </p:childTnLst>
                          </p:cTn>
                        </p:par>
                        <p:par>
                          <p:cTn id="19" fill="hold">
                            <p:stCondLst>
                              <p:cond delay="3100"/>
                            </p:stCondLst>
                            <p:childTnLst>
                              <p:par>
                                <p:cTn id="20" presetID="12" presetClass="entr" presetSubtype="4" fill="hold" nodeType="afterEffect">
                                  <p:stCondLst>
                                    <p:cond delay="6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600"/>
                                        <p:tgtEl>
                                          <p:spTgt spid="7"/>
                                        </p:tgtEl>
                                        <p:attrNameLst>
                                          <p:attrName>ppt_y</p:attrName>
                                        </p:attrNameLst>
                                      </p:cBhvr>
                                      <p:tavLst>
                                        <p:tav tm="0">
                                          <p:val>
                                            <p:strVal val="#ppt_y+#ppt_h*1.125000"/>
                                          </p:val>
                                        </p:tav>
                                        <p:tav tm="100000">
                                          <p:val>
                                            <p:strVal val="#ppt_y"/>
                                          </p:val>
                                        </p:tav>
                                      </p:tavLst>
                                    </p:anim>
                                    <p:animEffect transition="in" filter="wipe(up)">
                                      <p:cBhvr>
                                        <p:cTn id="23" dur="600"/>
                                        <p:tgtEl>
                                          <p:spTgt spid="7"/>
                                        </p:tgtEl>
                                      </p:cBhvr>
                                    </p:animEffect>
                                  </p:childTnLst>
                                </p:cTn>
                              </p:par>
                            </p:childTnLst>
                          </p:cTn>
                        </p:par>
                        <p:par>
                          <p:cTn id="24" fill="hold">
                            <p:stCondLst>
                              <p:cond delay="4300"/>
                            </p:stCondLst>
                            <p:childTnLst>
                              <p:par>
                                <p:cTn id="25" presetID="12" presetClass="entr" presetSubtype="4" fill="hold" nodeType="afterEffect">
                                  <p:stCondLst>
                                    <p:cond delay="6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600"/>
                                        <p:tgtEl>
                                          <p:spTgt spid="3"/>
                                        </p:tgtEl>
                                        <p:attrNameLst>
                                          <p:attrName>ppt_y</p:attrName>
                                        </p:attrNameLst>
                                      </p:cBhvr>
                                      <p:tavLst>
                                        <p:tav tm="0">
                                          <p:val>
                                            <p:strVal val="#ppt_y+#ppt_h*1.125000"/>
                                          </p:val>
                                        </p:tav>
                                        <p:tav tm="100000">
                                          <p:val>
                                            <p:strVal val="#ppt_y"/>
                                          </p:val>
                                        </p:tav>
                                      </p:tavLst>
                                    </p:anim>
                                    <p:animEffect transition="in" filter="wipe(up)">
                                      <p:cBhvr>
                                        <p:cTn id="28" dur="600"/>
                                        <p:tgtEl>
                                          <p:spTgt spid="3"/>
                                        </p:tgtEl>
                                      </p:cBhvr>
                                    </p:animEffect>
                                  </p:childTnLst>
                                </p:cTn>
                              </p:par>
                            </p:childTnLst>
                          </p:cTn>
                        </p:par>
                        <p:par>
                          <p:cTn id="29" fill="hold">
                            <p:stCondLst>
                              <p:cond delay="5500"/>
                            </p:stCondLst>
                            <p:childTnLst>
                              <p:par>
                                <p:cTn id="30" presetID="12" presetClass="entr" presetSubtype="4" fill="hold" nodeType="afterEffect">
                                  <p:stCondLst>
                                    <p:cond delay="30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300"/>
                                        <p:tgtEl>
                                          <p:spTgt spid="10"/>
                                        </p:tgtEl>
                                        <p:attrNameLst>
                                          <p:attrName>ppt_y</p:attrName>
                                        </p:attrNameLst>
                                      </p:cBhvr>
                                      <p:tavLst>
                                        <p:tav tm="0">
                                          <p:val>
                                            <p:strVal val="#ppt_y+#ppt_h*1.125000"/>
                                          </p:val>
                                        </p:tav>
                                        <p:tav tm="100000">
                                          <p:val>
                                            <p:strVal val="#ppt_y"/>
                                          </p:val>
                                        </p:tav>
                                      </p:tavLst>
                                    </p:anim>
                                    <p:animEffect transition="in" filter="wipe(up)">
                                      <p:cBhvr>
                                        <p:cTn id="33" dur="300"/>
                                        <p:tgtEl>
                                          <p:spTgt spid="10"/>
                                        </p:tgtEl>
                                      </p:cBhvr>
                                    </p:animEffect>
                                  </p:childTnLst>
                                </p:cTn>
                              </p:par>
                            </p:childTnLst>
                          </p:cTn>
                        </p:par>
                        <p:par>
                          <p:cTn id="34" fill="hold">
                            <p:stCondLst>
                              <p:cond delay="6100"/>
                            </p:stCondLst>
                            <p:childTnLst>
                              <p:par>
                                <p:cTn id="35" presetID="12" presetClass="entr" presetSubtype="4" fill="hold" nodeType="afterEffect">
                                  <p:stCondLst>
                                    <p:cond delay="3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300"/>
                                        <p:tgtEl>
                                          <p:spTgt spid="11"/>
                                        </p:tgtEl>
                                        <p:attrNameLst>
                                          <p:attrName>ppt_y</p:attrName>
                                        </p:attrNameLst>
                                      </p:cBhvr>
                                      <p:tavLst>
                                        <p:tav tm="0">
                                          <p:val>
                                            <p:strVal val="#ppt_y+#ppt_h*1.125000"/>
                                          </p:val>
                                        </p:tav>
                                        <p:tav tm="100000">
                                          <p:val>
                                            <p:strVal val="#ppt_y"/>
                                          </p:val>
                                        </p:tav>
                                      </p:tavLst>
                                    </p:anim>
                                    <p:animEffect transition="in" filter="wipe(up)">
                                      <p:cBhvr>
                                        <p:cTn id="38" dur="300"/>
                                        <p:tgtEl>
                                          <p:spTgt spid="11"/>
                                        </p:tgtEl>
                                      </p:cBhvr>
                                    </p:animEffect>
                                  </p:childTnLst>
                                </p:cTn>
                              </p:par>
                            </p:childTnLst>
                          </p:cTn>
                        </p:par>
                        <p:par>
                          <p:cTn id="39" fill="hold">
                            <p:stCondLst>
                              <p:cond delay="6700"/>
                            </p:stCondLst>
                            <p:childTnLst>
                              <p:par>
                                <p:cTn id="40" presetID="12" presetClass="entr" presetSubtype="4" fill="hold" nodeType="afterEffect">
                                  <p:stCondLst>
                                    <p:cond delay="30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300"/>
                                        <p:tgtEl>
                                          <p:spTgt spid="8"/>
                                        </p:tgtEl>
                                        <p:attrNameLst>
                                          <p:attrName>ppt_y</p:attrName>
                                        </p:attrNameLst>
                                      </p:cBhvr>
                                      <p:tavLst>
                                        <p:tav tm="0">
                                          <p:val>
                                            <p:strVal val="#ppt_y+#ppt_h*1.125000"/>
                                          </p:val>
                                        </p:tav>
                                        <p:tav tm="100000">
                                          <p:val>
                                            <p:strVal val="#ppt_y"/>
                                          </p:val>
                                        </p:tav>
                                      </p:tavLst>
                                    </p:anim>
                                    <p:animEffect transition="in" filter="wipe(up)">
                                      <p:cBhvr>
                                        <p:cTn id="43" dur="300"/>
                                        <p:tgtEl>
                                          <p:spTgt spid="8"/>
                                        </p:tgtEl>
                                      </p:cBhvr>
                                    </p:animEffect>
                                  </p:childTnLst>
                                </p:cTn>
                              </p:par>
                            </p:childTnLst>
                          </p:cTn>
                        </p:par>
                        <p:par>
                          <p:cTn id="44" fill="hold">
                            <p:stCondLst>
                              <p:cond delay="7300"/>
                            </p:stCondLst>
                            <p:childTnLst>
                              <p:par>
                                <p:cTn id="45" presetID="2" presetClass="entr" presetSubtype="4" fill="hold" nodeType="afterEffect">
                                  <p:stCondLst>
                                    <p:cond delay="30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300" fill="hold"/>
                                        <p:tgtEl>
                                          <p:spTgt spid="15"/>
                                        </p:tgtEl>
                                        <p:attrNameLst>
                                          <p:attrName>ppt_x</p:attrName>
                                        </p:attrNameLst>
                                      </p:cBhvr>
                                      <p:tavLst>
                                        <p:tav tm="0">
                                          <p:val>
                                            <p:strVal val="#ppt_x"/>
                                          </p:val>
                                        </p:tav>
                                        <p:tav tm="100000">
                                          <p:val>
                                            <p:strVal val="#ppt_x"/>
                                          </p:val>
                                        </p:tav>
                                      </p:tavLst>
                                    </p:anim>
                                    <p:anim calcmode="lin" valueType="num">
                                      <p:cBhvr additive="base">
                                        <p:cTn id="48" dur="30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7900"/>
                            </p:stCondLst>
                            <p:childTnLst>
                              <p:par>
                                <p:cTn id="50" presetID="12" presetClass="entr" presetSubtype="4" fill="hold" nodeType="afterEffect">
                                  <p:stCondLst>
                                    <p:cond delay="30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300"/>
                                        <p:tgtEl>
                                          <p:spTgt spid="17"/>
                                        </p:tgtEl>
                                        <p:attrNameLst>
                                          <p:attrName>ppt_y</p:attrName>
                                        </p:attrNameLst>
                                      </p:cBhvr>
                                      <p:tavLst>
                                        <p:tav tm="0">
                                          <p:val>
                                            <p:strVal val="#ppt_y+#ppt_h*1.125000"/>
                                          </p:val>
                                        </p:tav>
                                        <p:tav tm="100000">
                                          <p:val>
                                            <p:strVal val="#ppt_y"/>
                                          </p:val>
                                        </p:tav>
                                      </p:tavLst>
                                    </p:anim>
                                    <p:animEffect transition="in" filter="wipe(up)">
                                      <p:cBhvr>
                                        <p:cTn id="53" dur="300"/>
                                        <p:tgtEl>
                                          <p:spTgt spid="17"/>
                                        </p:tgtEl>
                                      </p:cBhvr>
                                    </p:animEffect>
                                  </p:childTnLst>
                                </p:cTn>
                              </p:par>
                            </p:childTnLst>
                          </p:cTn>
                        </p:par>
                        <p:par>
                          <p:cTn id="54" fill="hold">
                            <p:stCondLst>
                              <p:cond delay="8500"/>
                            </p:stCondLst>
                            <p:childTnLst>
                              <p:par>
                                <p:cTn id="55" presetID="12" presetClass="entr" presetSubtype="4" fill="hold" nodeType="afterEffect">
                                  <p:stCondLst>
                                    <p:cond delay="30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300"/>
                                        <p:tgtEl>
                                          <p:spTgt spid="18"/>
                                        </p:tgtEl>
                                        <p:attrNameLst>
                                          <p:attrName>ppt_y</p:attrName>
                                        </p:attrNameLst>
                                      </p:cBhvr>
                                      <p:tavLst>
                                        <p:tav tm="0">
                                          <p:val>
                                            <p:strVal val="#ppt_y+#ppt_h*1.125000"/>
                                          </p:val>
                                        </p:tav>
                                        <p:tav tm="100000">
                                          <p:val>
                                            <p:strVal val="#ppt_y"/>
                                          </p:val>
                                        </p:tav>
                                      </p:tavLst>
                                    </p:anim>
                                    <p:animEffect transition="in" filter="wipe(up)">
                                      <p:cBhvr>
                                        <p:cTn id="58" dur="300"/>
                                        <p:tgtEl>
                                          <p:spTgt spid="18"/>
                                        </p:tgtEl>
                                      </p:cBhvr>
                                    </p:animEffect>
                                  </p:childTnLst>
                                </p:cTn>
                              </p:par>
                            </p:childTnLst>
                          </p:cTn>
                        </p:par>
                        <p:par>
                          <p:cTn id="59" fill="hold">
                            <p:stCondLst>
                              <p:cond delay="9100"/>
                            </p:stCondLst>
                            <p:childTnLst>
                              <p:par>
                                <p:cTn id="60" presetID="1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200"/>
                                        <p:tgtEl>
                                          <p:spTgt spid="19"/>
                                        </p:tgtEl>
                                        <p:attrNameLst>
                                          <p:attrName>ppt_y</p:attrName>
                                        </p:attrNameLst>
                                      </p:cBhvr>
                                      <p:tavLst>
                                        <p:tav tm="0">
                                          <p:val>
                                            <p:strVal val="#ppt_y+#ppt_h*1.125000"/>
                                          </p:val>
                                        </p:tav>
                                        <p:tav tm="100000">
                                          <p:val>
                                            <p:strVal val="#ppt_y"/>
                                          </p:val>
                                        </p:tav>
                                      </p:tavLst>
                                    </p:anim>
                                    <p:animEffect transition="in" filter="wipe(up)">
                                      <p:cBhvr>
                                        <p:cTn id="63" dur="200"/>
                                        <p:tgtEl>
                                          <p:spTgt spid="19"/>
                                        </p:tgtEl>
                                      </p:cBhvr>
                                    </p:animEffect>
                                  </p:childTnLst>
                                </p:cTn>
                              </p:par>
                            </p:childTnLst>
                          </p:cTn>
                        </p:par>
                        <p:par>
                          <p:cTn id="64" fill="hold">
                            <p:stCondLst>
                              <p:cond delay="9300"/>
                            </p:stCondLst>
                            <p:childTnLst>
                              <p:par>
                                <p:cTn id="65" presetID="12" presetClass="entr" presetSubtype="4"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200"/>
                                        <p:tgtEl>
                                          <p:spTgt spid="20"/>
                                        </p:tgtEl>
                                        <p:attrNameLst>
                                          <p:attrName>ppt_y</p:attrName>
                                        </p:attrNameLst>
                                      </p:cBhvr>
                                      <p:tavLst>
                                        <p:tav tm="0">
                                          <p:val>
                                            <p:strVal val="#ppt_y+#ppt_h*1.125000"/>
                                          </p:val>
                                        </p:tav>
                                        <p:tav tm="100000">
                                          <p:val>
                                            <p:strVal val="#ppt_y"/>
                                          </p:val>
                                        </p:tav>
                                      </p:tavLst>
                                    </p:anim>
                                    <p:animEffect transition="in" filter="wipe(up)">
                                      <p:cBhvr>
                                        <p:cTn id="68" dur="200"/>
                                        <p:tgtEl>
                                          <p:spTgt spid="20"/>
                                        </p:tgtEl>
                                      </p:cBhvr>
                                    </p:animEffect>
                                  </p:childTnLst>
                                </p:cTn>
                              </p:par>
                            </p:childTnLst>
                          </p:cTn>
                        </p:par>
                        <p:par>
                          <p:cTn id="69" fill="hold">
                            <p:stCondLst>
                              <p:cond delay="9500"/>
                            </p:stCondLst>
                            <p:childTnLst>
                              <p:par>
                                <p:cTn id="70" presetID="12" presetClass="entr" presetSubtype="4"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200"/>
                                        <p:tgtEl>
                                          <p:spTgt spid="21"/>
                                        </p:tgtEl>
                                        <p:attrNameLst>
                                          <p:attrName>ppt_y</p:attrName>
                                        </p:attrNameLst>
                                      </p:cBhvr>
                                      <p:tavLst>
                                        <p:tav tm="0">
                                          <p:val>
                                            <p:strVal val="#ppt_y+#ppt_h*1.125000"/>
                                          </p:val>
                                        </p:tav>
                                        <p:tav tm="100000">
                                          <p:val>
                                            <p:strVal val="#ppt_y"/>
                                          </p:val>
                                        </p:tav>
                                      </p:tavLst>
                                    </p:anim>
                                    <p:animEffect transition="in" filter="wipe(up)">
                                      <p:cBhvr>
                                        <p:cTn id="73" dur="200"/>
                                        <p:tgtEl>
                                          <p:spTgt spid="21"/>
                                        </p:tgtEl>
                                      </p:cBhvr>
                                    </p:animEffect>
                                  </p:childTnLst>
                                </p:cTn>
                              </p:par>
                            </p:childTnLst>
                          </p:cTn>
                        </p:par>
                        <p:par>
                          <p:cTn id="74" fill="hold">
                            <p:stCondLst>
                              <p:cond delay="9700"/>
                            </p:stCondLst>
                            <p:childTnLst>
                              <p:par>
                                <p:cTn id="75" presetID="12" presetClass="entr" presetSubtype="4"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200"/>
                                        <p:tgtEl>
                                          <p:spTgt spid="22"/>
                                        </p:tgtEl>
                                        <p:attrNameLst>
                                          <p:attrName>ppt_y</p:attrName>
                                        </p:attrNameLst>
                                      </p:cBhvr>
                                      <p:tavLst>
                                        <p:tav tm="0">
                                          <p:val>
                                            <p:strVal val="#ppt_y+#ppt_h*1.125000"/>
                                          </p:val>
                                        </p:tav>
                                        <p:tav tm="100000">
                                          <p:val>
                                            <p:strVal val="#ppt_y"/>
                                          </p:val>
                                        </p:tav>
                                      </p:tavLst>
                                    </p:anim>
                                    <p:animEffect transition="in" filter="wipe(up)">
                                      <p:cBhvr>
                                        <p:cTn id="78" dur="200"/>
                                        <p:tgtEl>
                                          <p:spTgt spid="22"/>
                                        </p:tgtEl>
                                      </p:cBhvr>
                                    </p:animEffect>
                                  </p:childTnLst>
                                </p:cTn>
                              </p:par>
                            </p:childTnLst>
                          </p:cTn>
                        </p:par>
                        <p:par>
                          <p:cTn id="79" fill="hold">
                            <p:stCondLst>
                              <p:cond delay="9900"/>
                            </p:stCondLst>
                            <p:childTnLst>
                              <p:par>
                                <p:cTn id="80" presetID="12" presetClass="entr" presetSubtype="4"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200"/>
                                        <p:tgtEl>
                                          <p:spTgt spid="23"/>
                                        </p:tgtEl>
                                        <p:attrNameLst>
                                          <p:attrName>ppt_y</p:attrName>
                                        </p:attrNameLst>
                                      </p:cBhvr>
                                      <p:tavLst>
                                        <p:tav tm="0">
                                          <p:val>
                                            <p:strVal val="#ppt_y+#ppt_h*1.125000"/>
                                          </p:val>
                                        </p:tav>
                                        <p:tav tm="100000">
                                          <p:val>
                                            <p:strVal val="#ppt_y"/>
                                          </p:val>
                                        </p:tav>
                                      </p:tavLst>
                                    </p:anim>
                                    <p:animEffect transition="in" filter="wipe(up)">
                                      <p:cBhvr>
                                        <p:cTn id="83" dur="200"/>
                                        <p:tgtEl>
                                          <p:spTgt spid="23"/>
                                        </p:tgtEl>
                                      </p:cBhvr>
                                    </p:animEffect>
                                  </p:childTnLst>
                                </p:cTn>
                              </p:par>
                            </p:childTnLst>
                          </p:cTn>
                        </p:par>
                        <p:par>
                          <p:cTn id="84" fill="hold">
                            <p:stCondLst>
                              <p:cond delay="10100"/>
                            </p:stCondLst>
                            <p:childTnLst>
                              <p:par>
                                <p:cTn id="85" presetID="12" presetClass="entr" presetSubtype="4"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200"/>
                                        <p:tgtEl>
                                          <p:spTgt spid="25"/>
                                        </p:tgtEl>
                                        <p:attrNameLst>
                                          <p:attrName>ppt_y</p:attrName>
                                        </p:attrNameLst>
                                      </p:cBhvr>
                                      <p:tavLst>
                                        <p:tav tm="0">
                                          <p:val>
                                            <p:strVal val="#ppt_y+#ppt_h*1.125000"/>
                                          </p:val>
                                        </p:tav>
                                        <p:tav tm="100000">
                                          <p:val>
                                            <p:strVal val="#ppt_y"/>
                                          </p:val>
                                        </p:tav>
                                      </p:tavLst>
                                    </p:anim>
                                    <p:animEffect transition="in" filter="wipe(up)">
                                      <p:cBhvr>
                                        <p:cTn id="88" dur="200"/>
                                        <p:tgtEl>
                                          <p:spTgt spid="25"/>
                                        </p:tgtEl>
                                      </p:cBhvr>
                                    </p:animEffect>
                                  </p:childTnLst>
                                </p:cTn>
                              </p:par>
                            </p:childTnLst>
                          </p:cTn>
                        </p:par>
                        <p:par>
                          <p:cTn id="89" fill="hold">
                            <p:stCondLst>
                              <p:cond delay="10300"/>
                            </p:stCondLst>
                            <p:childTnLst>
                              <p:par>
                                <p:cTn id="90" presetID="12" presetClass="entr" presetSubtype="4" fill="hold"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additive="base">
                                        <p:cTn id="92" dur="200"/>
                                        <p:tgtEl>
                                          <p:spTgt spid="26"/>
                                        </p:tgtEl>
                                        <p:attrNameLst>
                                          <p:attrName>ppt_y</p:attrName>
                                        </p:attrNameLst>
                                      </p:cBhvr>
                                      <p:tavLst>
                                        <p:tav tm="0">
                                          <p:val>
                                            <p:strVal val="#ppt_y+#ppt_h*1.125000"/>
                                          </p:val>
                                        </p:tav>
                                        <p:tav tm="100000">
                                          <p:val>
                                            <p:strVal val="#ppt_y"/>
                                          </p:val>
                                        </p:tav>
                                      </p:tavLst>
                                    </p:anim>
                                    <p:animEffect transition="in" filter="wipe(up)">
                                      <p:cBhvr>
                                        <p:cTn id="93" dur="200"/>
                                        <p:tgtEl>
                                          <p:spTgt spid="26"/>
                                        </p:tgtEl>
                                      </p:cBhvr>
                                    </p:animEffect>
                                  </p:childTnLst>
                                </p:cTn>
                              </p:par>
                            </p:childTnLst>
                          </p:cTn>
                        </p:par>
                        <p:par>
                          <p:cTn id="94" fill="hold">
                            <p:stCondLst>
                              <p:cond delay="10500"/>
                            </p:stCondLst>
                            <p:childTnLst>
                              <p:par>
                                <p:cTn id="95" presetID="2" presetClass="entr" presetSubtype="4" fill="hold"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200" fill="hold"/>
                                        <p:tgtEl>
                                          <p:spTgt spid="27"/>
                                        </p:tgtEl>
                                        <p:attrNameLst>
                                          <p:attrName>ppt_x</p:attrName>
                                        </p:attrNameLst>
                                      </p:cBhvr>
                                      <p:tavLst>
                                        <p:tav tm="0">
                                          <p:val>
                                            <p:strVal val="#ppt_x"/>
                                          </p:val>
                                        </p:tav>
                                        <p:tav tm="100000">
                                          <p:val>
                                            <p:strVal val="#ppt_x"/>
                                          </p:val>
                                        </p:tav>
                                      </p:tavLst>
                                    </p:anim>
                                    <p:anim calcmode="lin" valueType="num">
                                      <p:cBhvr additive="base">
                                        <p:cTn id="98" dur="200" fill="hold"/>
                                        <p:tgtEl>
                                          <p:spTgt spid="27"/>
                                        </p:tgtEl>
                                        <p:attrNameLst>
                                          <p:attrName>ppt_y</p:attrName>
                                        </p:attrNameLst>
                                      </p:cBhvr>
                                      <p:tavLst>
                                        <p:tav tm="0">
                                          <p:val>
                                            <p:strVal val="1+#ppt_h/2"/>
                                          </p:val>
                                        </p:tav>
                                        <p:tav tm="100000">
                                          <p:val>
                                            <p:strVal val="#ppt_y"/>
                                          </p:val>
                                        </p:tav>
                                      </p:tavLst>
                                    </p:anim>
                                  </p:childTnLst>
                                </p:cTn>
                              </p:par>
                            </p:childTnLst>
                          </p:cTn>
                        </p:par>
                        <p:par>
                          <p:cTn id="99" fill="hold">
                            <p:stCondLst>
                              <p:cond delay="10700"/>
                            </p:stCondLst>
                            <p:childTnLst>
                              <p:par>
                                <p:cTn id="100" presetID="12" presetClass="entr" presetSubtype="4" fill="hold" grpId="0" nodeType="after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additive="base">
                                        <p:cTn id="102" dur="200"/>
                                        <p:tgtEl>
                                          <p:spTgt spid="28"/>
                                        </p:tgtEl>
                                        <p:attrNameLst>
                                          <p:attrName>ppt_y</p:attrName>
                                        </p:attrNameLst>
                                      </p:cBhvr>
                                      <p:tavLst>
                                        <p:tav tm="0">
                                          <p:val>
                                            <p:strVal val="#ppt_y+#ppt_h*1.125000"/>
                                          </p:val>
                                        </p:tav>
                                        <p:tav tm="100000">
                                          <p:val>
                                            <p:strVal val="#ppt_y"/>
                                          </p:val>
                                        </p:tav>
                                      </p:tavLst>
                                    </p:anim>
                                    <p:animEffect transition="in" filter="wipe(up)">
                                      <p:cBhvr>
                                        <p:cTn id="103" dur="200"/>
                                        <p:tgtEl>
                                          <p:spTgt spid="28"/>
                                        </p:tgtEl>
                                      </p:cBhvr>
                                    </p:animEffect>
                                  </p:childTnLst>
                                </p:cTn>
                              </p:par>
                            </p:childTnLst>
                          </p:cTn>
                        </p:par>
                        <p:par>
                          <p:cTn id="104" fill="hold">
                            <p:stCondLst>
                              <p:cond delay="10900"/>
                            </p:stCondLst>
                            <p:childTnLst>
                              <p:par>
                                <p:cTn id="105" presetID="2" presetClass="entr" presetSubtype="4"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200" fill="hold"/>
                                        <p:tgtEl>
                                          <p:spTgt spid="29"/>
                                        </p:tgtEl>
                                        <p:attrNameLst>
                                          <p:attrName>ppt_x</p:attrName>
                                        </p:attrNameLst>
                                      </p:cBhvr>
                                      <p:tavLst>
                                        <p:tav tm="0">
                                          <p:val>
                                            <p:strVal val="#ppt_x"/>
                                          </p:val>
                                        </p:tav>
                                        <p:tav tm="100000">
                                          <p:val>
                                            <p:strVal val="#ppt_x"/>
                                          </p:val>
                                        </p:tav>
                                      </p:tavLst>
                                    </p:anim>
                                    <p:anim calcmode="lin" valueType="num">
                                      <p:cBhvr additive="base">
                                        <p:cTn id="108" dur="200" fill="hold"/>
                                        <p:tgtEl>
                                          <p:spTgt spid="29"/>
                                        </p:tgtEl>
                                        <p:attrNameLst>
                                          <p:attrName>ppt_y</p:attrName>
                                        </p:attrNameLst>
                                      </p:cBhvr>
                                      <p:tavLst>
                                        <p:tav tm="0">
                                          <p:val>
                                            <p:strVal val="1+#ppt_h/2"/>
                                          </p:val>
                                        </p:tav>
                                        <p:tav tm="100000">
                                          <p:val>
                                            <p:strVal val="#ppt_y"/>
                                          </p:val>
                                        </p:tav>
                                      </p:tavLst>
                                    </p:anim>
                                  </p:childTnLst>
                                </p:cTn>
                              </p:par>
                            </p:childTnLst>
                          </p:cTn>
                        </p:par>
                        <p:par>
                          <p:cTn id="109" fill="hold">
                            <p:stCondLst>
                              <p:cond delay="11100"/>
                            </p:stCondLst>
                            <p:childTnLst>
                              <p:par>
                                <p:cTn id="110" presetID="12" presetClass="entr" presetSubtype="4" fill="hold" nodeType="afterEffect">
                                  <p:stCondLst>
                                    <p:cond delay="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200"/>
                                        <p:tgtEl>
                                          <p:spTgt spid="30"/>
                                        </p:tgtEl>
                                        <p:attrNameLst>
                                          <p:attrName>ppt_y</p:attrName>
                                        </p:attrNameLst>
                                      </p:cBhvr>
                                      <p:tavLst>
                                        <p:tav tm="0">
                                          <p:val>
                                            <p:strVal val="#ppt_y+#ppt_h*1.125000"/>
                                          </p:val>
                                        </p:tav>
                                        <p:tav tm="100000">
                                          <p:val>
                                            <p:strVal val="#ppt_y"/>
                                          </p:val>
                                        </p:tav>
                                      </p:tavLst>
                                    </p:anim>
                                    <p:animEffect transition="in" filter="wipe(up)">
                                      <p:cBhvr>
                                        <p:cTn id="113" dur="200"/>
                                        <p:tgtEl>
                                          <p:spTgt spid="30"/>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xit" presetSubtype="0" fill="hold" nodeType="clickEffect">
                                  <p:stCondLst>
                                    <p:cond delay="0"/>
                                  </p:stCondLst>
                                  <p:childTnLst>
                                    <p:animEffect transition="out" filter="dissolve">
                                      <p:cBhvr>
                                        <p:cTn id="117" dur="500"/>
                                        <p:tgtEl>
                                          <p:spTgt spid="2"/>
                                        </p:tgtEl>
                                      </p:cBhvr>
                                    </p:animEffect>
                                    <p:set>
                                      <p:cBhvr>
                                        <p:cTn id="118" dur="1" fill="hold">
                                          <p:stCondLst>
                                            <p:cond delay="499"/>
                                          </p:stCondLst>
                                        </p:cTn>
                                        <p:tgtEl>
                                          <p:spTgt spid="2"/>
                                        </p:tgtEl>
                                        <p:attrNameLst>
                                          <p:attrName>style.visibility</p:attrName>
                                        </p:attrNameLst>
                                      </p:cBhvr>
                                      <p:to>
                                        <p:strVal val="hidden"/>
                                      </p:to>
                                    </p:set>
                                  </p:childTnLst>
                                </p:cTn>
                              </p:par>
                              <p:par>
                                <p:cTn id="119" presetID="9" presetClass="exit" presetSubtype="0" fill="hold" nodeType="withEffect">
                                  <p:stCondLst>
                                    <p:cond delay="0"/>
                                  </p:stCondLst>
                                  <p:childTnLst>
                                    <p:animEffect transition="out" filter="dissolve">
                                      <p:cBhvr>
                                        <p:cTn id="120" dur="500"/>
                                        <p:tgtEl>
                                          <p:spTgt spid="5"/>
                                        </p:tgtEl>
                                      </p:cBhvr>
                                    </p:animEffect>
                                    <p:set>
                                      <p:cBhvr>
                                        <p:cTn id="121" dur="1" fill="hold">
                                          <p:stCondLst>
                                            <p:cond delay="499"/>
                                          </p:stCondLst>
                                        </p:cTn>
                                        <p:tgtEl>
                                          <p:spTgt spid="5"/>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6"/>
                                        </p:tgtEl>
                                      </p:cBhvr>
                                    </p:animEffect>
                                    <p:set>
                                      <p:cBhvr>
                                        <p:cTn id="124" dur="1" fill="hold">
                                          <p:stCondLst>
                                            <p:cond delay="499"/>
                                          </p:stCondLst>
                                        </p:cTn>
                                        <p:tgtEl>
                                          <p:spTgt spid="6"/>
                                        </p:tgtEl>
                                        <p:attrNameLst>
                                          <p:attrName>style.visibility</p:attrName>
                                        </p:attrNameLst>
                                      </p:cBhvr>
                                      <p:to>
                                        <p:strVal val="hidden"/>
                                      </p:to>
                                    </p:set>
                                  </p:childTnLst>
                                </p:cTn>
                              </p:par>
                              <p:par>
                                <p:cTn id="125" presetID="9" presetClass="exit" presetSubtype="0" fill="hold" nodeType="withEffect">
                                  <p:stCondLst>
                                    <p:cond delay="0"/>
                                  </p:stCondLst>
                                  <p:childTnLst>
                                    <p:animEffect transition="out" filter="dissolve">
                                      <p:cBhvr>
                                        <p:cTn id="126" dur="500"/>
                                        <p:tgtEl>
                                          <p:spTgt spid="7"/>
                                        </p:tgtEl>
                                      </p:cBhvr>
                                    </p:animEffect>
                                    <p:set>
                                      <p:cBhvr>
                                        <p:cTn id="127" dur="1" fill="hold">
                                          <p:stCondLst>
                                            <p:cond delay="499"/>
                                          </p:stCondLst>
                                        </p:cTn>
                                        <p:tgtEl>
                                          <p:spTgt spid="7"/>
                                        </p:tgtEl>
                                        <p:attrNameLst>
                                          <p:attrName>style.visibility</p:attrName>
                                        </p:attrNameLst>
                                      </p:cBhvr>
                                      <p:to>
                                        <p:strVal val="hidden"/>
                                      </p:to>
                                    </p:set>
                                  </p:childTnLst>
                                </p:cTn>
                              </p:par>
                              <p:par>
                                <p:cTn id="128" presetID="9" presetClass="exit" presetSubtype="0" fill="hold" nodeType="withEffect">
                                  <p:stCondLst>
                                    <p:cond delay="0"/>
                                  </p:stCondLst>
                                  <p:childTnLst>
                                    <p:animEffect transition="out" filter="dissolve">
                                      <p:cBhvr>
                                        <p:cTn id="129" dur="500"/>
                                        <p:tgtEl>
                                          <p:spTgt spid="3"/>
                                        </p:tgtEl>
                                      </p:cBhvr>
                                    </p:animEffect>
                                    <p:set>
                                      <p:cBhvr>
                                        <p:cTn id="130" dur="1" fill="hold">
                                          <p:stCondLst>
                                            <p:cond delay="499"/>
                                          </p:stCondLst>
                                        </p:cTn>
                                        <p:tgtEl>
                                          <p:spTgt spid="3"/>
                                        </p:tgtEl>
                                        <p:attrNameLst>
                                          <p:attrName>style.visibility</p:attrName>
                                        </p:attrNameLst>
                                      </p:cBhvr>
                                      <p:to>
                                        <p:strVal val="hidden"/>
                                      </p:to>
                                    </p:set>
                                  </p:childTnLst>
                                </p:cTn>
                              </p:par>
                              <p:par>
                                <p:cTn id="131" presetID="9" presetClass="exit" presetSubtype="0" fill="hold" nodeType="withEffect">
                                  <p:stCondLst>
                                    <p:cond delay="0"/>
                                  </p:stCondLst>
                                  <p:childTnLst>
                                    <p:animEffect transition="out" filter="dissolve">
                                      <p:cBhvr>
                                        <p:cTn id="132" dur="500"/>
                                        <p:tgtEl>
                                          <p:spTgt spid="10"/>
                                        </p:tgtEl>
                                      </p:cBhvr>
                                    </p:animEffect>
                                    <p:set>
                                      <p:cBhvr>
                                        <p:cTn id="133" dur="1" fill="hold">
                                          <p:stCondLst>
                                            <p:cond delay="499"/>
                                          </p:stCondLst>
                                        </p:cTn>
                                        <p:tgtEl>
                                          <p:spTgt spid="10"/>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500"/>
                                        <p:tgtEl>
                                          <p:spTgt spid="11"/>
                                        </p:tgtEl>
                                      </p:cBhvr>
                                    </p:animEffect>
                                    <p:set>
                                      <p:cBhvr>
                                        <p:cTn id="136" dur="1" fill="hold">
                                          <p:stCondLst>
                                            <p:cond delay="499"/>
                                          </p:stCondLst>
                                        </p:cTn>
                                        <p:tgtEl>
                                          <p:spTgt spid="11"/>
                                        </p:tgtEl>
                                        <p:attrNameLst>
                                          <p:attrName>style.visibility</p:attrName>
                                        </p:attrNameLst>
                                      </p:cBhvr>
                                      <p:to>
                                        <p:strVal val="hidden"/>
                                      </p:to>
                                    </p:set>
                                  </p:childTnLst>
                                </p:cTn>
                              </p:par>
                              <p:par>
                                <p:cTn id="137" presetID="9" presetClass="exit" presetSubtype="0" fill="hold" nodeType="withEffect">
                                  <p:stCondLst>
                                    <p:cond delay="0"/>
                                  </p:stCondLst>
                                  <p:childTnLst>
                                    <p:animEffect transition="out" filter="dissolve">
                                      <p:cBhvr>
                                        <p:cTn id="138" dur="500"/>
                                        <p:tgtEl>
                                          <p:spTgt spid="8"/>
                                        </p:tgtEl>
                                      </p:cBhvr>
                                    </p:animEffect>
                                    <p:set>
                                      <p:cBhvr>
                                        <p:cTn id="139" dur="1" fill="hold">
                                          <p:stCondLst>
                                            <p:cond delay="499"/>
                                          </p:stCondLst>
                                        </p:cTn>
                                        <p:tgtEl>
                                          <p:spTgt spid="8"/>
                                        </p:tgtEl>
                                        <p:attrNameLst>
                                          <p:attrName>style.visibility</p:attrName>
                                        </p:attrNameLst>
                                      </p:cBhvr>
                                      <p:to>
                                        <p:strVal val="hidden"/>
                                      </p:to>
                                    </p:set>
                                  </p:childTnLst>
                                </p:cTn>
                              </p:par>
                              <p:par>
                                <p:cTn id="140" presetID="9" presetClass="exit" presetSubtype="0" fill="hold" nodeType="withEffect">
                                  <p:stCondLst>
                                    <p:cond delay="0"/>
                                  </p:stCondLst>
                                  <p:childTnLst>
                                    <p:animEffect transition="out" filter="dissolve">
                                      <p:cBhvr>
                                        <p:cTn id="141" dur="500"/>
                                        <p:tgtEl>
                                          <p:spTgt spid="15"/>
                                        </p:tgtEl>
                                      </p:cBhvr>
                                    </p:animEffect>
                                    <p:set>
                                      <p:cBhvr>
                                        <p:cTn id="142" dur="1" fill="hold">
                                          <p:stCondLst>
                                            <p:cond delay="499"/>
                                          </p:stCondLst>
                                        </p:cTn>
                                        <p:tgtEl>
                                          <p:spTgt spid="15"/>
                                        </p:tgtEl>
                                        <p:attrNameLst>
                                          <p:attrName>style.visibility</p:attrName>
                                        </p:attrNameLst>
                                      </p:cBhvr>
                                      <p:to>
                                        <p:strVal val="hidden"/>
                                      </p:to>
                                    </p:set>
                                  </p:childTnLst>
                                </p:cTn>
                              </p:par>
                              <p:par>
                                <p:cTn id="143" presetID="9" presetClass="exit" presetSubtype="0" fill="hold" nodeType="withEffect">
                                  <p:stCondLst>
                                    <p:cond delay="0"/>
                                  </p:stCondLst>
                                  <p:childTnLst>
                                    <p:animEffect transition="out" filter="dissolve">
                                      <p:cBhvr>
                                        <p:cTn id="144" dur="500"/>
                                        <p:tgtEl>
                                          <p:spTgt spid="17"/>
                                        </p:tgtEl>
                                      </p:cBhvr>
                                    </p:animEffect>
                                    <p:set>
                                      <p:cBhvr>
                                        <p:cTn id="145" dur="1" fill="hold">
                                          <p:stCondLst>
                                            <p:cond delay="499"/>
                                          </p:stCondLst>
                                        </p:cTn>
                                        <p:tgtEl>
                                          <p:spTgt spid="17"/>
                                        </p:tgtEl>
                                        <p:attrNameLst>
                                          <p:attrName>style.visibility</p:attrName>
                                        </p:attrNameLst>
                                      </p:cBhvr>
                                      <p:to>
                                        <p:strVal val="hidden"/>
                                      </p:to>
                                    </p:set>
                                  </p:childTnLst>
                                </p:cTn>
                              </p:par>
                              <p:par>
                                <p:cTn id="146" presetID="9" presetClass="exit" presetSubtype="0" fill="hold" nodeType="withEffect">
                                  <p:stCondLst>
                                    <p:cond delay="0"/>
                                  </p:stCondLst>
                                  <p:childTnLst>
                                    <p:animEffect transition="out" filter="dissolve">
                                      <p:cBhvr>
                                        <p:cTn id="147" dur="500"/>
                                        <p:tgtEl>
                                          <p:spTgt spid="18"/>
                                        </p:tgtEl>
                                      </p:cBhvr>
                                    </p:animEffect>
                                    <p:set>
                                      <p:cBhvr>
                                        <p:cTn id="148" dur="1" fill="hold">
                                          <p:stCondLst>
                                            <p:cond delay="499"/>
                                          </p:stCondLst>
                                        </p:cTn>
                                        <p:tgtEl>
                                          <p:spTgt spid="18"/>
                                        </p:tgtEl>
                                        <p:attrNameLst>
                                          <p:attrName>style.visibility</p:attrName>
                                        </p:attrNameLst>
                                      </p:cBhvr>
                                      <p:to>
                                        <p:strVal val="hidden"/>
                                      </p:to>
                                    </p:set>
                                  </p:childTnLst>
                                </p:cTn>
                              </p:par>
                              <p:par>
                                <p:cTn id="149" presetID="9" presetClass="exit" presetSubtype="0" fill="hold" nodeType="withEffect">
                                  <p:stCondLst>
                                    <p:cond delay="0"/>
                                  </p:stCondLst>
                                  <p:childTnLst>
                                    <p:animEffect transition="out" filter="dissolve">
                                      <p:cBhvr>
                                        <p:cTn id="150" dur="500"/>
                                        <p:tgtEl>
                                          <p:spTgt spid="19"/>
                                        </p:tgtEl>
                                      </p:cBhvr>
                                    </p:animEffect>
                                    <p:set>
                                      <p:cBhvr>
                                        <p:cTn id="151" dur="1" fill="hold">
                                          <p:stCondLst>
                                            <p:cond delay="499"/>
                                          </p:stCondLst>
                                        </p:cTn>
                                        <p:tgtEl>
                                          <p:spTgt spid="19"/>
                                        </p:tgtEl>
                                        <p:attrNameLst>
                                          <p:attrName>style.visibility</p:attrName>
                                        </p:attrNameLst>
                                      </p:cBhvr>
                                      <p:to>
                                        <p:strVal val="hidden"/>
                                      </p:to>
                                    </p:set>
                                  </p:childTnLst>
                                </p:cTn>
                              </p:par>
                              <p:par>
                                <p:cTn id="152" presetID="9" presetClass="exit" presetSubtype="0" fill="hold" nodeType="withEffect">
                                  <p:stCondLst>
                                    <p:cond delay="0"/>
                                  </p:stCondLst>
                                  <p:childTnLst>
                                    <p:animEffect transition="out" filter="dissolve">
                                      <p:cBhvr>
                                        <p:cTn id="153" dur="500"/>
                                        <p:tgtEl>
                                          <p:spTgt spid="20"/>
                                        </p:tgtEl>
                                      </p:cBhvr>
                                    </p:animEffect>
                                    <p:set>
                                      <p:cBhvr>
                                        <p:cTn id="154" dur="1" fill="hold">
                                          <p:stCondLst>
                                            <p:cond delay="499"/>
                                          </p:stCondLst>
                                        </p:cTn>
                                        <p:tgtEl>
                                          <p:spTgt spid="20"/>
                                        </p:tgtEl>
                                        <p:attrNameLst>
                                          <p:attrName>style.visibility</p:attrName>
                                        </p:attrNameLst>
                                      </p:cBhvr>
                                      <p:to>
                                        <p:strVal val="hidden"/>
                                      </p:to>
                                    </p:set>
                                  </p:childTnLst>
                                </p:cTn>
                              </p:par>
                              <p:par>
                                <p:cTn id="155" presetID="9" presetClass="exit" presetSubtype="0" fill="hold" nodeType="withEffect">
                                  <p:stCondLst>
                                    <p:cond delay="0"/>
                                  </p:stCondLst>
                                  <p:childTnLst>
                                    <p:animEffect transition="out" filter="dissolve">
                                      <p:cBhvr>
                                        <p:cTn id="156" dur="500"/>
                                        <p:tgtEl>
                                          <p:spTgt spid="21"/>
                                        </p:tgtEl>
                                      </p:cBhvr>
                                    </p:animEffect>
                                    <p:set>
                                      <p:cBhvr>
                                        <p:cTn id="157" dur="1" fill="hold">
                                          <p:stCondLst>
                                            <p:cond delay="499"/>
                                          </p:stCondLst>
                                        </p:cTn>
                                        <p:tgtEl>
                                          <p:spTgt spid="21"/>
                                        </p:tgtEl>
                                        <p:attrNameLst>
                                          <p:attrName>style.visibility</p:attrName>
                                        </p:attrNameLst>
                                      </p:cBhvr>
                                      <p:to>
                                        <p:strVal val="hidden"/>
                                      </p:to>
                                    </p:set>
                                  </p:childTnLst>
                                </p:cTn>
                              </p:par>
                              <p:par>
                                <p:cTn id="158" presetID="9" presetClass="exit" presetSubtype="0" fill="hold" nodeType="withEffect">
                                  <p:stCondLst>
                                    <p:cond delay="0"/>
                                  </p:stCondLst>
                                  <p:childTnLst>
                                    <p:animEffect transition="out" filter="dissolve">
                                      <p:cBhvr>
                                        <p:cTn id="159" dur="500"/>
                                        <p:tgtEl>
                                          <p:spTgt spid="22"/>
                                        </p:tgtEl>
                                      </p:cBhvr>
                                    </p:animEffect>
                                    <p:set>
                                      <p:cBhvr>
                                        <p:cTn id="160" dur="1" fill="hold">
                                          <p:stCondLst>
                                            <p:cond delay="499"/>
                                          </p:stCondLst>
                                        </p:cTn>
                                        <p:tgtEl>
                                          <p:spTgt spid="22"/>
                                        </p:tgtEl>
                                        <p:attrNameLst>
                                          <p:attrName>style.visibility</p:attrName>
                                        </p:attrNameLst>
                                      </p:cBhvr>
                                      <p:to>
                                        <p:strVal val="hidden"/>
                                      </p:to>
                                    </p:set>
                                  </p:childTnLst>
                                </p:cTn>
                              </p:par>
                              <p:par>
                                <p:cTn id="161" presetID="9" presetClass="exit" presetSubtype="0" fill="hold" nodeType="withEffect">
                                  <p:stCondLst>
                                    <p:cond delay="0"/>
                                  </p:stCondLst>
                                  <p:childTnLst>
                                    <p:animEffect transition="out" filter="dissolve">
                                      <p:cBhvr>
                                        <p:cTn id="162" dur="500"/>
                                        <p:tgtEl>
                                          <p:spTgt spid="23"/>
                                        </p:tgtEl>
                                      </p:cBhvr>
                                    </p:animEffect>
                                    <p:set>
                                      <p:cBhvr>
                                        <p:cTn id="163" dur="1" fill="hold">
                                          <p:stCondLst>
                                            <p:cond delay="499"/>
                                          </p:stCondLst>
                                        </p:cTn>
                                        <p:tgtEl>
                                          <p:spTgt spid="23"/>
                                        </p:tgtEl>
                                        <p:attrNameLst>
                                          <p:attrName>style.visibility</p:attrName>
                                        </p:attrNameLst>
                                      </p:cBhvr>
                                      <p:to>
                                        <p:strVal val="hidden"/>
                                      </p:to>
                                    </p:set>
                                  </p:childTnLst>
                                </p:cTn>
                              </p:par>
                              <p:par>
                                <p:cTn id="164" presetID="9" presetClass="exit" presetSubtype="0" fill="hold" grpId="1" nodeType="withEffect">
                                  <p:stCondLst>
                                    <p:cond delay="0"/>
                                  </p:stCondLst>
                                  <p:childTnLst>
                                    <p:animEffect transition="out" filter="dissolve">
                                      <p:cBhvr>
                                        <p:cTn id="165" dur="500"/>
                                        <p:tgtEl>
                                          <p:spTgt spid="25"/>
                                        </p:tgtEl>
                                      </p:cBhvr>
                                    </p:animEffect>
                                    <p:set>
                                      <p:cBhvr>
                                        <p:cTn id="166" dur="1" fill="hold">
                                          <p:stCondLst>
                                            <p:cond delay="499"/>
                                          </p:stCondLst>
                                        </p:cTn>
                                        <p:tgtEl>
                                          <p:spTgt spid="25"/>
                                        </p:tgtEl>
                                        <p:attrNameLst>
                                          <p:attrName>style.visibility</p:attrName>
                                        </p:attrNameLst>
                                      </p:cBhvr>
                                      <p:to>
                                        <p:strVal val="hidden"/>
                                      </p:to>
                                    </p:set>
                                  </p:childTnLst>
                                </p:cTn>
                              </p:par>
                              <p:par>
                                <p:cTn id="167" presetID="9" presetClass="exit" presetSubtype="0" fill="hold" nodeType="withEffect">
                                  <p:stCondLst>
                                    <p:cond delay="0"/>
                                  </p:stCondLst>
                                  <p:childTnLst>
                                    <p:animEffect transition="out" filter="dissolve">
                                      <p:cBhvr>
                                        <p:cTn id="168" dur="500"/>
                                        <p:tgtEl>
                                          <p:spTgt spid="26"/>
                                        </p:tgtEl>
                                      </p:cBhvr>
                                    </p:animEffect>
                                    <p:set>
                                      <p:cBhvr>
                                        <p:cTn id="169" dur="1" fill="hold">
                                          <p:stCondLst>
                                            <p:cond delay="499"/>
                                          </p:stCondLst>
                                        </p:cTn>
                                        <p:tgtEl>
                                          <p:spTgt spid="26"/>
                                        </p:tgtEl>
                                        <p:attrNameLst>
                                          <p:attrName>style.visibility</p:attrName>
                                        </p:attrNameLst>
                                      </p:cBhvr>
                                      <p:to>
                                        <p:strVal val="hidden"/>
                                      </p:to>
                                    </p:set>
                                  </p:childTnLst>
                                </p:cTn>
                              </p:par>
                              <p:par>
                                <p:cTn id="170" presetID="9" presetClass="exit" presetSubtype="0" fill="hold" nodeType="withEffect">
                                  <p:stCondLst>
                                    <p:cond delay="0"/>
                                  </p:stCondLst>
                                  <p:childTnLst>
                                    <p:animEffect transition="out" filter="dissolve">
                                      <p:cBhvr>
                                        <p:cTn id="171" dur="500"/>
                                        <p:tgtEl>
                                          <p:spTgt spid="27"/>
                                        </p:tgtEl>
                                      </p:cBhvr>
                                    </p:animEffect>
                                    <p:set>
                                      <p:cBhvr>
                                        <p:cTn id="172" dur="1" fill="hold">
                                          <p:stCondLst>
                                            <p:cond delay="499"/>
                                          </p:stCondLst>
                                        </p:cTn>
                                        <p:tgtEl>
                                          <p:spTgt spid="27"/>
                                        </p:tgtEl>
                                        <p:attrNameLst>
                                          <p:attrName>style.visibility</p:attrName>
                                        </p:attrNameLst>
                                      </p:cBhvr>
                                      <p:to>
                                        <p:strVal val="hidden"/>
                                      </p:to>
                                    </p:set>
                                  </p:childTnLst>
                                </p:cTn>
                              </p:par>
                              <p:par>
                                <p:cTn id="173" presetID="9" presetClass="exit" presetSubtype="0" fill="hold" grpId="1" nodeType="withEffect">
                                  <p:stCondLst>
                                    <p:cond delay="0"/>
                                  </p:stCondLst>
                                  <p:childTnLst>
                                    <p:animEffect transition="out" filter="dissolve">
                                      <p:cBhvr>
                                        <p:cTn id="174" dur="500"/>
                                        <p:tgtEl>
                                          <p:spTgt spid="28"/>
                                        </p:tgtEl>
                                      </p:cBhvr>
                                    </p:animEffect>
                                    <p:set>
                                      <p:cBhvr>
                                        <p:cTn id="175" dur="1" fill="hold">
                                          <p:stCondLst>
                                            <p:cond delay="499"/>
                                          </p:stCondLst>
                                        </p:cTn>
                                        <p:tgtEl>
                                          <p:spTgt spid="28"/>
                                        </p:tgtEl>
                                        <p:attrNameLst>
                                          <p:attrName>style.visibility</p:attrName>
                                        </p:attrNameLst>
                                      </p:cBhvr>
                                      <p:to>
                                        <p:strVal val="hidden"/>
                                      </p:to>
                                    </p:set>
                                  </p:childTnLst>
                                </p:cTn>
                              </p:par>
                              <p:par>
                                <p:cTn id="176" presetID="9" presetClass="exit" presetSubtype="0" fill="hold" grpId="1" nodeType="withEffect">
                                  <p:stCondLst>
                                    <p:cond delay="0"/>
                                  </p:stCondLst>
                                  <p:childTnLst>
                                    <p:animEffect transition="out" filter="dissolve">
                                      <p:cBhvr>
                                        <p:cTn id="177" dur="500"/>
                                        <p:tgtEl>
                                          <p:spTgt spid="29"/>
                                        </p:tgtEl>
                                      </p:cBhvr>
                                    </p:animEffect>
                                    <p:set>
                                      <p:cBhvr>
                                        <p:cTn id="178" dur="1" fill="hold">
                                          <p:stCondLst>
                                            <p:cond delay="499"/>
                                          </p:stCondLst>
                                        </p:cTn>
                                        <p:tgtEl>
                                          <p:spTgt spid="29"/>
                                        </p:tgtEl>
                                        <p:attrNameLst>
                                          <p:attrName>style.visibility</p:attrName>
                                        </p:attrNameLst>
                                      </p:cBhvr>
                                      <p:to>
                                        <p:strVal val="hidden"/>
                                      </p:to>
                                    </p:set>
                                  </p:childTnLst>
                                </p:cTn>
                              </p:par>
                              <p:par>
                                <p:cTn id="179" presetID="9" presetClass="exit" presetSubtype="0" fill="hold" nodeType="withEffect">
                                  <p:stCondLst>
                                    <p:cond delay="0"/>
                                  </p:stCondLst>
                                  <p:childTnLst>
                                    <p:animEffect transition="out" filter="dissolve">
                                      <p:cBhvr>
                                        <p:cTn id="180" dur="500"/>
                                        <p:tgtEl>
                                          <p:spTgt spid="30"/>
                                        </p:tgtEl>
                                      </p:cBhvr>
                                    </p:animEffect>
                                    <p:set>
                                      <p:cBhvr>
                                        <p:cTn id="181" dur="1" fill="hold">
                                          <p:stCondLst>
                                            <p:cond delay="499"/>
                                          </p:stCondLst>
                                        </p:cTn>
                                        <p:tgtEl>
                                          <p:spTgt spid="30"/>
                                        </p:tgtEl>
                                        <p:attrNameLst>
                                          <p:attrName>style.visibility</p:attrName>
                                        </p:attrNameLst>
                                      </p:cBhvr>
                                      <p:to>
                                        <p:strVal val="hidden"/>
                                      </p:to>
                                    </p:set>
                                  </p:childTnLst>
                                </p:cTn>
                              </p:par>
                            </p:childTnLst>
                          </p:cTn>
                        </p:par>
                        <p:par>
                          <p:cTn id="182" fill="hold">
                            <p:stCondLst>
                              <p:cond delay="500"/>
                            </p:stCondLst>
                            <p:childTnLst>
                              <p:par>
                                <p:cTn id="183" presetID="53" presetClass="entr" presetSubtype="16" fill="hold" nodeType="afterEffect">
                                  <p:stCondLst>
                                    <p:cond delay="0"/>
                                  </p:stCondLst>
                                  <p:childTnLst>
                                    <p:set>
                                      <p:cBhvr>
                                        <p:cTn id="184" dur="1" fill="hold">
                                          <p:stCondLst>
                                            <p:cond delay="0"/>
                                          </p:stCondLst>
                                        </p:cTn>
                                        <p:tgtEl>
                                          <p:spTgt spid="31"/>
                                        </p:tgtEl>
                                        <p:attrNameLst>
                                          <p:attrName>style.visibility</p:attrName>
                                        </p:attrNameLst>
                                      </p:cBhvr>
                                      <p:to>
                                        <p:strVal val="visible"/>
                                      </p:to>
                                    </p:set>
                                    <p:anim calcmode="lin" valueType="num">
                                      <p:cBhvr>
                                        <p:cTn id="185" dur="1000" fill="hold"/>
                                        <p:tgtEl>
                                          <p:spTgt spid="31"/>
                                        </p:tgtEl>
                                        <p:attrNameLst>
                                          <p:attrName>ppt_w</p:attrName>
                                        </p:attrNameLst>
                                      </p:cBhvr>
                                      <p:tavLst>
                                        <p:tav tm="0">
                                          <p:val>
                                            <p:fltVal val="0"/>
                                          </p:val>
                                        </p:tav>
                                        <p:tav tm="100000">
                                          <p:val>
                                            <p:strVal val="#ppt_w"/>
                                          </p:val>
                                        </p:tav>
                                      </p:tavLst>
                                    </p:anim>
                                    <p:anim calcmode="lin" valueType="num">
                                      <p:cBhvr>
                                        <p:cTn id="186" dur="1000" fill="hold"/>
                                        <p:tgtEl>
                                          <p:spTgt spid="31"/>
                                        </p:tgtEl>
                                        <p:attrNameLst>
                                          <p:attrName>ppt_h</p:attrName>
                                        </p:attrNameLst>
                                      </p:cBhvr>
                                      <p:tavLst>
                                        <p:tav tm="0">
                                          <p:val>
                                            <p:fltVal val="0"/>
                                          </p:val>
                                        </p:tav>
                                        <p:tav tm="100000">
                                          <p:val>
                                            <p:strVal val="#ppt_h"/>
                                          </p:val>
                                        </p:tav>
                                      </p:tavLst>
                                    </p:anim>
                                    <p:animEffect transition="in" filter="fade">
                                      <p:cBhvr>
                                        <p:cTn id="18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8" grpId="0" animBg="1"/>
      <p:bldP spid="28" grpId="1" animBg="1"/>
      <p:bldP spid="29" grpId="0" animBg="1"/>
      <p:bldP spid="29"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Senate Template Plain.thmx</Template>
  <TotalTime>1882</TotalTime>
  <Words>1918</Words>
  <Application>Microsoft Macintosh PowerPoint</Application>
  <PresentationFormat>On-screen Show (4:3)</PresentationFormat>
  <Paragraphs>296</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Clarity</vt:lpstr>
      <vt:lpstr>Pathways:  Investigating Possibilities and Exploring Options</vt:lpstr>
      <vt:lpstr>Preview</vt:lpstr>
      <vt:lpstr>Bakersfield College &amp; BC Pathways</vt:lpstr>
      <vt:lpstr>BC Timeline</vt:lpstr>
      <vt:lpstr>Book Discussions – Redesigning America’s Community Colleges</vt:lpstr>
      <vt:lpstr>Pathways Summit hosted by BC February 18,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Reengineering Sierra College for Student Success</vt:lpstr>
      <vt:lpstr>Reengineering Sierra College for Student Success</vt:lpstr>
      <vt:lpstr> Spring 16 semester</vt:lpstr>
      <vt:lpstr>Big Ideas for Re-engineering Sierra: </vt:lpstr>
      <vt:lpstr>Big Ideas for Re-engineering Sierra:</vt:lpstr>
      <vt:lpstr>Guided Pathway Defined:</vt:lpstr>
      <vt:lpstr>Spring 16 semester</vt:lpstr>
      <vt:lpstr>Spring 16 semester</vt:lpstr>
      <vt:lpstr>Spring 16 semester</vt:lpstr>
      <vt:lpstr>Spring 16 semester</vt:lpstr>
      <vt:lpstr>Spring 16 semester</vt:lpstr>
      <vt:lpstr>Reengineering Sierra College for Student Success</vt:lpstr>
      <vt:lpstr>Fall 16 Goals:</vt:lpstr>
      <vt:lpstr>PowerPoint Presentation</vt:lpstr>
      <vt:lpstr>Template:</vt:lpstr>
      <vt:lpstr>Map:</vt:lpstr>
      <vt:lpstr>Template Mind-Set:</vt:lpstr>
      <vt:lpstr>Future Goals:</vt:lpstr>
      <vt:lpstr>PowerPoint Presentation</vt:lpstr>
      <vt:lpstr>PowerPoint Presentation</vt:lpstr>
      <vt:lpstr>Sacramento City College</vt:lpstr>
      <vt:lpstr>Sacramento City College</vt:lpstr>
      <vt:lpstr>Sacramento City College</vt:lpstr>
      <vt:lpstr>Sacramento City College</vt:lpstr>
      <vt:lpstr>Sacramento City College</vt:lpstr>
      <vt:lpstr>Sacramento City College</vt:lpstr>
      <vt:lpstr>Sacramento City College</vt:lpstr>
      <vt:lpstr>Sacramento City College</vt:lpstr>
      <vt:lpstr>Pathways:  Investigating Possibilities and Exploring Options</vt:lpstr>
      <vt:lpstr>Resources</vt:lpstr>
      <vt:lpstr>Presenters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Julie Bruno</cp:lastModifiedBy>
  <cp:revision>63</cp:revision>
  <dcterms:created xsi:type="dcterms:W3CDTF">2015-10-21T19:14:41Z</dcterms:created>
  <dcterms:modified xsi:type="dcterms:W3CDTF">2016-11-02T03:24:25Z</dcterms:modified>
</cp:coreProperties>
</file>