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9"/>
  </p:notesMasterIdLst>
  <p:handoutMasterIdLst>
    <p:handoutMasterId r:id="rId20"/>
  </p:handout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3" r:id="rId16"/>
    <p:sldId id="362" r:id="rId17"/>
    <p:sldId id="361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4D0159B-C08F-DF43-95B3-EB05C366328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ECAD5C9-3A53-F946-9694-9291B1C43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14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4B07846-213A-4372-90BC-66B7C8531D61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FE6FF9A-727F-472F-8D50-2E2ACB1DD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0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mention Accessibility for online courses</a:t>
            </a:r>
            <a:r>
              <a:rPr lang="en-US" baseline="0" dirty="0" smtClean="0"/>
              <a:t>, what comes to mind for you?  Confusion, more work, why can’t I just wait until there is a confirmed need?   It’s really pretty simple.  Your course either is accessible or it’s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E403-9365-AF44-BB85-FD5EA05869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20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Styles.  Explain why  Alt</a:t>
            </a:r>
            <a:r>
              <a:rPr lang="en-US" baseline="0" dirty="0" smtClean="0"/>
              <a:t> tags explain why and how  talk about resources that are at the site, go to the video page, discuss how this can be used for professional 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E403-9365-AF44-BB85-FD5EA05869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00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how.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E403-9365-AF44-BB85-FD5EA05869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00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Styles.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E403-9365-AF44-BB85-FD5EA05869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00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do a demo.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E403-9365-AF44-BB85-FD5EA05869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55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Web site:  Brief</a:t>
            </a:r>
            <a:r>
              <a:rPr lang="en-US" baseline="0" dirty="0" smtClean="0"/>
              <a:t> Tour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9B432-1D0D-C64A-8055-10DDB5129B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8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this, and with</a:t>
            </a:r>
            <a:r>
              <a:rPr lang="en-US" baseline="0" dirty="0" smtClean="0"/>
              <a:t> the same equivalent ease of use! (Equity)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It’s good for students..  Ask</a:t>
            </a:r>
            <a:r>
              <a:rPr lang="en-US" baseline="0" dirty="0" smtClean="0"/>
              <a:t> people what closed captioning is?  They may say when captions appear, but the real answer is when captions can be turned on or off.  There’s a difference because of how people learn.  For some, like ESL captions have a different use than for hearing impaired students, for others, like Attention Deficit students, it may get in the way.  The choice to use the function is important.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E403-9365-AF44-BB85-FD5EA05869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3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 learn the hard way, through an OCR complaint.</a:t>
            </a:r>
            <a:r>
              <a:rPr lang="en-US" baseline="0" dirty="0" smtClean="0"/>
              <a:t>  Be forward thinking and proactive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E403-9365-AF44-BB85-FD5EA05869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9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it will be  Optional now but coming soon……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E403-9365-AF44-BB85-FD5EA05869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3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Encouraging ongoing and new collaboration between the HTCTU, Butte Technology</a:t>
            </a:r>
            <a:r>
              <a:rPr lang="en-US" baseline="0" dirty="0" smtClean="0"/>
              <a:t> Center, DECT, and ASCCC.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OEI Steering Committee Accessibility Working Group – Laurie is the ASCCC appointed representative (Conan should probably join… ;-D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E403-9365-AF44-BB85-FD5EA05869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65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 will show</a:t>
            </a:r>
            <a:r>
              <a:rPr lang="en-US" baseline="0" dirty="0" smtClean="0"/>
              <a:t> this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E403-9365-AF44-BB85-FD5EA05869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7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r>
              <a:rPr lang="en-US" dirty="0" smtClean="0"/>
              <a:t>is currently being reviewed for accessibility again by Access Technology Higher Education Network, and expecting another review from the National Federation of the Blind. Explain mention common system   98 colleges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E403-9365-AF44-BB85-FD5EA05869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62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the plan outline at</a:t>
            </a:r>
            <a:r>
              <a:rPr lang="en-US" baseline="0" dirty="0" smtClean="0"/>
              <a:t> the blog post at the tech edge newsletter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E403-9365-AF44-BB85-FD5EA05869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40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going to treat you to a quick 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E403-9365-AF44-BB85-FD5EA05869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0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381-4BF2-4ADE-9745-801F8A9CE285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12DD-A09D-4B50-A699-202FCE482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381-4BF2-4ADE-9745-801F8A9CE285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12DD-A09D-4B50-A699-202FCE482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381-4BF2-4ADE-9745-801F8A9CE285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12DD-A09D-4B50-A699-202FCE482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381-4BF2-4ADE-9745-801F8A9CE285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12DD-A09D-4B50-A699-202FCE482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381-4BF2-4ADE-9745-801F8A9CE285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12DD-A09D-4B50-A699-202FCE482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381-4BF2-4ADE-9745-801F8A9CE285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12DD-A09D-4B50-A699-202FCE482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381-4BF2-4ADE-9745-801F8A9CE285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12DD-A09D-4B50-A699-202FCE482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381-4BF2-4ADE-9745-801F8A9CE285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12DD-A09D-4B50-A699-202FCE482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381-4BF2-4ADE-9745-801F8A9CE285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12DD-A09D-4B50-A699-202FCE482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381-4BF2-4ADE-9745-801F8A9CE285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12DD-A09D-4B50-A699-202FCE4826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381-4BF2-4ADE-9745-801F8A9CE285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512DD-A09D-4B50-A699-202FCE4826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C0512DD-A09D-4B50-A699-202FCE4826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FA1C381-4BF2-4ADE-9745-801F8A9CE285}" type="datetimeFigureOut">
              <a:rPr lang="en-US" smtClean="0"/>
              <a:pPr/>
              <a:t>11/6/2016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cctechedge.org/news/miscellaneous/567-addressing-accessibility-in-online-educ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nyurl.com/OEIable2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cconlineed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dloncampus.cast.org/page/policy_leg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OEIab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ccconlineed.org" TargetMode="External"/><Relationship Id="rId4" Type="http://schemas.openxmlformats.org/officeDocument/2006/relationships/hyperlink" Target="http://tinyurl.com/OEIable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OEIab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cconlineed.instructure.com/courses/9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Accessibility for </a:t>
            </a:r>
            <a:br>
              <a:rPr lang="en-US" dirty="0" smtClean="0"/>
            </a:br>
            <a:r>
              <a:rPr lang="en-US" dirty="0" smtClean="0"/>
              <a:t>Online Course Design </a:t>
            </a:r>
            <a:endParaRPr lang="en-US" dirty="0"/>
          </a:p>
        </p:txBody>
      </p:sp>
      <p:pic>
        <p:nvPicPr>
          <p:cNvPr id="4" name="Picture 3" descr="logo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47"/>
          <a:stretch/>
        </p:blipFill>
        <p:spPr>
          <a:xfrm>
            <a:off x="838200" y="4953000"/>
            <a:ext cx="3780714" cy="930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3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colleges do this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Start with a plan.  (</a:t>
            </a:r>
            <a:r>
              <a:rPr lang="en-US" sz="2800" dirty="0" smtClean="0">
                <a:hlinkClick r:id="rId3"/>
              </a:rPr>
              <a:t>Tech Edge Newsletter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Mission to help students succeed</a:t>
            </a:r>
          </a:p>
          <a:p>
            <a:pPr lvl="1"/>
            <a:r>
              <a:rPr lang="en-US" sz="2800" dirty="0" smtClean="0"/>
              <a:t>Inclusion of all stake holders</a:t>
            </a:r>
          </a:p>
          <a:p>
            <a:pPr lvl="1"/>
            <a:r>
              <a:rPr lang="en-US" sz="2800" dirty="0" smtClean="0"/>
              <a:t>Provisioning of Resources</a:t>
            </a:r>
          </a:p>
          <a:p>
            <a:r>
              <a:rPr lang="en-US" sz="2800" dirty="0" smtClean="0"/>
              <a:t>Provide support for course design.</a:t>
            </a:r>
          </a:p>
          <a:p>
            <a:pPr lvl="1"/>
            <a:r>
              <a:rPr lang="en-US" sz="2800" dirty="0" smtClean="0"/>
              <a:t>Connect DSPS with DE services!</a:t>
            </a:r>
          </a:p>
          <a:p>
            <a:pPr lvl="1"/>
            <a:r>
              <a:rPr lang="en-US" sz="2800" dirty="0" smtClean="0"/>
              <a:t>Hire instructional designers with accessibility expertise to fix the problems while working with faculty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teachers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Heading </a:t>
            </a:r>
            <a:r>
              <a:rPr lang="en-US" sz="2800" dirty="0"/>
              <a:t>Styles</a:t>
            </a:r>
          </a:p>
          <a:p>
            <a:pPr lvl="0"/>
            <a:r>
              <a:rPr lang="en-US" sz="2800" dirty="0"/>
              <a:t>Image Descriptions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textual description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 </a:t>
            </a:r>
            <a:r>
              <a:rPr lang="en-US" sz="2800" dirty="0"/>
              <a:t>non-textual content)</a:t>
            </a:r>
          </a:p>
          <a:p>
            <a:pPr lvl="0"/>
            <a:r>
              <a:rPr lang="en-US" sz="2800" dirty="0"/>
              <a:t>Identifying Complex Data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00200"/>
            <a:ext cx="34163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73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steps with powerful impact.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40073" cy="4213609"/>
          </a:xfrm>
        </p:spPr>
        <p:txBody>
          <a:bodyPr/>
          <a:lstStyle/>
          <a:p>
            <a:r>
              <a:rPr lang="en-US" sz="2800" dirty="0"/>
              <a:t>Heading </a:t>
            </a:r>
            <a:r>
              <a:rPr lang="en-US" sz="2800" dirty="0" smtClean="0"/>
              <a:t>Styles </a:t>
            </a:r>
            <a:br>
              <a:rPr lang="en-US" sz="2800" dirty="0" smtClean="0"/>
            </a:br>
            <a:r>
              <a:rPr lang="en-US" sz="2800" dirty="0" smtClean="0"/>
              <a:t>in Word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dirty="0" smtClean="0"/>
          </a:p>
          <a:p>
            <a:r>
              <a:rPr lang="en-US" sz="2800" dirty="0" smtClean="0"/>
              <a:t>Placing Alt tags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4264937" cy="145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lt-good-ba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9"/>
          <a:stretch/>
        </p:blipFill>
        <p:spPr>
          <a:xfrm>
            <a:off x="2425375" y="3962400"/>
            <a:ext cx="5880425" cy="1835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5800" y="5867400"/>
            <a:ext cx="7739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See 5 minute videos at:  </a:t>
            </a:r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://tinyurl.com/</a:t>
            </a:r>
            <a:r>
              <a:rPr lang="en-US" sz="2400" dirty="0" smtClean="0">
                <a:hlinkClick r:id="rId5"/>
              </a:rPr>
              <a:t>OEIable2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73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Data isn’t always complicated.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91" y="1187114"/>
            <a:ext cx="7239909" cy="4213609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/>
              <a:t>Identifying Complex Data</a:t>
            </a:r>
          </a:p>
          <a:p>
            <a:pPr lvl="1"/>
            <a:r>
              <a:rPr lang="en-US" sz="2800" dirty="0" smtClean="0"/>
              <a:t>Table Properties for setting Table  Headers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819400"/>
            <a:ext cx="5094876" cy="3158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0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as an accessible .</a:t>
            </a:r>
            <a:r>
              <a:rPr lang="en-US" dirty="0" err="1" smtClean="0"/>
              <a:t>pdf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536"/>
          <a:stretch/>
        </p:blipFill>
        <p:spPr>
          <a:xfrm>
            <a:off x="2858193" y="2133600"/>
            <a:ext cx="5457971" cy="2657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1805341"/>
            <a:ext cx="2465208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Save as .</a:t>
            </a:r>
            <a:r>
              <a:rPr lang="en-US" sz="2800" dirty="0" err="1" smtClean="0"/>
              <a:t>pdf</a:t>
            </a:r>
            <a:endParaRPr lang="en-US" sz="2800" dirty="0" smtClean="0"/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Select options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Select Document</a:t>
            </a:r>
            <a:br>
              <a:rPr lang="en-US" sz="2800" dirty="0" smtClean="0"/>
            </a:br>
            <a:r>
              <a:rPr lang="en-US" sz="2800" dirty="0" smtClean="0"/>
              <a:t>structure for </a:t>
            </a:r>
            <a:br>
              <a:rPr lang="en-US" sz="2800" dirty="0" smtClean="0"/>
            </a:br>
            <a:r>
              <a:rPr lang="en-US" sz="2800" dirty="0" smtClean="0"/>
              <a:t>accessibility.</a:t>
            </a:r>
          </a:p>
        </p:txBody>
      </p:sp>
    </p:spTree>
    <p:extLst>
      <p:ext uri="{BB962C8B-B14F-4D97-AF65-F5344CB8AC3E}">
        <p14:creationId xmlns:p14="http://schemas.microsoft.com/office/powerpoint/2010/main" val="36679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Captioning?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Use 3CMedia or DECT for captioning.</a:t>
            </a:r>
          </a:p>
          <a:p>
            <a:r>
              <a:rPr lang="en-US" sz="3300" dirty="0" smtClean="0"/>
              <a:t>Caption yourself in </a:t>
            </a:r>
            <a:r>
              <a:rPr lang="en-US" sz="3300" dirty="0" err="1" smtClean="0"/>
              <a:t>Youtube</a:t>
            </a:r>
            <a:r>
              <a:rPr lang="en-US" sz="3300" dirty="0" smtClean="0"/>
              <a:t> </a:t>
            </a:r>
          </a:p>
          <a:p>
            <a:pPr lvl="1"/>
            <a:r>
              <a:rPr lang="en-US" sz="3300" dirty="0" smtClean="0"/>
              <a:t>Set up an account</a:t>
            </a:r>
          </a:p>
          <a:p>
            <a:pPr lvl="1"/>
            <a:r>
              <a:rPr lang="en-US" sz="3300" dirty="0" smtClean="0"/>
              <a:t>Upload your videos</a:t>
            </a:r>
          </a:p>
          <a:p>
            <a:pPr lvl="1"/>
            <a:r>
              <a:rPr lang="en-US" sz="3300" dirty="0" smtClean="0"/>
              <a:t>Wait a few minutes</a:t>
            </a:r>
          </a:p>
          <a:p>
            <a:pPr lvl="1"/>
            <a:r>
              <a:rPr lang="en-US" sz="3300" dirty="0" smtClean="0"/>
              <a:t>Check and edit the garbage captions</a:t>
            </a:r>
          </a:p>
          <a:p>
            <a:pPr lvl="1"/>
            <a:endParaRPr lang="en-US" dirty="0" smtClean="0"/>
          </a:p>
          <a:p>
            <a:pPr marL="41148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*** - Make sure you are clear on COPYRIGHT</a:t>
            </a:r>
          </a:p>
          <a:p>
            <a:pPr marL="411480" lvl="1" indent="0">
              <a:buNone/>
            </a:pPr>
            <a:endParaRPr lang="en-US" dirty="0" smtClean="0">
              <a:hlinkClick r:id=""/>
            </a:endParaRPr>
          </a:p>
          <a:p>
            <a:pPr marL="411480" lvl="1" indent="0">
              <a:buNone/>
            </a:pPr>
            <a:r>
              <a:rPr lang="en-US" dirty="0" smtClean="0">
                <a:hlinkClick r:id=""/>
              </a:rPr>
              <a:t>National Research Study:  Student Uses and Perceptions on Closed Captions and Transcripts</a:t>
            </a:r>
            <a:endParaRPr lang="en-US" dirty="0" smtClean="0"/>
          </a:p>
          <a:p>
            <a:pPr lvl="1"/>
            <a:r>
              <a:rPr lang="en-US" dirty="0"/>
              <a:t>Video in higher education has become commonplace. According to the students surveyed, almost 100% of courses included some video content in both online and face-to-face environments. Closed captioning and transcription are also becoming a lot more common, but questions abound. Why do students use captions/transcripts and how do they support learning? Why and how often do students who are </a:t>
            </a:r>
            <a:r>
              <a:rPr lang="en-US" i="1" dirty="0" smtClean="0"/>
              <a:t>not </a:t>
            </a:r>
            <a:r>
              <a:rPr lang="en-US" dirty="0" smtClean="0"/>
              <a:t>deaf </a:t>
            </a:r>
            <a:r>
              <a:rPr lang="en-US" dirty="0"/>
              <a:t>or hard of hearing use captions/transcripts? Which subgroups of students use captions/transcripts and how much do they rely on them? </a:t>
            </a:r>
          </a:p>
        </p:txBody>
      </p:sp>
    </p:spTree>
    <p:extLst>
      <p:ext uri="{BB962C8B-B14F-4D97-AF65-F5344CB8AC3E}">
        <p14:creationId xmlns:p14="http://schemas.microsoft.com/office/powerpoint/2010/main" val="13330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Captioning Revisited…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051377"/>
              </p:ext>
            </p:extLst>
          </p:nvPr>
        </p:nvGraphicFramePr>
        <p:xfrm>
          <a:off x="457200" y="1371600"/>
          <a:ext cx="7620000" cy="500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8333"/>
                <a:gridCol w="2751667"/>
              </a:tblGrid>
              <a:tr h="631371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Answer</a:t>
                      </a:r>
                      <a:endParaRPr lang="en-US" dirty="0"/>
                    </a:p>
                  </a:txBody>
                  <a:tcPr marL="84667" marR="84667"/>
                </a:tc>
              </a:tr>
              <a:tr h="631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 a transcript good enough?</a:t>
                      </a: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84667" marR="84667"/>
                </a:tc>
              </a:tr>
              <a:tr h="631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Are YouTube auto captions sufficient?</a:t>
                      </a: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84667" marR="84667"/>
                </a:tc>
              </a:tr>
              <a:tr h="631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Can I caption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party videos with DECT?</a:t>
                      </a: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Yes, if you have copyright clearance.</a:t>
                      </a:r>
                      <a:endParaRPr lang="en-US" dirty="0"/>
                    </a:p>
                  </a:txBody>
                  <a:tcPr marL="84667" marR="84667"/>
                </a:tc>
              </a:tr>
              <a:tr h="631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 I have to caption peer review student videos?</a:t>
                      </a: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in the presence of a student who</a:t>
                      </a:r>
                      <a:r>
                        <a:rPr lang="en-US" baseline="0" dirty="0" smtClean="0"/>
                        <a:t> requires captions.</a:t>
                      </a:r>
                      <a:endParaRPr lang="en-US" dirty="0"/>
                    </a:p>
                  </a:txBody>
                  <a:tcPr marL="84667" marR="84667"/>
                </a:tc>
              </a:tr>
              <a:tr h="631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Can speech recognition do captioning?</a:t>
                      </a: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very rare situations yes, but generally NO.</a:t>
                      </a:r>
                      <a:endParaRPr lang="en-US" dirty="0"/>
                    </a:p>
                  </a:txBody>
                  <a:tcPr marL="84667" marR="84667"/>
                </a:tc>
              </a:tr>
              <a:tr h="631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 the OEI going to pay for my captioning?</a:t>
                      </a: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likely… Responsibility is at local campus</a:t>
                      </a:r>
                      <a:r>
                        <a:rPr lang="en-US" baseline="0" dirty="0" smtClean="0"/>
                        <a:t>. Remember 3C Media and DECT.</a:t>
                      </a:r>
                      <a:endParaRPr lang="en-US" dirty="0"/>
                    </a:p>
                  </a:txBody>
                  <a:tcPr marL="84667" marR="8466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294" y="1752476"/>
            <a:ext cx="805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venir Book"/>
              <a:cs typeface="Avenir Book"/>
            </a:endParaRPr>
          </a:p>
          <a:p>
            <a:endParaRPr lang="en-US" sz="3600" dirty="0">
              <a:latin typeface="Avenir Book"/>
              <a:cs typeface="Avenir Book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044510"/>
            <a:ext cx="6366041" cy="5127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3390" y="121483"/>
            <a:ext cx="4351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http://</a:t>
            </a:r>
            <a:r>
              <a:rPr lang="en-US" sz="2800" dirty="0" err="1" smtClean="0"/>
              <a:t>CCCOnlineEd.org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33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my course accessible?</a:t>
            </a:r>
            <a:endParaRPr lang="en-US" dirty="0"/>
          </a:p>
        </p:txBody>
      </p:sp>
      <p:pic>
        <p:nvPicPr>
          <p:cNvPr id="4" name="Picture 3" descr="nowhe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3281"/>
            <a:ext cx="6356820" cy="423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13564492-Right-Or-Wrong-Decision-Signpost-Shows-Confusion-Outcome-And-Counceling-Stock-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3280"/>
            <a:ext cx="6356820" cy="423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46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nctional.Def.Acc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6869998" cy="5137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11683" cy="951123"/>
          </a:xfrm>
        </p:spPr>
        <p:txBody>
          <a:bodyPr/>
          <a:lstStyle/>
          <a:p>
            <a:r>
              <a:rPr lang="en-US" dirty="0" smtClean="0"/>
              <a:t>Remember?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6172200"/>
            <a:ext cx="714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udloncampus.cast.org</a:t>
            </a:r>
            <a:r>
              <a:rPr lang="en-US" dirty="0">
                <a:hlinkClick r:id="rId4"/>
              </a:rPr>
              <a:t>/page/policy_legal#.WBX1CltLRNE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3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is.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980343"/>
              </p:ext>
            </p:extLst>
          </p:nvPr>
        </p:nvGraphicFramePr>
        <p:xfrm>
          <a:off x="457200" y="958653"/>
          <a:ext cx="83820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5" imgW="8365680" imgH="5046840" progId="Word.Document.12">
                  <p:embed/>
                </p:oleObj>
              </mc:Choice>
              <mc:Fallback>
                <p:oleObj name="Document" r:id="rId5" imgW="8365680" imgH="504684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58653"/>
                        <a:ext cx="8382000" cy="505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7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25" y="601284"/>
            <a:ext cx="7950556" cy="57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6905"/>
            <a:ext cx="44488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the OEI helping?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126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Common Course Management that is Accessible</a:t>
            </a:r>
          </a:p>
          <a:p>
            <a:r>
              <a:rPr lang="en-US" dirty="0" smtClean="0"/>
              <a:t>Creating professional development materials</a:t>
            </a:r>
          </a:p>
          <a:p>
            <a:pPr lvl="1"/>
            <a:r>
              <a:rPr lang="en-US" dirty="0" smtClean="0"/>
              <a:t>Accessibility </a:t>
            </a:r>
            <a:r>
              <a:rPr lang="en-US" dirty="0"/>
              <a:t>web </a:t>
            </a:r>
            <a:r>
              <a:rPr lang="en-US" dirty="0" smtClean="0"/>
              <a:t>information </a:t>
            </a:r>
            <a:r>
              <a:rPr lang="en-US" sz="2200" dirty="0" smtClean="0">
                <a:hlinkClick r:id="rId3"/>
              </a:rPr>
              <a:t>http</a:t>
            </a:r>
            <a:r>
              <a:rPr lang="en-US" sz="2200" dirty="0">
                <a:hlinkClick r:id="rId3"/>
              </a:rPr>
              <a:t>://tinyurl.com/</a:t>
            </a:r>
            <a:r>
              <a:rPr lang="en-US" sz="2200" dirty="0" smtClean="0">
                <a:hlinkClick r:id="rId3"/>
              </a:rPr>
              <a:t>OEIable</a:t>
            </a:r>
            <a:endParaRPr lang="en-US" sz="2200" dirty="0" smtClean="0"/>
          </a:p>
          <a:p>
            <a:pPr lvl="1"/>
            <a:r>
              <a:rPr lang="en-US" dirty="0" smtClean="0"/>
              <a:t>Online </a:t>
            </a:r>
            <a:r>
              <a:rPr lang="en-US" dirty="0"/>
              <a:t>Resource Documents </a:t>
            </a:r>
            <a:r>
              <a:rPr lang="en-US" sz="2200" dirty="0">
                <a:hlinkClick r:id="rId4"/>
              </a:rPr>
              <a:t>http://tinyurl.com/</a:t>
            </a:r>
            <a:r>
              <a:rPr lang="en-US" sz="2200" dirty="0" smtClean="0">
                <a:hlinkClick r:id="rId4"/>
              </a:rPr>
              <a:t>OEIable2</a:t>
            </a:r>
            <a:r>
              <a:rPr lang="en-US" sz="2200" dirty="0" smtClean="0"/>
              <a:t>  </a:t>
            </a:r>
          </a:p>
          <a:p>
            <a:pPr lvl="1"/>
            <a:r>
              <a:rPr lang="en-US" dirty="0" smtClean="0"/>
              <a:t>OEI Course Design Rubric </a:t>
            </a:r>
            <a:r>
              <a:rPr lang="en-US" sz="1900" dirty="0" smtClean="0">
                <a:hlinkClick r:id="rId5"/>
              </a:rPr>
              <a:t>http://ccconlineed.org</a:t>
            </a:r>
            <a:r>
              <a:rPr lang="en-US" sz="1900" dirty="0" smtClean="0"/>
              <a:t> </a:t>
            </a:r>
          </a:p>
          <a:p>
            <a:r>
              <a:rPr lang="en-US" dirty="0" smtClean="0"/>
              <a:t>Providing instructional design support through @ONE, </a:t>
            </a:r>
          </a:p>
          <a:p>
            <a:r>
              <a:rPr lang="en-US" dirty="0" smtClean="0"/>
              <a:t>Accessibility Guidance with @ONE Certification Course on Accessibility</a:t>
            </a:r>
          </a:p>
          <a:p>
            <a:r>
              <a:rPr lang="en-US" dirty="0"/>
              <a:t>Making funds available via cost savings</a:t>
            </a:r>
          </a:p>
          <a:p>
            <a:r>
              <a:rPr lang="en-US" dirty="0" smtClean="0"/>
              <a:t>Advocating for additional funding for Digital Education Captioning and Transcription grant.</a:t>
            </a:r>
            <a:endParaRPr lang="en-US" dirty="0"/>
          </a:p>
        </p:txBody>
      </p:sp>
      <p:pic>
        <p:nvPicPr>
          <p:cNvPr id="5" name="Picture 4" descr="logo10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47"/>
          <a:stretch/>
        </p:blipFill>
        <p:spPr>
          <a:xfrm>
            <a:off x="4191000" y="533400"/>
            <a:ext cx="3780714" cy="930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7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Accessible Materials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5638800"/>
            <a:ext cx="75468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Accessibility </a:t>
            </a:r>
            <a:r>
              <a:rPr lang="en-US" dirty="0"/>
              <a:t>web information </a:t>
            </a:r>
            <a:r>
              <a:rPr lang="en-US" sz="2200" dirty="0">
                <a:hlinkClick r:id="rId3"/>
              </a:rPr>
              <a:t>http://tinyurl.com/</a:t>
            </a:r>
            <a:r>
              <a:rPr lang="en-US" sz="2200" dirty="0" smtClean="0">
                <a:hlinkClick r:id="rId3"/>
              </a:rPr>
              <a:t>OEIable</a:t>
            </a:r>
            <a:r>
              <a:rPr lang="en-US" sz="2200" dirty="0" smtClean="0"/>
              <a:t>2</a:t>
            </a:r>
            <a:endParaRPr lang="en-US" sz="2200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71600"/>
            <a:ext cx="7284962" cy="403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17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Canvas</a:t>
            </a:r>
            <a:endParaRPr lang="en-US" dirty="0"/>
          </a:p>
        </p:txBody>
      </p:sp>
      <p:pic>
        <p:nvPicPr>
          <p:cNvPr id="4" name="Picture 3" descr="Canvas by Instructure logo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" b="7071"/>
          <a:stretch/>
        </p:blipFill>
        <p:spPr bwMode="auto">
          <a:xfrm>
            <a:off x="5105400" y="44196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r>
              <a:rPr lang="en-US" sz="2800" dirty="0" smtClean="0"/>
              <a:t>Conforms to 508 requirements.</a:t>
            </a:r>
          </a:p>
          <a:p>
            <a:r>
              <a:rPr lang="en-US" sz="2800" dirty="0" smtClean="0"/>
              <a:t>Conforms to WCAG </a:t>
            </a:r>
            <a:r>
              <a:rPr lang="en-US" sz="2800" dirty="0"/>
              <a:t>2.0 AA standards. </a:t>
            </a:r>
            <a:endParaRPr lang="en-US" sz="2800" dirty="0" smtClean="0"/>
          </a:p>
          <a:p>
            <a:r>
              <a:rPr lang="en-US" sz="2800" dirty="0" smtClean="0"/>
              <a:t>Canvas engages in continuous accessibility review.</a:t>
            </a:r>
          </a:p>
          <a:p>
            <a:r>
              <a:rPr lang="en-US" sz="2800" dirty="0" smtClean="0"/>
              <a:t>Canvas agreement to our system is to maintain high accessibility standards </a:t>
            </a:r>
            <a:br>
              <a:rPr lang="en-US" sz="2800" dirty="0" smtClean="0"/>
            </a:br>
            <a:r>
              <a:rPr lang="en-US" sz="2800" dirty="0" smtClean="0"/>
              <a:t>as a priority for future </a:t>
            </a:r>
            <a:br>
              <a:rPr lang="en-US" sz="2800" dirty="0" smtClean="0"/>
            </a:br>
            <a:r>
              <a:rPr lang="en-US" sz="2800" dirty="0" smtClean="0"/>
              <a:t>development of the platform.</a:t>
            </a:r>
          </a:p>
          <a:p>
            <a:r>
              <a:rPr lang="en-US" sz="2800" dirty="0" smtClean="0"/>
              <a:t>Benefits of a common system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Redirecting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entire cost of Canvas is being covered at least through OEI until 2020.  </a:t>
            </a:r>
          </a:p>
          <a:p>
            <a:r>
              <a:rPr lang="en-US" sz="2800" dirty="0" smtClean="0"/>
              <a:t>BCP for ongoing cost coverage has been approved by Chancellor’s Office.</a:t>
            </a:r>
          </a:p>
          <a:p>
            <a:r>
              <a:rPr lang="en-US" sz="2800" dirty="0" smtClean="0"/>
              <a:t>ASCCC Resolution to return savings to DE via </a:t>
            </a:r>
            <a:r>
              <a:rPr lang="en-US" sz="2800" dirty="0"/>
              <a:t>professional development. </a:t>
            </a:r>
            <a:r>
              <a:rPr lang="en-US" sz="2800" dirty="0" smtClean="0"/>
              <a:t>(Resolution </a:t>
            </a:r>
            <a:r>
              <a:rPr lang="en-US" sz="2800" dirty="0"/>
              <a:t>12.04 </a:t>
            </a:r>
            <a:r>
              <a:rPr lang="en-US" sz="2800" dirty="0" smtClean="0"/>
              <a:t>S15)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3349</TotalTime>
  <Words>841</Words>
  <Application>Microsoft Office PowerPoint</Application>
  <PresentationFormat>On-screen Show (4:3)</PresentationFormat>
  <Paragraphs>113</Paragraphs>
  <Slides>17</Slides>
  <Notes>14</Notes>
  <HiddenSlides>4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Book</vt:lpstr>
      <vt:lpstr>Calibri</vt:lpstr>
      <vt:lpstr>Cambria</vt:lpstr>
      <vt:lpstr>Adjacency</vt:lpstr>
      <vt:lpstr>Document</vt:lpstr>
      <vt:lpstr>Accessibility for  Online Course Design </vt:lpstr>
      <vt:lpstr>When is my course accessible?</vt:lpstr>
      <vt:lpstr>Remember?</vt:lpstr>
      <vt:lpstr>What is.</vt:lpstr>
      <vt:lpstr>PowerPoint Presentation</vt:lpstr>
      <vt:lpstr>How is the OEI helping?</vt:lpstr>
      <vt:lpstr>Creating Accessible Materials</vt:lpstr>
      <vt:lpstr>Canvas</vt:lpstr>
      <vt:lpstr>Redirecting Funds</vt:lpstr>
      <vt:lpstr>How do colleges do this well?</vt:lpstr>
      <vt:lpstr>What can teachers do?</vt:lpstr>
      <vt:lpstr>Simple steps with powerful impact.</vt:lpstr>
      <vt:lpstr>Complex Data isn’t always complicated.</vt:lpstr>
      <vt:lpstr>Saving as an accessible .pdf</vt:lpstr>
      <vt:lpstr>Captioning?</vt:lpstr>
      <vt:lpstr>Captioning Revisited…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Education and Accessibility for Students with Disabilities</dc:title>
  <dc:creator>Jayme</dc:creator>
  <cp:lastModifiedBy>Conan McKay</cp:lastModifiedBy>
  <cp:revision>212</cp:revision>
  <cp:lastPrinted>2016-11-02T18:08:25Z</cp:lastPrinted>
  <dcterms:created xsi:type="dcterms:W3CDTF">2016-04-06T00:08:32Z</dcterms:created>
  <dcterms:modified xsi:type="dcterms:W3CDTF">2016-11-07T04:14:46Z</dcterms:modified>
</cp:coreProperties>
</file>