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85"/>
    <p:restoredTop sz="96266"/>
  </p:normalViewPr>
  <p:slideViewPr>
    <p:cSldViewPr snapToGrid="0" snapToObjects="1">
      <p:cViewPr varScale="1">
        <p:scale>
          <a:sx n="114" d="100"/>
          <a:sy n="114" d="100"/>
        </p:scale>
        <p:origin x="780" y="144"/>
      </p:cViewPr>
      <p:guideLst/>
    </p:cSldViewPr>
  </p:slideViewPr>
  <p:notesTextViewPr>
    <p:cViewPr>
      <p:scale>
        <a:sx n="1" d="1"/>
        <a:sy n="1" d="1"/>
      </p:scale>
      <p:origin x="0" y="0"/>
    </p:cViewPr>
  </p:notesTextViewPr>
  <p:notesViewPr>
    <p:cSldViewPr snapToGrid="0" snapToObjects="1">
      <p:cViewPr varScale="1">
        <p:scale>
          <a:sx n="95" d="100"/>
          <a:sy n="95" d="100"/>
        </p:scale>
        <p:origin x="25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6BF9947-BDB5-C243-B7A2-36D9F683F0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D7FD1F8F-590B-5A44-82CA-502393CBBF2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0E031C2-284B-8947-9EB8-64348743951C}" type="datetimeFigureOut">
              <a:rPr lang="en-US"/>
              <a:pPr>
                <a:defRPr/>
              </a:pPr>
              <a:t>4/12/2021</a:t>
            </a:fld>
            <a:endParaRPr lang="en-US" dirty="0"/>
          </a:p>
        </p:txBody>
      </p:sp>
      <p:sp>
        <p:nvSpPr>
          <p:cNvPr id="4" name="Footer Placeholder 3">
            <a:extLst>
              <a:ext uri="{FF2B5EF4-FFF2-40B4-BE49-F238E27FC236}">
                <a16:creationId xmlns:a16="http://schemas.microsoft.com/office/drawing/2014/main" id="{CFDBED0F-B1A6-DC4E-A20C-BFBE88F3E52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dirty="0"/>
              <a:t>ASCCC Academic Academy 2020</a:t>
            </a:r>
          </a:p>
        </p:txBody>
      </p:sp>
      <p:sp>
        <p:nvSpPr>
          <p:cNvPr id="5" name="Slide Number Placeholder 4">
            <a:extLst>
              <a:ext uri="{FF2B5EF4-FFF2-40B4-BE49-F238E27FC236}">
                <a16:creationId xmlns:a16="http://schemas.microsoft.com/office/drawing/2014/main" id="{50D1D563-962C-EB4F-8C1C-A80010CD8D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DE4AE1CA-57BE-9E4B-8F4C-A235CE48E772}"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F3729E-F2F9-C745-A75B-1C2251AD80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384409D7-4F6C-8845-90CF-91FFDA01365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3B367DB-28A5-764B-B43E-E729C6DC9A9B}" type="datetimeFigureOut">
              <a:rPr lang="en-US"/>
              <a:pPr>
                <a:defRPr/>
              </a:pPr>
              <a:t>4/12/2021</a:t>
            </a:fld>
            <a:endParaRPr lang="en-US" dirty="0"/>
          </a:p>
        </p:txBody>
      </p:sp>
      <p:sp>
        <p:nvSpPr>
          <p:cNvPr id="4" name="Slide Image Placeholder 3">
            <a:extLst>
              <a:ext uri="{FF2B5EF4-FFF2-40B4-BE49-F238E27FC236}">
                <a16:creationId xmlns:a16="http://schemas.microsoft.com/office/drawing/2014/main" id="{F27CB40F-DC69-FE40-854A-CD68F194AC0B}"/>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DF7BB0B-7BF6-AD4A-A41C-AC8A22F48F6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8D53491-7546-234E-A644-0FFD4A839E0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dirty="0"/>
              <a:t>ASCCC Academic Academy 2020</a:t>
            </a:r>
          </a:p>
        </p:txBody>
      </p:sp>
      <p:sp>
        <p:nvSpPr>
          <p:cNvPr id="7" name="Slide Number Placeholder 6">
            <a:extLst>
              <a:ext uri="{FF2B5EF4-FFF2-40B4-BE49-F238E27FC236}">
                <a16:creationId xmlns:a16="http://schemas.microsoft.com/office/drawing/2014/main" id="{D554715F-14D4-1D41-9A97-94E9F735388F}"/>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249C7C15-6DF6-F045-95EC-AC3549CAE62C}"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Stephanie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a:t>Do your Senates invite students to attend meetings </a:t>
            </a:r>
            <a:endParaRPr dirty="0"/>
          </a:p>
          <a:p>
            <a:pPr marL="0" lvl="0" indent="0" algn="l" rtl="0">
              <a:spcBef>
                <a:spcPts val="0"/>
              </a:spcBef>
              <a:spcAft>
                <a:spcPts val="0"/>
              </a:spcAft>
              <a:buNone/>
            </a:pPr>
            <a:r>
              <a:rPr lang="en"/>
              <a:t>Do you regularly meet with your local student government leaders </a:t>
            </a:r>
            <a:endParaRPr dirty="0"/>
          </a:p>
          <a:p>
            <a:pPr marL="0" lvl="0" indent="0" algn="l" rtl="0">
              <a:spcBef>
                <a:spcPts val="0"/>
              </a:spcBef>
              <a:spcAft>
                <a:spcPts val="0"/>
              </a:spcAft>
              <a:buNone/>
            </a:pPr>
            <a:r>
              <a:rPr lang="en"/>
              <a:t>If you do meet with them how often (weekly, monthly, yearly) </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c6cc67d857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c6cc67d857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Gian </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cad3e16757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cad3e16757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c6cc67d857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c6cc67d857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Stephanie </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cad3e16757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cad3e16757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c6cc67d857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c6cc67d857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Gian </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c6cc67d857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c6cc67d857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Stephanie </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c6cc67d857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c6cc67d857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Stephanie </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c6cc67d857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c6cc67d857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Gian </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c6cc67d857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c6cc67d85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Stephanie </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c6cc67d857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c6cc67d857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Gian </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cad3e16757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cad3e16757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c6cc67d857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c6cc67d857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Stephanie </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cad3e1675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cad3e1675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c6cc67d857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c6cc67d857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Gian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c6cc67d857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c6cc67d857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Gian and Stephanie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8C01E4-BBDE-A04D-BF52-50C7E63D7B5A}"/>
              </a:ext>
            </a:extLst>
          </p:cNvPr>
          <p:cNvSpPr>
            <a:spLocks noGrp="1"/>
          </p:cNvSpPr>
          <p:nvPr>
            <p:ph type="title"/>
          </p:nvPr>
        </p:nvSpPr>
        <p:spPr>
          <a:xfrm>
            <a:off x="822076" y="3429000"/>
            <a:ext cx="10547847" cy="2928002"/>
          </a:xfrm>
        </p:spPr>
        <p:txBody>
          <a:bodyPr>
            <a:normAutofit/>
          </a:bodyPr>
          <a:lstStyle>
            <a:lvl1pPr algn="ctr">
              <a:lnSpc>
                <a:spcPct val="100000"/>
              </a:lnSpc>
              <a:defRPr sz="44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789583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12790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A23216-B73C-BC41-B5A6-EE30919CDF3E}"/>
              </a:ext>
            </a:extLst>
          </p:cNvPr>
          <p:cNvSpPr/>
          <p:nvPr userDrawn="1"/>
        </p:nvSpPr>
        <p:spPr>
          <a:xfrm>
            <a:off x="0" y="0"/>
            <a:ext cx="12192000" cy="2355850"/>
          </a:xfrm>
          <a:prstGeom prst="rect">
            <a:avLst/>
          </a:prstGeom>
          <a:solidFill>
            <a:schemeClr val="tx2"/>
          </a:solidFill>
          <a:ln>
            <a:noFill/>
          </a:ln>
          <a:effectLst>
            <a:outerShdw blurRad="228600" dist="63500" dir="5400000" algn="t"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5" name="Picture 6">
            <a:extLst>
              <a:ext uri="{FF2B5EF4-FFF2-40B4-BE49-F238E27FC236}">
                <a16:creationId xmlns:a16="http://schemas.microsoft.com/office/drawing/2014/main" id="{A0AAD64B-D3EB-FA47-8A6D-F0545709A4DD}"/>
              </a:ext>
            </a:extLst>
          </p:cNvPr>
          <p:cNvPicPr>
            <a:picLocks noChangeAspect="1" noChangeArrowheads="1"/>
          </p:cNvPicPr>
          <p:nvPr userDrawn="1"/>
        </p:nvPicPr>
        <p:blipFill>
          <a:blip r:embed="rId2"/>
          <a:srcRect/>
          <a:stretch/>
        </p:blipFill>
        <p:spPr bwMode="auto">
          <a:xfrm>
            <a:off x="-12700" y="6063"/>
            <a:ext cx="2537147" cy="234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659F8480-C576-1E4D-821D-52D2E7641B6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0263" y="6376988"/>
            <a:ext cx="344487"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4E280103-BDBC-4A40-9E85-AE3F70CBE934}"/>
              </a:ext>
            </a:extLst>
          </p:cNvPr>
          <p:cNvSpPr>
            <a:spLocks noGrp="1"/>
          </p:cNvSpPr>
          <p:nvPr>
            <p:ph type="title"/>
          </p:nvPr>
        </p:nvSpPr>
        <p:spPr>
          <a:xfrm>
            <a:off x="2560319" y="403412"/>
            <a:ext cx="8793479" cy="1685768"/>
          </a:xfrm>
        </p:spPr>
        <p:txBody>
          <a:bodyPr anchor="b">
            <a:normAutofit/>
          </a:bodyPr>
          <a:lstStyle>
            <a:lvl1pPr algn="l">
              <a:defRPr sz="360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88E3A56-FB7B-AC46-8402-D5947961F472}"/>
              </a:ext>
            </a:extLst>
          </p:cNvPr>
          <p:cNvSpPr>
            <a:spLocks noGrp="1"/>
          </p:cNvSpPr>
          <p:nvPr>
            <p:ph idx="1"/>
          </p:nvPr>
        </p:nvSpPr>
        <p:spPr>
          <a:xfrm>
            <a:off x="829994" y="2662568"/>
            <a:ext cx="10523806" cy="356941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p:txBody>
      </p:sp>
      <p:sp>
        <p:nvSpPr>
          <p:cNvPr id="7" name="Slide Number Placeholder 12">
            <a:extLst>
              <a:ext uri="{FF2B5EF4-FFF2-40B4-BE49-F238E27FC236}">
                <a16:creationId xmlns:a16="http://schemas.microsoft.com/office/drawing/2014/main" id="{12E4CABE-70BD-374D-8198-897766095213}"/>
              </a:ext>
            </a:extLst>
          </p:cNvPr>
          <p:cNvSpPr>
            <a:spLocks noGrp="1"/>
          </p:cNvSpPr>
          <p:nvPr>
            <p:ph type="sldNum" sz="quarter" idx="10"/>
          </p:nvPr>
        </p:nvSpPr>
        <p:spPr/>
        <p:txBody>
          <a:bodyPr/>
          <a:lstStyle>
            <a:lvl1pPr>
              <a:defRPr/>
            </a:lvl1pPr>
          </a:lstStyle>
          <a:p>
            <a:pPr>
              <a:defRPr/>
            </a:pPr>
            <a:fld id="{6816004B-AEE5-9547-AC9B-0D5C79C3D978}" type="slidenum">
              <a:rPr lang="en-US"/>
              <a:pPr>
                <a:defRPr/>
              </a:pPr>
              <a:t>‹#›</a:t>
            </a:fld>
            <a:endParaRPr lang="en-US" dirty="0"/>
          </a:p>
        </p:txBody>
      </p:sp>
    </p:spTree>
    <p:extLst>
      <p:ext uri="{BB962C8B-B14F-4D97-AF65-F5344CB8AC3E}">
        <p14:creationId xmlns:p14="http://schemas.microsoft.com/office/powerpoint/2010/main" val="242728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4A963E9-8E2B-A443-8F06-4D75339427DC}"/>
              </a:ext>
            </a:extLst>
          </p:cNvPr>
          <p:cNvPicPr>
            <a:picLocks noChangeAspect="1"/>
          </p:cNvPicPr>
          <p:nvPr userDrawn="1"/>
        </p:nvPicPr>
        <p:blipFill>
          <a:blip r:embed="rId2"/>
          <a:srcRect/>
          <a:stretch/>
        </p:blipFill>
        <p:spPr>
          <a:xfrm>
            <a:off x="-23178" y="0"/>
            <a:ext cx="944880" cy="6858000"/>
          </a:xfrm>
          <a:prstGeom prst="rect">
            <a:avLst/>
          </a:prstGeom>
          <a:effectLst>
            <a:outerShdw blurRad="228600" dist="63500" algn="l" rotWithShape="0">
              <a:prstClr val="black">
                <a:alpha val="35000"/>
              </a:prstClr>
            </a:outerShdw>
          </a:effectLst>
        </p:spPr>
      </p:pic>
      <p:pic>
        <p:nvPicPr>
          <p:cNvPr id="7" name="Picture 6">
            <a:extLst>
              <a:ext uri="{FF2B5EF4-FFF2-40B4-BE49-F238E27FC236}">
                <a16:creationId xmlns:a16="http://schemas.microsoft.com/office/drawing/2014/main" id="{FD86B30F-83DF-124F-8119-D8C34F5D19A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49363" y="6376988"/>
            <a:ext cx="344487"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277650" y="365125"/>
            <a:ext cx="10046043" cy="1325563"/>
          </a:xfrm>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F8ADAEDF-6709-4345-868D-28A3E2BF9A07}"/>
              </a:ext>
            </a:extLst>
          </p:cNvPr>
          <p:cNvSpPr>
            <a:spLocks noGrp="1"/>
          </p:cNvSpPr>
          <p:nvPr>
            <p:ph sz="half" idx="2"/>
          </p:nvPr>
        </p:nvSpPr>
        <p:spPr>
          <a:xfrm>
            <a:off x="1277650" y="1798320"/>
            <a:ext cx="4922537"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6" name="Content Placeholder 5">
            <a:extLst>
              <a:ext uri="{FF2B5EF4-FFF2-40B4-BE49-F238E27FC236}">
                <a16:creationId xmlns:a16="http://schemas.microsoft.com/office/drawing/2014/main" id="{9A17F0D2-6EF4-B446-81DE-946EB47EBEC5}"/>
              </a:ext>
            </a:extLst>
          </p:cNvPr>
          <p:cNvSpPr>
            <a:spLocks noGrp="1"/>
          </p:cNvSpPr>
          <p:nvPr>
            <p:ph sz="quarter" idx="4"/>
          </p:nvPr>
        </p:nvSpPr>
        <p:spPr>
          <a:xfrm>
            <a:off x="6388259" y="1798320"/>
            <a:ext cx="4948881"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5F5F484E-C0FE-AF40-B22E-F67B031EBE70}"/>
              </a:ext>
            </a:extLst>
          </p:cNvPr>
          <p:cNvSpPr>
            <a:spLocks noGrp="1"/>
          </p:cNvSpPr>
          <p:nvPr>
            <p:ph type="sldNum" sz="quarter" idx="10"/>
          </p:nvPr>
        </p:nvSpPr>
        <p:spPr/>
        <p:txBody>
          <a:bodyPr/>
          <a:lstStyle>
            <a:lvl1pPr>
              <a:defRPr/>
            </a:lvl1pPr>
          </a:lstStyle>
          <a:p>
            <a:pPr>
              <a:defRPr/>
            </a:pPr>
            <a:fld id="{616D5885-80C4-334A-ADD9-792750371828}" type="slidenum">
              <a:rPr lang="en-US"/>
              <a:pPr>
                <a:defRPr/>
              </a:pPr>
              <a:t>‹#›</a:t>
            </a:fld>
            <a:endParaRPr lang="en-US" dirty="0"/>
          </a:p>
        </p:txBody>
      </p:sp>
    </p:spTree>
    <p:extLst>
      <p:ext uri="{BB962C8B-B14F-4D97-AF65-F5344CB8AC3E}">
        <p14:creationId xmlns:p14="http://schemas.microsoft.com/office/powerpoint/2010/main" val="2931291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 2 Column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D86B30F-83DF-124F-8119-D8C34F5D19A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49363" y="6376988"/>
            <a:ext cx="344487"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277650" y="365125"/>
            <a:ext cx="10046043" cy="1325563"/>
          </a:xfrm>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F8ADAEDF-6709-4345-868D-28A3E2BF9A07}"/>
              </a:ext>
            </a:extLst>
          </p:cNvPr>
          <p:cNvSpPr>
            <a:spLocks noGrp="1"/>
          </p:cNvSpPr>
          <p:nvPr>
            <p:ph sz="half" idx="2"/>
          </p:nvPr>
        </p:nvSpPr>
        <p:spPr>
          <a:xfrm>
            <a:off x="1277650" y="1798320"/>
            <a:ext cx="4922537"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6" name="Content Placeholder 5">
            <a:extLst>
              <a:ext uri="{FF2B5EF4-FFF2-40B4-BE49-F238E27FC236}">
                <a16:creationId xmlns:a16="http://schemas.microsoft.com/office/drawing/2014/main" id="{9A17F0D2-6EF4-B446-81DE-946EB47EBEC5}"/>
              </a:ext>
            </a:extLst>
          </p:cNvPr>
          <p:cNvSpPr>
            <a:spLocks noGrp="1"/>
          </p:cNvSpPr>
          <p:nvPr>
            <p:ph sz="quarter" idx="4"/>
          </p:nvPr>
        </p:nvSpPr>
        <p:spPr>
          <a:xfrm>
            <a:off x="6388259" y="1798320"/>
            <a:ext cx="4948881"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5F5F484E-C0FE-AF40-B22E-F67B031EBE70}"/>
              </a:ext>
            </a:extLst>
          </p:cNvPr>
          <p:cNvSpPr>
            <a:spLocks noGrp="1"/>
          </p:cNvSpPr>
          <p:nvPr>
            <p:ph type="sldNum" sz="quarter" idx="10"/>
          </p:nvPr>
        </p:nvSpPr>
        <p:spPr/>
        <p:txBody>
          <a:bodyPr/>
          <a:lstStyle>
            <a:lvl1pPr>
              <a:defRPr/>
            </a:lvl1pPr>
          </a:lstStyle>
          <a:p>
            <a:pPr>
              <a:defRPr/>
            </a:pPr>
            <a:fld id="{616D5885-80C4-334A-ADD9-792750371828}" type="slidenum">
              <a:rPr lang="en-US"/>
              <a:pPr>
                <a:defRPr/>
              </a:pPr>
              <a:t>‹#›</a:t>
            </a:fld>
            <a:endParaRPr lang="en-US" dirty="0"/>
          </a:p>
        </p:txBody>
      </p:sp>
      <p:sp>
        <p:nvSpPr>
          <p:cNvPr id="9" name="Rectangle 8">
            <a:extLst>
              <a:ext uri="{FF2B5EF4-FFF2-40B4-BE49-F238E27FC236}">
                <a16:creationId xmlns:a16="http://schemas.microsoft.com/office/drawing/2014/main" id="{1F255A6B-6F12-8447-BE9C-2228DD24FAF1}"/>
              </a:ext>
            </a:extLst>
          </p:cNvPr>
          <p:cNvSpPr/>
          <p:nvPr userDrawn="1"/>
        </p:nvSpPr>
        <p:spPr>
          <a:xfrm>
            <a:off x="0" y="0"/>
            <a:ext cx="927100" cy="6858000"/>
          </a:xfrm>
          <a:prstGeom prst="rect">
            <a:avLst/>
          </a:prstGeom>
          <a:solidFill>
            <a:srgbClr val="000000"/>
          </a:solidFill>
          <a:ln>
            <a:noFill/>
          </a:ln>
          <a:effectLst>
            <a:outerShdw blurRad="190500" dist="381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2621166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E2562B52-FC25-BA42-A595-051AFC5D61D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5075" y="6376988"/>
            <a:ext cx="344488"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2D51E490-653C-C243-8A73-CEC94EC70A74}"/>
              </a:ext>
            </a:extLst>
          </p:cNvPr>
          <p:cNvPicPr>
            <a:picLocks noChangeAspect="1"/>
          </p:cNvPicPr>
          <p:nvPr userDrawn="1"/>
        </p:nvPicPr>
        <p:blipFill>
          <a:blip r:embed="rId3"/>
          <a:srcRect/>
          <a:stretch/>
        </p:blipFill>
        <p:spPr>
          <a:xfrm>
            <a:off x="-23178" y="0"/>
            <a:ext cx="944880" cy="6858000"/>
          </a:xfrm>
          <a:prstGeom prst="rect">
            <a:avLst/>
          </a:prstGeom>
          <a:effectLst>
            <a:outerShdw blurRad="228600" dist="63500" algn="l" rotWithShape="0">
              <a:prstClr val="black">
                <a:alpha val="35000"/>
              </a:prstClr>
            </a:outerShdw>
          </a:effectLst>
        </p:spPr>
      </p:pic>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277650" y="365125"/>
            <a:ext cx="10046043" cy="1325563"/>
          </a:xfrm>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19193D36-B121-6342-A5EB-898D4AD08232}"/>
              </a:ext>
            </a:extLst>
          </p:cNvPr>
          <p:cNvSpPr>
            <a:spLocks noGrp="1"/>
          </p:cNvSpPr>
          <p:nvPr>
            <p:ph sz="half" idx="1"/>
          </p:nvPr>
        </p:nvSpPr>
        <p:spPr>
          <a:xfrm>
            <a:off x="1277650" y="1798320"/>
            <a:ext cx="10058400" cy="441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2C6B8D81-8A26-324C-A324-A6D4B23F53F9}"/>
              </a:ext>
            </a:extLst>
          </p:cNvPr>
          <p:cNvSpPr>
            <a:spLocks noGrp="1"/>
          </p:cNvSpPr>
          <p:nvPr>
            <p:ph type="sldNum" sz="quarter" idx="10"/>
          </p:nvPr>
        </p:nvSpPr>
        <p:spPr/>
        <p:txBody>
          <a:bodyPr/>
          <a:lstStyle>
            <a:lvl1pPr>
              <a:defRPr/>
            </a:lvl1pPr>
          </a:lstStyle>
          <a:p>
            <a:pPr>
              <a:defRPr/>
            </a:pPr>
            <a:fld id="{CA86D19C-58E4-0C4B-866F-351E2232D695}" type="slidenum">
              <a:rPr lang="en-US"/>
              <a:pPr>
                <a:defRPr/>
              </a:pPr>
              <a:t>‹#›</a:t>
            </a:fld>
            <a:endParaRPr lang="en-US" dirty="0"/>
          </a:p>
        </p:txBody>
      </p:sp>
    </p:spTree>
    <p:extLst>
      <p:ext uri="{BB962C8B-B14F-4D97-AF65-F5344CB8AC3E}">
        <p14:creationId xmlns:p14="http://schemas.microsoft.com/office/powerpoint/2010/main" val="141833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1 Column Slide">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E2562B52-FC25-BA42-A595-051AFC5D61D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5075" y="6376988"/>
            <a:ext cx="344488"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277650" y="365125"/>
            <a:ext cx="10046043" cy="1325563"/>
          </a:xfrm>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19193D36-B121-6342-A5EB-898D4AD08232}"/>
              </a:ext>
            </a:extLst>
          </p:cNvPr>
          <p:cNvSpPr>
            <a:spLocks noGrp="1"/>
          </p:cNvSpPr>
          <p:nvPr>
            <p:ph sz="half" idx="1"/>
          </p:nvPr>
        </p:nvSpPr>
        <p:spPr>
          <a:xfrm>
            <a:off x="1277650" y="1798320"/>
            <a:ext cx="10058400" cy="441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2C6B8D81-8A26-324C-A324-A6D4B23F53F9}"/>
              </a:ext>
            </a:extLst>
          </p:cNvPr>
          <p:cNvSpPr>
            <a:spLocks noGrp="1"/>
          </p:cNvSpPr>
          <p:nvPr>
            <p:ph type="sldNum" sz="quarter" idx="10"/>
          </p:nvPr>
        </p:nvSpPr>
        <p:spPr/>
        <p:txBody>
          <a:bodyPr/>
          <a:lstStyle>
            <a:lvl1pPr>
              <a:defRPr/>
            </a:lvl1pPr>
          </a:lstStyle>
          <a:p>
            <a:pPr>
              <a:defRPr/>
            </a:pPr>
            <a:fld id="{CA86D19C-58E4-0C4B-866F-351E2232D695}" type="slidenum">
              <a:rPr lang="en-US"/>
              <a:pPr>
                <a:defRPr/>
              </a:pPr>
              <a:t>‹#›</a:t>
            </a:fld>
            <a:endParaRPr lang="en-US" dirty="0"/>
          </a:p>
        </p:txBody>
      </p:sp>
      <p:sp>
        <p:nvSpPr>
          <p:cNvPr id="7" name="Rectangle 6">
            <a:extLst>
              <a:ext uri="{FF2B5EF4-FFF2-40B4-BE49-F238E27FC236}">
                <a16:creationId xmlns:a16="http://schemas.microsoft.com/office/drawing/2014/main" id="{2E8BE4BC-7C35-0D49-B888-682258072704}"/>
              </a:ext>
            </a:extLst>
          </p:cNvPr>
          <p:cNvSpPr/>
          <p:nvPr userDrawn="1"/>
        </p:nvSpPr>
        <p:spPr>
          <a:xfrm>
            <a:off x="0" y="0"/>
            <a:ext cx="927100" cy="6858000"/>
          </a:xfrm>
          <a:prstGeom prst="rect">
            <a:avLst/>
          </a:prstGeom>
          <a:solidFill>
            <a:srgbClr val="000000"/>
          </a:solidFill>
          <a:ln>
            <a:noFill/>
          </a:ln>
          <a:effectLst>
            <a:outerShdw blurRad="190500" dist="381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3371444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a:extLst>
              <a:ext uri="{FF2B5EF4-FFF2-40B4-BE49-F238E27FC236}">
                <a16:creationId xmlns:a16="http://schemas.microsoft.com/office/drawing/2014/main" id="{23D3C46F-E14B-B44C-AC0B-25A12E406C7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1375" y="6376988"/>
            <a:ext cx="344488"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A9FE922D-F772-714F-BBCE-22D4D745D86F}"/>
              </a:ext>
            </a:extLst>
          </p:cNvPr>
          <p:cNvSpPr>
            <a:spLocks noGrp="1"/>
          </p:cNvSpPr>
          <p:nvPr>
            <p:ph type="sldNum" sz="quarter" idx="10"/>
          </p:nvPr>
        </p:nvSpPr>
        <p:spPr>
          <a:xfrm>
            <a:off x="10298113" y="6356350"/>
            <a:ext cx="1055687" cy="365125"/>
          </a:xfrm>
        </p:spPr>
        <p:txBody>
          <a:bodyPr/>
          <a:lstStyle>
            <a:lvl1pPr>
              <a:defRPr>
                <a:solidFill>
                  <a:schemeClr val="tx2">
                    <a:lumMod val="50000"/>
                    <a:lumOff val="50000"/>
                  </a:schemeClr>
                </a:solidFill>
              </a:defRPr>
            </a:lvl1pPr>
          </a:lstStyle>
          <a:p>
            <a:pPr>
              <a:defRPr/>
            </a:pPr>
            <a:fld id="{FA376053-2106-E447-8DB4-C380188FD9AA}" type="slidenum">
              <a:rPr lang="en-US"/>
              <a:pPr>
                <a:defRPr/>
              </a:pPr>
              <a:t>‹#›</a:t>
            </a:fld>
            <a:endParaRPr lang="en-US" dirty="0"/>
          </a:p>
        </p:txBody>
      </p:sp>
    </p:spTree>
    <p:extLst>
      <p:ext uri="{BB962C8B-B14F-4D97-AF65-F5344CB8AC3E}">
        <p14:creationId xmlns:p14="http://schemas.microsoft.com/office/powerpoint/2010/main" val="14972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type="title">
  <p:cSld name="1_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47258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87457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981D301-7D76-FC4A-A3AD-3C0B47C2A925}"/>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a:extLst>
              <a:ext uri="{FF2B5EF4-FFF2-40B4-BE49-F238E27FC236}">
                <a16:creationId xmlns:a16="http://schemas.microsoft.com/office/drawing/2014/main" id="{187013A9-2FA7-5044-8AFB-3775213DFB44}"/>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DFE2BADB-087C-F94B-915A-40A8B742028C}"/>
              </a:ext>
            </a:extLst>
          </p:cNvPr>
          <p:cNvSpPr>
            <a:spLocks noGrp="1"/>
          </p:cNvSpPr>
          <p:nvPr>
            <p:ph type="sldNum" sz="quarter" idx="4"/>
          </p:nvPr>
        </p:nvSpPr>
        <p:spPr>
          <a:xfrm>
            <a:off x="10437813" y="6356350"/>
            <a:ext cx="915987" cy="365125"/>
          </a:xfrm>
          <a:prstGeom prst="rect">
            <a:avLst/>
          </a:prstGeom>
        </p:spPr>
        <p:txBody>
          <a:bodyPr vert="horz" lIns="91440" tIns="45720" rIns="0" bIns="45720" rtlCol="0" anchor="ctr"/>
          <a:lstStyle>
            <a:lvl1pPr algn="r" eaLnBrk="1" fontAlgn="auto" hangingPunct="1">
              <a:spcBef>
                <a:spcPts val="0"/>
              </a:spcBef>
              <a:spcAft>
                <a:spcPts val="0"/>
              </a:spcAft>
              <a:defRPr sz="1200">
                <a:solidFill>
                  <a:schemeClr val="tx2">
                    <a:lumMod val="50000"/>
                    <a:lumOff val="50000"/>
                  </a:schemeClr>
                </a:solidFill>
                <a:latin typeface="+mn-lt"/>
              </a:defRPr>
            </a:lvl1pPr>
          </a:lstStyle>
          <a:p>
            <a:pPr>
              <a:defRPr/>
            </a:pPr>
            <a:fld id="{29593A8D-09AE-EB47-B417-13049C5F1F09}" type="slidenum">
              <a:rPr lang="en-US"/>
              <a:pPr>
                <a:defRPr/>
              </a:pPr>
              <a:t>‹#›</a:t>
            </a:fld>
            <a:endParaRPr lang="en-US" dirty="0"/>
          </a:p>
        </p:txBody>
      </p:sp>
      <p:sp>
        <p:nvSpPr>
          <p:cNvPr id="4" name="Footer Placeholder 3">
            <a:extLst>
              <a:ext uri="{FF2B5EF4-FFF2-40B4-BE49-F238E27FC236}">
                <a16:creationId xmlns:a16="http://schemas.microsoft.com/office/drawing/2014/main" id="{8E8D297E-F053-9B44-9A03-2402248C0B75}"/>
              </a:ext>
            </a:extLst>
          </p:cNvPr>
          <p:cNvSpPr>
            <a:spLocks noGrp="1"/>
          </p:cNvSpPr>
          <p:nvPr>
            <p:ph type="ftr" sz="quarter" idx="3"/>
          </p:nvPr>
        </p:nvSpPr>
        <p:spPr>
          <a:xfrm>
            <a:off x="1806575" y="6356350"/>
            <a:ext cx="411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2">
                    <a:lumMod val="50000"/>
                    <a:lumOff val="50000"/>
                  </a:schemeClr>
                </a:solidFill>
                <a:latin typeface="+mn-lt"/>
              </a:defRPr>
            </a:lvl1pPr>
          </a:lstStyle>
          <a:p>
            <a:pPr>
              <a:defRPr/>
            </a:pPr>
            <a:r>
              <a:rPr lang="en-US" dirty="0"/>
              <a:t>ASCCC</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7" r:id="rId4"/>
    <p:sldLayoutId id="2147483725" r:id="rId5"/>
    <p:sldLayoutId id="2147483728" r:id="rId6"/>
    <p:sldLayoutId id="2147483726" r:id="rId7"/>
    <p:sldLayoutId id="2147483729" r:id="rId8"/>
    <p:sldLayoutId id="2147483730" r:id="rId9"/>
    <p:sldLayoutId id="2147483731" r:id="rId10"/>
  </p:sldLayoutIdLst>
  <p:hf hdr="0" dt="0"/>
  <p:txStyles>
    <p:titleStyle>
      <a:lvl1pPr algn="l" rtl="0" eaLnBrk="1" fontAlgn="base" hangingPunct="1">
        <a:lnSpc>
          <a:spcPct val="90000"/>
        </a:lnSpc>
        <a:spcBef>
          <a:spcPct val="0"/>
        </a:spcBef>
        <a:spcAft>
          <a:spcPct val="0"/>
        </a:spcAft>
        <a:defRPr sz="4400" kern="1200">
          <a:solidFill>
            <a:schemeClr val="accent1"/>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chemeClr val="tx1"/>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udentsenateccc.org/news-events/newsroom/newsroom.html/article/2020/09/06/ssccc-anti-racism-a-student-plan-of-act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asccc.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docs.google.com/document/d/1UpyIa30gYLC6vUHkIw5DSWWZilUifqRzzjgtjMWGgJU/edit" TargetMode="External"/><Relationship Id="rId5" Type="http://schemas.openxmlformats.org/officeDocument/2006/relationships/hyperlink" Target="https://studentsenateccc.org/news-events/newsroom/newsroom.html/article/2020/09/06/ssccc-anti-racism-a-student-plan-of-action" TargetMode="External"/><Relationship Id="rId4" Type="http://schemas.openxmlformats.org/officeDocument/2006/relationships/hyperlink" Target="https://studentsenateccc.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503C-8A89-054D-A364-8895BE08D36D}"/>
              </a:ext>
            </a:extLst>
          </p:cNvPr>
          <p:cNvSpPr>
            <a:spLocks noGrp="1"/>
          </p:cNvSpPr>
          <p:nvPr>
            <p:ph type="title"/>
          </p:nvPr>
        </p:nvSpPr>
        <p:spPr/>
        <p:txBody>
          <a:bodyPr/>
          <a:lstStyle/>
          <a:p>
            <a:r>
              <a:rPr lang="en" b="1" dirty="0"/>
              <a:t>Student Governments and Academic Senates: A partnership for student success</a:t>
            </a:r>
            <a:endParaRPr lang="en-US" dirty="0"/>
          </a:p>
        </p:txBody>
      </p:sp>
    </p:spTree>
    <p:extLst>
      <p:ext uri="{BB962C8B-B14F-4D97-AF65-F5344CB8AC3E}">
        <p14:creationId xmlns:p14="http://schemas.microsoft.com/office/powerpoint/2010/main" val="1930913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How the ASCCC and SSCCC are working together </a:t>
            </a:r>
            <a:endParaRPr dirty="0"/>
          </a:p>
        </p:txBody>
      </p:sp>
      <p:sp>
        <p:nvSpPr>
          <p:cNvPr id="104" name="Google Shape;104;p21"/>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fontScale="92500"/>
          </a:bodyPr>
          <a:lstStyle/>
          <a:p>
            <a:pPr marL="0" indent="0">
              <a:lnSpc>
                <a:spcPct val="107916"/>
              </a:lnSpc>
              <a:buNone/>
            </a:pPr>
            <a:r>
              <a:rPr lang="en" sz="2133" dirty="0">
                <a:solidFill>
                  <a:schemeClr val="tx2"/>
                </a:solidFill>
                <a:latin typeface="Calibri"/>
                <a:ea typeface="Calibri"/>
                <a:cs typeface="Calibri"/>
                <a:sym typeface="Calibri"/>
              </a:rPr>
              <a:t>The Academic Senate for California Community Colleges (ASCCC) and the Student Senate for California Community Colleges (SSCCC) have started to model these partnerships with expanded communications and taking the opportunities to work together in support of student success.  </a:t>
            </a:r>
            <a:endParaRPr sz="2133" dirty="0">
              <a:solidFill>
                <a:schemeClr val="tx2"/>
              </a:solidFill>
              <a:latin typeface="Calibri"/>
              <a:ea typeface="Calibri"/>
              <a:cs typeface="Calibri"/>
              <a:sym typeface="Calibri"/>
            </a:endParaRPr>
          </a:p>
          <a:p>
            <a:pPr indent="-440256">
              <a:lnSpc>
                <a:spcPct val="107916"/>
              </a:lnSpc>
              <a:spcBef>
                <a:spcPts val="1067"/>
              </a:spcBef>
              <a:buClr>
                <a:schemeClr val="dk1"/>
              </a:buClr>
              <a:buSzPts val="1600"/>
              <a:buFont typeface="Calibri"/>
              <a:buChar char="●"/>
            </a:pPr>
            <a:r>
              <a:rPr lang="en" sz="2133" dirty="0">
                <a:solidFill>
                  <a:schemeClr val="tx2"/>
                </a:solidFill>
                <a:latin typeface="Calibri"/>
                <a:ea typeface="Calibri"/>
                <a:cs typeface="Calibri"/>
                <a:sym typeface="Calibri"/>
              </a:rPr>
              <a:t>SSCCC has a standing report at ASCCC Executive Committee Meetings </a:t>
            </a:r>
            <a:endParaRPr sz="2133" dirty="0">
              <a:solidFill>
                <a:schemeClr val="tx2"/>
              </a:solidFill>
              <a:latin typeface="Calibri"/>
              <a:ea typeface="Calibri"/>
              <a:cs typeface="Calibri"/>
              <a:sym typeface="Calibri"/>
            </a:endParaRPr>
          </a:p>
          <a:p>
            <a:pPr indent="-440256">
              <a:lnSpc>
                <a:spcPct val="107916"/>
              </a:lnSpc>
              <a:buClr>
                <a:schemeClr val="dk1"/>
              </a:buClr>
              <a:buSzPts val="1600"/>
              <a:buFont typeface="Calibri"/>
              <a:buChar char="●"/>
            </a:pPr>
            <a:r>
              <a:rPr lang="en" sz="2133" dirty="0">
                <a:solidFill>
                  <a:schemeClr val="tx2"/>
                </a:solidFill>
                <a:latin typeface="Calibri"/>
                <a:ea typeface="Calibri"/>
                <a:cs typeface="Calibri"/>
                <a:sym typeface="Calibri"/>
              </a:rPr>
              <a:t>ASCCC supported the SSCCC Anti-Racism Student Plan of Action </a:t>
            </a:r>
            <a:endParaRPr sz="2133" dirty="0">
              <a:solidFill>
                <a:schemeClr val="tx2"/>
              </a:solidFill>
              <a:latin typeface="Calibri"/>
              <a:ea typeface="Calibri"/>
              <a:cs typeface="Calibri"/>
              <a:sym typeface="Calibri"/>
            </a:endParaRPr>
          </a:p>
          <a:p>
            <a:pPr indent="-440256">
              <a:lnSpc>
                <a:spcPct val="107916"/>
              </a:lnSpc>
              <a:buClr>
                <a:schemeClr val="dk1"/>
              </a:buClr>
              <a:buSzPts val="1600"/>
              <a:buFont typeface="Calibri"/>
              <a:buChar char="●"/>
            </a:pPr>
            <a:r>
              <a:rPr lang="en" sz="2133" dirty="0">
                <a:solidFill>
                  <a:schemeClr val="tx2"/>
                </a:solidFill>
                <a:latin typeface="Calibri"/>
                <a:ea typeface="Calibri"/>
                <a:cs typeface="Calibri"/>
                <a:sym typeface="Calibri"/>
              </a:rPr>
              <a:t>Regular communication between ASCCC and SSCCC Leadership </a:t>
            </a:r>
            <a:endParaRPr sz="2133" dirty="0">
              <a:solidFill>
                <a:schemeClr val="tx2"/>
              </a:solidFill>
              <a:latin typeface="Calibri"/>
              <a:ea typeface="Calibri"/>
              <a:cs typeface="Calibri"/>
              <a:sym typeface="Calibri"/>
            </a:endParaRPr>
          </a:p>
          <a:p>
            <a:pPr indent="-440256">
              <a:lnSpc>
                <a:spcPct val="107916"/>
              </a:lnSpc>
              <a:buClr>
                <a:schemeClr val="dk1"/>
              </a:buClr>
              <a:buSzPts val="1600"/>
              <a:buFont typeface="Calibri"/>
              <a:buChar char="●"/>
            </a:pPr>
            <a:r>
              <a:rPr lang="en" sz="2133" dirty="0">
                <a:solidFill>
                  <a:schemeClr val="tx2"/>
                </a:solidFill>
                <a:latin typeface="Calibri"/>
                <a:ea typeface="Calibri"/>
                <a:cs typeface="Calibri"/>
                <a:sym typeface="Calibri"/>
              </a:rPr>
              <a:t>Collaborative professional development opportunities like webinars and conference presentations. </a:t>
            </a:r>
            <a:endParaRPr sz="2133" dirty="0">
              <a:solidFill>
                <a:schemeClr val="tx2"/>
              </a:solidFill>
              <a:latin typeface="Calibri"/>
              <a:ea typeface="Calibri"/>
              <a:cs typeface="Calibri"/>
              <a:sym typeface="Calibri"/>
            </a:endParaRPr>
          </a:p>
          <a:p>
            <a:pPr marL="0" indent="0">
              <a:spcBef>
                <a:spcPts val="1067"/>
              </a:spcBef>
              <a:spcAft>
                <a:spcPts val="16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Faculty and Students: A partnership in Equity </a:t>
            </a:r>
            <a:endParaRPr dirty="0"/>
          </a:p>
        </p:txBody>
      </p:sp>
      <p:sp>
        <p:nvSpPr>
          <p:cNvPr id="110" name="Google Shape;110;p22"/>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The ASCCC has adopted the SSCCC’s Anti-Racism Plan of Action and DEI Compact Resolution to establish a common ground and commitment in these five main areas:</a:t>
            </a:r>
            <a:endParaRPr dirty="0"/>
          </a:p>
          <a:p>
            <a:pPr lvl="1"/>
            <a:r>
              <a:rPr lang="en"/>
              <a:t>Cultural Awareness and Respect</a:t>
            </a:r>
            <a:endParaRPr dirty="0"/>
          </a:p>
          <a:p>
            <a:pPr lvl="1"/>
            <a:r>
              <a:rPr lang="en"/>
              <a:t>Equity Training</a:t>
            </a:r>
            <a:endParaRPr dirty="0"/>
          </a:p>
          <a:p>
            <a:pPr lvl="1"/>
            <a:r>
              <a:rPr lang="en"/>
              <a:t>Changes in Curriculum</a:t>
            </a:r>
            <a:endParaRPr dirty="0"/>
          </a:p>
          <a:p>
            <a:pPr lvl="1"/>
            <a:r>
              <a:rPr lang="en"/>
              <a:t>Peer Mentorship and Alliances</a:t>
            </a:r>
            <a:endParaRPr dirty="0"/>
          </a:p>
          <a:p>
            <a:pPr lvl="1"/>
            <a:r>
              <a:rPr lang="en"/>
              <a:t>Enriching the Classroom Experience</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sz="2667">
                <a:latin typeface="Calibri"/>
                <a:ea typeface="Calibri"/>
                <a:cs typeface="Calibri"/>
                <a:sym typeface="Calibri"/>
              </a:rPr>
              <a:t>SSCCC </a:t>
            </a:r>
            <a:r>
              <a:rPr lang="en" sz="2667" u="sng">
                <a:solidFill>
                  <a:schemeClr val="hlink"/>
                </a:solidFill>
                <a:latin typeface="Calibri"/>
                <a:ea typeface="Calibri"/>
                <a:cs typeface="Calibri"/>
                <a:sym typeface="Calibri"/>
                <a:hlinkClick r:id="rId3"/>
              </a:rPr>
              <a:t>Anti-Racism Student Plan of Action</a:t>
            </a:r>
            <a:endParaRPr sz="4933" dirty="0"/>
          </a:p>
        </p:txBody>
      </p:sp>
      <p:sp>
        <p:nvSpPr>
          <p:cNvPr id="116" name="Google Shape;116;p23"/>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fontScale="25000" lnSpcReduction="20000"/>
          </a:bodyPr>
          <a:lstStyle/>
          <a:p>
            <a:pPr marL="0" indent="0">
              <a:buNone/>
            </a:pPr>
            <a:r>
              <a:rPr lang="en" sz="6400" b="1"/>
              <a:t>Cultural Awareness and Respect</a:t>
            </a:r>
            <a:r>
              <a:rPr lang="en" sz="6400"/>
              <a:t>- Create a climate of cultural awareness and respect to allow students of color to feel welcome, free to express their opinions and safe in every collegiate environment.</a:t>
            </a:r>
            <a:endParaRPr sz="6400" dirty="0"/>
          </a:p>
          <a:p>
            <a:pPr marL="0" indent="0">
              <a:spcBef>
                <a:spcPts val="1600"/>
              </a:spcBef>
              <a:buNone/>
            </a:pPr>
            <a:r>
              <a:rPr lang="en" sz="6400" b="1"/>
              <a:t>Equity Training</a:t>
            </a:r>
            <a:r>
              <a:rPr lang="en" sz="6400"/>
              <a:t>- Provide adequate training for all employees and students to understand cultural diversity and address issues of racism, unconscious bias and microaggressions in order to pursue racial equity that is conductive for student success.</a:t>
            </a:r>
            <a:endParaRPr sz="6400" dirty="0"/>
          </a:p>
          <a:p>
            <a:pPr marL="0" indent="0">
              <a:spcBef>
                <a:spcPts val="1600"/>
              </a:spcBef>
              <a:buNone/>
            </a:pPr>
            <a:r>
              <a:rPr lang="en" sz="6400" b="1"/>
              <a:t>Curriculum Changes</a:t>
            </a:r>
            <a:r>
              <a:rPr lang="en" sz="6400"/>
              <a:t>- Ensure that the community college curriculum is responsive to all cultures in an effort to foster cultural appreciation, awareness, acceptance and value. </a:t>
            </a:r>
            <a:endParaRPr sz="6400" dirty="0"/>
          </a:p>
          <a:p>
            <a:pPr marL="0" indent="0">
              <a:spcBef>
                <a:spcPts val="1600"/>
              </a:spcBef>
              <a:buNone/>
            </a:pPr>
            <a:r>
              <a:rPr lang="en" sz="6400" b="1"/>
              <a:t>Peer Mentors and Alliance- </a:t>
            </a:r>
            <a:r>
              <a:rPr lang="en" sz="6400"/>
              <a:t>Establish appropriate channels of communication for students to seek help and resources in addressing racism, microaggression and other racial barriers to their education. </a:t>
            </a:r>
            <a:endParaRPr sz="6400" dirty="0"/>
          </a:p>
          <a:p>
            <a:pPr marL="0" indent="0">
              <a:spcBef>
                <a:spcPts val="1600"/>
              </a:spcBef>
              <a:buNone/>
            </a:pPr>
            <a:r>
              <a:rPr lang="en" sz="6400" b="1"/>
              <a:t>Classroom Experience- </a:t>
            </a:r>
            <a:r>
              <a:rPr lang="en" sz="6400"/>
              <a:t>Create a classroom environment that is conductive to learning by ensuring that faculty are representative of the student population, providing students with an opportunity to give feedback to improve their learning experience , and including information on where it go to fund resources on syllabus. </a:t>
            </a:r>
            <a:endParaRPr sz="6400" dirty="0"/>
          </a:p>
          <a:p>
            <a:pPr marL="0" indent="0">
              <a:spcBef>
                <a:spcPts val="1600"/>
              </a:spcBef>
              <a:buNone/>
            </a:pPr>
            <a:endParaRPr dirty="0"/>
          </a:p>
          <a:p>
            <a:pPr marL="0" indent="0">
              <a:spcBef>
                <a:spcPts val="1600"/>
              </a:spcBef>
              <a:buNone/>
            </a:pPr>
            <a:endParaRPr dirty="0"/>
          </a:p>
          <a:p>
            <a:pPr marL="0" indent="0">
              <a:spcBef>
                <a:spcPts val="1600"/>
              </a:spcBef>
              <a:spcAft>
                <a:spcPts val="160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Strategies for working together locally</a:t>
            </a:r>
            <a:endParaRPr dirty="0"/>
          </a:p>
        </p:txBody>
      </p:sp>
      <p:sp>
        <p:nvSpPr>
          <p:cNvPr id="122" name="Google Shape;122;p24"/>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fontScale="92500" lnSpcReduction="20000"/>
          </a:bodyPr>
          <a:lstStyle/>
          <a:p>
            <a:pPr marL="342900" indent="-342900">
              <a:buFont typeface="Arial" panose="020B0604020202020204" pitchFamily="34" charset="0"/>
              <a:buChar char="•"/>
            </a:pPr>
            <a:r>
              <a:rPr lang="en" dirty="0"/>
              <a:t>Develop communication strategies for ongoing dialog </a:t>
            </a:r>
            <a:endParaRPr dirty="0"/>
          </a:p>
          <a:p>
            <a:pPr marL="342900" indent="-342900">
              <a:buFont typeface="Arial" panose="020B0604020202020204" pitchFamily="34" charset="0"/>
              <a:buChar char="•"/>
            </a:pPr>
            <a:r>
              <a:rPr lang="en" dirty="0"/>
              <a:t>Regularly attend student government meetings </a:t>
            </a:r>
            <a:endParaRPr dirty="0"/>
          </a:p>
          <a:p>
            <a:pPr marL="342900" indent="-342900">
              <a:buFont typeface="Arial" panose="020B0604020202020204" pitchFamily="34" charset="0"/>
              <a:buChar char="•"/>
            </a:pPr>
            <a:r>
              <a:rPr lang="en" dirty="0"/>
              <a:t>Regularly invite student government leaders to your Senate meetings</a:t>
            </a:r>
            <a:endParaRPr dirty="0"/>
          </a:p>
          <a:p>
            <a:pPr marL="342900" indent="-342900">
              <a:buFont typeface="Arial" panose="020B0604020202020204" pitchFamily="34" charset="0"/>
              <a:buChar char="•"/>
            </a:pPr>
            <a:r>
              <a:rPr lang="en" dirty="0"/>
              <a:t>Set up regular reports on your agenda for student government report outs </a:t>
            </a:r>
            <a:endParaRPr dirty="0"/>
          </a:p>
          <a:p>
            <a:pPr marL="342900" indent="-342900">
              <a:buFont typeface="Arial" panose="020B0604020202020204" pitchFamily="34" charset="0"/>
              <a:buChar char="•"/>
            </a:pPr>
            <a:r>
              <a:rPr lang="en" dirty="0"/>
              <a:t>Provide support for and collaborate with  student leaders in governance trainings on your campus</a:t>
            </a:r>
            <a:endParaRPr dirty="0"/>
          </a:p>
          <a:p>
            <a:pPr marL="342900" indent="-342900">
              <a:buFont typeface="Arial" panose="020B0604020202020204" pitchFamily="34" charset="0"/>
              <a:buChar char="•"/>
            </a:pPr>
            <a:r>
              <a:rPr lang="en" dirty="0"/>
              <a:t>Creating positions on academic senate workgroups and committees for student representation </a:t>
            </a:r>
            <a:endParaRPr dirty="0"/>
          </a:p>
          <a:p>
            <a:pPr marL="342900" indent="-342900">
              <a:buFont typeface="Arial" panose="020B0604020202020204" pitchFamily="34" charset="0"/>
              <a:buChar char="•"/>
            </a:pPr>
            <a:r>
              <a:rPr lang="en" dirty="0"/>
              <a:t>Partner with your local student government in events like, town halls, campus life, and club activities outside of the classroom </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The power of working together</a:t>
            </a:r>
            <a:endParaRPr dirty="0"/>
          </a:p>
        </p:txBody>
      </p:sp>
      <p:sp>
        <p:nvSpPr>
          <p:cNvPr id="128" name="Google Shape;128;p25"/>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pPr marL="0" indent="0">
              <a:buNone/>
            </a:pPr>
            <a:r>
              <a:rPr lang="en"/>
              <a:t>Partnering with student governments on shared areas or purview can strengthen recommendations to the college or district office. </a:t>
            </a:r>
            <a:endParaRPr dirty="0"/>
          </a:p>
          <a:p>
            <a:pPr marL="0" indent="0">
              <a:spcBef>
                <a:spcPts val="1600"/>
              </a:spcBef>
              <a:buNone/>
            </a:pPr>
            <a:r>
              <a:rPr lang="en"/>
              <a:t>Joint resolutions can provide a powerful statement of unity and collaboration. </a:t>
            </a:r>
            <a:endParaRPr dirty="0"/>
          </a:p>
          <a:p>
            <a:pPr marL="0" indent="0">
              <a:spcBef>
                <a:spcPts val="1600"/>
              </a:spcBef>
              <a:spcAft>
                <a:spcPts val="1600"/>
              </a:spcAft>
              <a:buNone/>
            </a:pPr>
            <a:r>
              <a:rPr lang="en"/>
              <a:t>Bring in your other partners like unions and classified professionals to provide a united front to administration or your local Board of Trustees. </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Communication is integral</a:t>
            </a:r>
            <a:endParaRPr dirty="0"/>
          </a:p>
        </p:txBody>
      </p:sp>
      <p:sp>
        <p:nvSpPr>
          <p:cNvPr id="134" name="Google Shape;134;p26"/>
          <p:cNvSpPr txBox="1">
            <a:spLocks noGrp="1"/>
          </p:cNvSpPr>
          <p:nvPr>
            <p:ph idx="1"/>
          </p:nvPr>
        </p:nvSpPr>
        <p:spPr>
          <a:xfrm>
            <a:off x="829994" y="2662568"/>
            <a:ext cx="10523806" cy="3973124"/>
          </a:xfrm>
          <a:prstGeom prst="rect">
            <a:avLst/>
          </a:prstGeom>
        </p:spPr>
        <p:txBody>
          <a:bodyPr spcFirstLastPara="1" vert="horz" wrap="square" lIns="121900" tIns="121900" rIns="121900" bIns="121900" numCol="1" anchor="t" anchorCtr="0" compatLnSpc="1">
            <a:prstTxWarp prst="textNoShape">
              <a:avLst/>
            </a:prstTxWarp>
            <a:normAutofit fontScale="25000" lnSpcReduction="20000"/>
          </a:bodyPr>
          <a:lstStyle/>
          <a:p>
            <a:pPr marL="0" indent="0">
              <a:lnSpc>
                <a:spcPct val="100000"/>
              </a:lnSpc>
              <a:buNone/>
            </a:pPr>
            <a:r>
              <a:rPr lang="en" sz="8000" dirty="0">
                <a:latin typeface="Spectral"/>
                <a:ea typeface="Spectral"/>
                <a:cs typeface="Spectral"/>
                <a:sym typeface="Spectral"/>
              </a:rPr>
              <a:t>● </a:t>
            </a:r>
            <a:r>
              <a:rPr lang="en" sz="6400" dirty="0">
                <a:latin typeface="Spectral"/>
                <a:ea typeface="Spectral"/>
                <a:cs typeface="Spectral"/>
                <a:sym typeface="Spectral"/>
              </a:rPr>
              <a:t>it’s important to balance the many different student perspectives on your campus and find solutions that </a:t>
            </a:r>
            <a:endParaRPr sz="6400" dirty="0">
              <a:latin typeface="Spectral"/>
              <a:ea typeface="Spectral"/>
              <a:cs typeface="Spectral"/>
              <a:sym typeface="Spectral"/>
            </a:endParaRPr>
          </a:p>
          <a:p>
            <a:pPr marL="0" indent="0">
              <a:lnSpc>
                <a:spcPct val="100000"/>
              </a:lnSpc>
              <a:spcBef>
                <a:spcPts val="1600"/>
              </a:spcBef>
              <a:buNone/>
            </a:pPr>
            <a:r>
              <a:rPr lang="en" sz="6400" dirty="0">
                <a:latin typeface="Spectral"/>
                <a:ea typeface="Spectral"/>
                <a:cs typeface="Spectral"/>
                <a:sym typeface="Spectral"/>
              </a:rPr>
              <a:t>are most  inclusive through interpersonal communication and collaboration</a:t>
            </a:r>
            <a:endParaRPr sz="6400" dirty="0">
              <a:latin typeface="Spectral"/>
              <a:ea typeface="Spectral"/>
              <a:cs typeface="Spectral"/>
              <a:sym typeface="Spectral"/>
            </a:endParaRPr>
          </a:p>
          <a:p>
            <a:pPr marL="0" indent="0">
              <a:lnSpc>
                <a:spcPct val="100000"/>
              </a:lnSpc>
              <a:spcBef>
                <a:spcPts val="1600"/>
              </a:spcBef>
              <a:buClr>
                <a:schemeClr val="dk1"/>
              </a:buClr>
              <a:buSzPts val="275"/>
              <a:buNone/>
            </a:pPr>
            <a:r>
              <a:rPr lang="en" sz="6400" dirty="0">
                <a:latin typeface="Spectral"/>
                <a:ea typeface="Spectral"/>
                <a:cs typeface="Spectral"/>
                <a:sym typeface="Spectral"/>
              </a:rPr>
              <a:t>● The easiest way to know what matters to your students is to talk to them!</a:t>
            </a:r>
            <a:endParaRPr sz="6400" dirty="0">
              <a:latin typeface="Spectral"/>
              <a:ea typeface="Spectral"/>
              <a:cs typeface="Spectral"/>
              <a:sym typeface="Spectral"/>
            </a:endParaRPr>
          </a:p>
          <a:p>
            <a:pPr marL="0" indent="609585">
              <a:lnSpc>
                <a:spcPct val="100000"/>
              </a:lnSpc>
              <a:spcBef>
                <a:spcPts val="1600"/>
              </a:spcBef>
              <a:buClr>
                <a:schemeClr val="dk1"/>
              </a:buClr>
              <a:buSzPts val="275"/>
              <a:buNone/>
            </a:pPr>
            <a:r>
              <a:rPr lang="en" sz="6400" dirty="0">
                <a:latin typeface="Spectral"/>
                <a:ea typeface="Spectral"/>
                <a:cs typeface="Spectral"/>
                <a:sym typeface="Spectral"/>
              </a:rPr>
              <a:t>○ Student government meetings</a:t>
            </a:r>
            <a:endParaRPr sz="6400" dirty="0">
              <a:latin typeface="Spectral"/>
              <a:ea typeface="Spectral"/>
              <a:cs typeface="Spectral"/>
              <a:sym typeface="Spectral"/>
            </a:endParaRPr>
          </a:p>
          <a:p>
            <a:pPr marL="0" indent="609585">
              <a:lnSpc>
                <a:spcPct val="100000"/>
              </a:lnSpc>
              <a:spcBef>
                <a:spcPts val="1600"/>
              </a:spcBef>
              <a:buClr>
                <a:schemeClr val="dk1"/>
              </a:buClr>
              <a:buSzPts val="275"/>
              <a:buNone/>
            </a:pPr>
            <a:r>
              <a:rPr lang="en" sz="6400" dirty="0">
                <a:latin typeface="Spectral"/>
                <a:ea typeface="Spectral"/>
                <a:cs typeface="Spectral"/>
                <a:sym typeface="Spectral"/>
              </a:rPr>
              <a:t>○ SBA events and activities</a:t>
            </a:r>
            <a:endParaRPr sz="6400" dirty="0">
              <a:latin typeface="Spectral"/>
              <a:ea typeface="Spectral"/>
              <a:cs typeface="Spectral"/>
              <a:sym typeface="Spectral"/>
            </a:endParaRPr>
          </a:p>
          <a:p>
            <a:pPr marL="0" indent="609585">
              <a:lnSpc>
                <a:spcPct val="100000"/>
              </a:lnSpc>
              <a:spcBef>
                <a:spcPts val="1600"/>
              </a:spcBef>
              <a:buClr>
                <a:schemeClr val="dk1"/>
              </a:buClr>
              <a:buSzPts val="275"/>
              <a:buNone/>
            </a:pPr>
            <a:r>
              <a:rPr lang="en" sz="6400" dirty="0">
                <a:latin typeface="Spectral"/>
                <a:ea typeface="Spectral"/>
                <a:cs typeface="Spectral"/>
                <a:sym typeface="Spectral"/>
              </a:rPr>
              <a:t>○ Clubs and your ICC</a:t>
            </a:r>
            <a:endParaRPr sz="6400" dirty="0">
              <a:latin typeface="Spectral"/>
              <a:ea typeface="Spectral"/>
              <a:cs typeface="Spectral"/>
              <a:sym typeface="Spectral"/>
            </a:endParaRPr>
          </a:p>
          <a:p>
            <a:pPr marL="0" indent="609585">
              <a:lnSpc>
                <a:spcPct val="100000"/>
              </a:lnSpc>
              <a:spcBef>
                <a:spcPts val="1600"/>
              </a:spcBef>
              <a:buClr>
                <a:schemeClr val="dk1"/>
              </a:buClr>
              <a:buSzPts val="275"/>
              <a:buNone/>
            </a:pPr>
            <a:r>
              <a:rPr lang="en" sz="6400" dirty="0">
                <a:latin typeface="Spectral"/>
                <a:ea typeface="Spectral"/>
                <a:cs typeface="Spectral"/>
                <a:sym typeface="Spectral"/>
              </a:rPr>
              <a:t>○ Your classes and friends </a:t>
            </a:r>
            <a:endParaRPr sz="6400" dirty="0">
              <a:latin typeface="Spectral"/>
              <a:ea typeface="Spectral"/>
              <a:cs typeface="Spectral"/>
              <a:sym typeface="Spectral"/>
            </a:endParaRPr>
          </a:p>
          <a:p>
            <a:pPr marL="0" indent="609585">
              <a:lnSpc>
                <a:spcPct val="100000"/>
              </a:lnSpc>
              <a:spcBef>
                <a:spcPts val="1600"/>
              </a:spcBef>
              <a:buNone/>
            </a:pPr>
            <a:r>
              <a:rPr lang="en" sz="6400" dirty="0">
                <a:latin typeface="Spectral"/>
                <a:ea typeface="Spectral"/>
                <a:cs typeface="Spectral"/>
                <a:sym typeface="Spectral"/>
              </a:rPr>
              <a:t>○ Organize town halls for larger, more important issues</a:t>
            </a:r>
            <a:endParaRPr sz="6400" dirty="0">
              <a:latin typeface="Spectral"/>
              <a:ea typeface="Spectral"/>
              <a:cs typeface="Spectral"/>
              <a:sym typeface="Spectral"/>
            </a:endParaRPr>
          </a:p>
          <a:p>
            <a:pPr marL="0" indent="0">
              <a:lnSpc>
                <a:spcPct val="100000"/>
              </a:lnSpc>
              <a:spcBef>
                <a:spcPts val="1600"/>
              </a:spcBef>
              <a:buClr>
                <a:schemeClr val="dk1"/>
              </a:buClr>
              <a:buSzPts val="275"/>
              <a:buNone/>
            </a:pPr>
            <a:r>
              <a:rPr lang="en" sz="6400" dirty="0">
                <a:latin typeface="Spectral"/>
                <a:ea typeface="Spectral"/>
                <a:cs typeface="Spectral"/>
                <a:sym typeface="Spectral"/>
              </a:rPr>
              <a:t>● Engage students &amp; invite them to participate in governance too</a:t>
            </a:r>
            <a:endParaRPr sz="6400" dirty="0">
              <a:latin typeface="Spectral"/>
              <a:ea typeface="Spectral"/>
              <a:cs typeface="Spectral"/>
              <a:sym typeface="Spectral"/>
            </a:endParaRPr>
          </a:p>
          <a:p>
            <a:pPr marL="0" indent="0">
              <a:spcBef>
                <a:spcPts val="1600"/>
              </a:spcBef>
              <a:spcAft>
                <a:spcPts val="1600"/>
              </a:spcAft>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Recommendations </a:t>
            </a:r>
            <a:endParaRPr dirty="0"/>
          </a:p>
        </p:txBody>
      </p:sp>
      <p:sp>
        <p:nvSpPr>
          <p:cNvPr id="140" name="Google Shape;140;p27"/>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fontScale="92500" lnSpcReduction="10000"/>
          </a:bodyPr>
          <a:lstStyle/>
          <a:p>
            <a:pPr>
              <a:buAutoNum type="arabicParenR"/>
            </a:pPr>
            <a:r>
              <a:rPr lang="en"/>
              <a:t>Set up ongoing communication with your local Student Government </a:t>
            </a:r>
            <a:endParaRPr dirty="0"/>
          </a:p>
          <a:p>
            <a:pPr>
              <a:buAutoNum type="arabicParenR"/>
            </a:pPr>
            <a:r>
              <a:rPr lang="en"/>
              <a:t>As your student governments leaders to present on the SSCCC Anti-Racism Plan of Action at your Senate </a:t>
            </a:r>
            <a:endParaRPr dirty="0"/>
          </a:p>
          <a:p>
            <a:pPr>
              <a:buAutoNum type="arabicParenR"/>
            </a:pPr>
            <a:r>
              <a:rPr lang="en"/>
              <a:t>Make a plan to address the areas of focus in the SSCCC Anti-Racism Plan of Action</a:t>
            </a:r>
            <a:endParaRPr dirty="0"/>
          </a:p>
          <a:p>
            <a:pPr>
              <a:buAutoNum type="arabicParenR"/>
            </a:pPr>
            <a:r>
              <a:rPr lang="en"/>
              <a:t>Invite in your student leaders to your meetings, committee and events, give them opportunities to participate </a:t>
            </a:r>
            <a:endParaRPr dirty="0"/>
          </a:p>
          <a:p>
            <a:pPr>
              <a:buAutoNum type="arabicParenR"/>
            </a:pPr>
            <a:r>
              <a:rPr lang="en"/>
              <a:t>Partner with your local student governments on shared goals  </a:t>
            </a:r>
            <a:endParaRPr dirty="0"/>
          </a:p>
          <a:p>
            <a:pPr>
              <a:buAutoNum type="arabicParenR"/>
            </a:pPr>
            <a:r>
              <a:rPr lang="en"/>
              <a:t>Partner with your local student governments on professional development </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Resources </a:t>
            </a:r>
            <a:endParaRPr dirty="0"/>
          </a:p>
        </p:txBody>
      </p:sp>
      <p:sp>
        <p:nvSpPr>
          <p:cNvPr id="146" name="Google Shape;146;p28"/>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pPr marL="0" indent="0">
              <a:buNone/>
            </a:pPr>
            <a:r>
              <a:rPr lang="en" u="sng">
                <a:solidFill>
                  <a:schemeClr val="hlink"/>
                </a:solidFill>
                <a:hlinkClick r:id="rId3"/>
              </a:rPr>
              <a:t>ASCCC Website </a:t>
            </a:r>
            <a:endParaRPr dirty="0"/>
          </a:p>
          <a:p>
            <a:pPr marL="0" indent="0">
              <a:spcBef>
                <a:spcPts val="1600"/>
              </a:spcBef>
              <a:buNone/>
            </a:pPr>
            <a:r>
              <a:rPr lang="en" u="sng">
                <a:solidFill>
                  <a:schemeClr val="hlink"/>
                </a:solidFill>
                <a:hlinkClick r:id="rId4"/>
              </a:rPr>
              <a:t>SSCCC Website </a:t>
            </a:r>
            <a:endParaRPr dirty="0"/>
          </a:p>
          <a:p>
            <a:pPr marL="0" indent="0">
              <a:spcBef>
                <a:spcPts val="1600"/>
              </a:spcBef>
              <a:buNone/>
            </a:pPr>
            <a:r>
              <a:rPr lang="en" u="sng">
                <a:solidFill>
                  <a:schemeClr val="hlink"/>
                </a:solidFill>
                <a:hlinkClick r:id="rId5"/>
              </a:rPr>
              <a:t>SSCCC Anti-Racism Plan of Action</a:t>
            </a:r>
            <a:endParaRPr dirty="0"/>
          </a:p>
          <a:p>
            <a:pPr marL="0" indent="0">
              <a:spcBef>
                <a:spcPts val="1600"/>
              </a:spcBef>
              <a:buNone/>
            </a:pPr>
            <a:r>
              <a:rPr lang="en" u="sng">
                <a:solidFill>
                  <a:schemeClr val="hlink"/>
                </a:solidFill>
                <a:hlinkClick r:id="rId6"/>
              </a:rPr>
              <a:t>DEI Compact Resolution</a:t>
            </a:r>
            <a:endParaRPr dirty="0"/>
          </a:p>
          <a:p>
            <a:pPr marL="0" indent="0">
              <a:spcBef>
                <a:spcPts val="1600"/>
              </a:spcBef>
              <a:buNone/>
            </a:pPr>
            <a:endParaRPr dirty="0"/>
          </a:p>
          <a:p>
            <a:pPr marL="0" indent="0">
              <a:spcBef>
                <a:spcPts val="1600"/>
              </a:spcBef>
              <a:buNone/>
            </a:pPr>
            <a:r>
              <a:rPr lang="en" u="sng">
                <a:solidFill>
                  <a:schemeClr val="hlink"/>
                </a:solidFill>
                <a:hlinkClick r:id="rId5"/>
              </a:rPr>
              <a:t> </a:t>
            </a:r>
            <a:endParaRPr dirty="0"/>
          </a:p>
          <a:p>
            <a:pPr marL="0" indent="0">
              <a:spcBef>
                <a:spcPts val="1600"/>
              </a:spcBef>
              <a:spcAft>
                <a:spcPts val="16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prstGeom prst="rect">
            <a:avLst/>
          </a:prstGeom>
        </p:spPr>
        <p:txBody>
          <a:bodyPr spcFirstLastPara="1" vert="horz" wrap="square" lIns="121900" tIns="121900" rIns="121900" bIns="121900" numCol="1" anchor="b" anchorCtr="0" compatLnSpc="1">
            <a:prstTxWarp prst="textNoShape">
              <a:avLst/>
            </a:prstTxWarp>
            <a:normAutofit fontScale="90000"/>
          </a:bodyPr>
          <a:lstStyle/>
          <a:p>
            <a:pPr algn="l">
              <a:lnSpc>
                <a:spcPct val="115000"/>
              </a:lnSpc>
              <a:spcBef>
                <a:spcPts val="1600"/>
              </a:spcBef>
              <a:spcAft>
                <a:spcPts val="1600"/>
              </a:spcAft>
            </a:pPr>
            <a:r>
              <a:rPr lang="en-US" sz="7866" dirty="0"/>
              <a:t>Presenters</a:t>
            </a:r>
            <a:endParaRPr sz="7866" dirty="0"/>
          </a:p>
        </p:txBody>
      </p:sp>
      <p:sp>
        <p:nvSpPr>
          <p:cNvPr id="55" name="Google Shape;55;p13"/>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fontScale="47500" lnSpcReduction="20000"/>
          </a:bodyPr>
          <a:lstStyle/>
          <a:p>
            <a:pPr marL="0" indent="0" algn="l">
              <a:lnSpc>
                <a:spcPct val="115000"/>
              </a:lnSpc>
              <a:spcBef>
                <a:spcPts val="1600"/>
              </a:spcBef>
              <a:buClr>
                <a:schemeClr val="dk1"/>
              </a:buClr>
              <a:buSzPts val="275"/>
            </a:pPr>
            <a:r>
              <a:rPr lang="en" sz="9486">
                <a:solidFill>
                  <a:schemeClr val="dk1"/>
                </a:solidFill>
              </a:rPr>
              <a:t>Gian Gayatao, Student Senate for California Community Colleges</a:t>
            </a:r>
            <a:endParaRPr sz="9486" dirty="0">
              <a:solidFill>
                <a:schemeClr val="dk1"/>
              </a:solidFill>
            </a:endParaRPr>
          </a:p>
          <a:p>
            <a:pPr marL="0" indent="0" algn="l">
              <a:lnSpc>
                <a:spcPct val="115000"/>
              </a:lnSpc>
              <a:spcBef>
                <a:spcPts val="1600"/>
              </a:spcBef>
              <a:buClr>
                <a:schemeClr val="dk1"/>
              </a:buClr>
              <a:buSzPts val="275"/>
            </a:pPr>
            <a:r>
              <a:rPr lang="en" sz="9486">
                <a:solidFill>
                  <a:schemeClr val="dk1"/>
                </a:solidFill>
              </a:rPr>
              <a:t>Stephanie Curry, ASCCC North Representative </a:t>
            </a:r>
            <a:endParaRPr sz="9486" dirty="0">
              <a:solidFill>
                <a:schemeClr val="dk1"/>
              </a:solidFill>
            </a:endParaRPr>
          </a:p>
          <a:p>
            <a:pPr marL="0" indent="0">
              <a:spcBef>
                <a:spcPts val="1600"/>
              </a:spcBef>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Breakout Description </a:t>
            </a:r>
            <a:endParaRPr dirty="0"/>
          </a:p>
        </p:txBody>
      </p:sp>
      <p:sp>
        <p:nvSpPr>
          <p:cNvPr id="61" name="Google Shape;61;p14"/>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pPr marL="0" indent="0">
              <a:spcBef>
                <a:spcPts val="1600"/>
              </a:spcBef>
              <a:buClr>
                <a:schemeClr val="dk1"/>
              </a:buClr>
              <a:buSzPts val="1100"/>
              <a:buNone/>
            </a:pPr>
            <a:r>
              <a:rPr lang="en">
                <a:solidFill>
                  <a:srgbClr val="000000"/>
                </a:solidFill>
              </a:rPr>
              <a:t>Like the Academic Senates 10+ 1, student governments have the 9+1 purview areas. Some of these areas overlap with the Academic Senate’s. Learn how to work with Student Governments to support student success and ensure that Senates are informed by student voices and experiences.  Learn also how the ASCCC is working closely with the Student Senate for California Community Colleges (SSCCC) with a focus on equity and highlighting the voices of students. </a:t>
            </a:r>
            <a:endParaRPr dirty="0">
              <a:solidFill>
                <a:srgbClr val="000000"/>
              </a:solidFill>
            </a:endParaRPr>
          </a:p>
          <a:p>
            <a:pPr marL="0" indent="0">
              <a:spcBef>
                <a:spcPts val="1600"/>
              </a:spcBef>
              <a:spcAft>
                <a:spcPts val="16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Why is it important to work together </a:t>
            </a:r>
            <a:endParaRPr dirty="0"/>
          </a:p>
        </p:txBody>
      </p:sp>
      <p:sp>
        <p:nvSpPr>
          <p:cNvPr id="67" name="Google Shape;67;p15"/>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lnSpcReduction="10000"/>
          </a:bodyPr>
          <a:lstStyle/>
          <a:p>
            <a:pPr marL="342900" indent="-342900">
              <a:buFont typeface="Arial" panose="020B0604020202020204" pitchFamily="34" charset="0"/>
              <a:buChar char="•"/>
            </a:pPr>
            <a:r>
              <a:rPr lang="en" dirty="0"/>
              <a:t>Guided Pathway asks us to design with the student in mind--why not invite them to design with us. </a:t>
            </a:r>
            <a:endParaRPr dirty="0"/>
          </a:p>
          <a:p>
            <a:pPr marL="342900" indent="-342900">
              <a:buFont typeface="Arial" panose="020B0604020202020204" pitchFamily="34" charset="0"/>
              <a:buChar char="•"/>
            </a:pPr>
            <a:r>
              <a:rPr lang="en" dirty="0"/>
              <a:t>Let’s not work on behalf of students but in partnership with students </a:t>
            </a:r>
            <a:endParaRPr dirty="0"/>
          </a:p>
          <a:p>
            <a:pPr marL="342900" indent="-342900">
              <a:buFont typeface="Arial" panose="020B0604020202020204" pitchFamily="34" charset="0"/>
              <a:buChar char="•"/>
            </a:pPr>
            <a:r>
              <a:rPr lang="en" dirty="0"/>
              <a:t>We have a common goal = student success </a:t>
            </a:r>
            <a:endParaRPr dirty="0"/>
          </a:p>
          <a:p>
            <a:pPr marL="342900" indent="-342900">
              <a:buFont typeface="Arial" panose="020B0604020202020204" pitchFamily="34" charset="0"/>
              <a:buChar char="•"/>
            </a:pPr>
            <a:r>
              <a:rPr lang="en" dirty="0"/>
              <a:t>Administration can say “no” to faculty, its harder to say “no” to faculty and students</a:t>
            </a:r>
            <a:endParaRPr dirty="0"/>
          </a:p>
          <a:p>
            <a:pPr marL="342900" indent="-342900">
              <a:buFont typeface="Arial" panose="020B0604020202020204" pitchFamily="34" charset="0"/>
              <a:buChar char="•"/>
            </a:pPr>
            <a:r>
              <a:rPr lang="en" dirty="0"/>
              <a:t>Shared goal of equity for all students </a:t>
            </a:r>
            <a:endParaRPr dirty="0"/>
          </a:p>
          <a:p>
            <a:pPr marL="342900" indent="-342900">
              <a:buFont typeface="Arial" panose="020B0604020202020204" pitchFamily="34" charset="0"/>
              <a:buChar char="•"/>
            </a:pPr>
            <a:r>
              <a:rPr lang="en" dirty="0"/>
              <a:t>Shared purview established by Title 5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Role of Student Governments </a:t>
            </a:r>
            <a:endParaRPr dirty="0"/>
          </a:p>
        </p:txBody>
      </p:sp>
      <p:sp>
        <p:nvSpPr>
          <p:cNvPr id="73" name="Google Shape;73;p16"/>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fontScale="77500" lnSpcReduction="20000"/>
          </a:bodyPr>
          <a:lstStyle/>
          <a:p>
            <a:pPr indent="-423323">
              <a:lnSpc>
                <a:spcPct val="200000"/>
              </a:lnSpc>
              <a:buSzPts val="1400"/>
              <a:buFont typeface="Spectral"/>
              <a:buChar char="●"/>
            </a:pPr>
            <a:r>
              <a:rPr lang="en" sz="2200" dirty="0">
                <a:latin typeface="Spectral"/>
                <a:ea typeface="Spectral"/>
                <a:cs typeface="Spectral"/>
                <a:sym typeface="Spectral"/>
              </a:rPr>
              <a:t>The primary representative of the student body population in decisions and matters of concern regarding academic standards and policies on campuses</a:t>
            </a:r>
            <a:endParaRPr sz="2200" dirty="0">
              <a:latin typeface="Spectral"/>
              <a:ea typeface="Spectral"/>
              <a:cs typeface="Spectral"/>
              <a:sym typeface="Spectral"/>
            </a:endParaRPr>
          </a:p>
          <a:p>
            <a:pPr indent="-423323">
              <a:lnSpc>
                <a:spcPct val="200000"/>
              </a:lnSpc>
              <a:buSzPts val="1400"/>
              <a:buFont typeface="Spectral"/>
              <a:buChar char="●"/>
            </a:pPr>
            <a:r>
              <a:rPr lang="en" sz="2200" dirty="0">
                <a:latin typeface="Spectral"/>
                <a:ea typeface="Spectral"/>
                <a:cs typeface="Spectral"/>
                <a:sym typeface="Spectral"/>
              </a:rPr>
              <a:t>Advocacy for positive change through interaction with students, faculty, administrators, and staff</a:t>
            </a:r>
            <a:endParaRPr sz="2200" dirty="0">
              <a:latin typeface="Spectral"/>
              <a:ea typeface="Spectral"/>
              <a:cs typeface="Spectral"/>
              <a:sym typeface="Spectral"/>
            </a:endParaRPr>
          </a:p>
          <a:p>
            <a:pPr indent="-423323">
              <a:lnSpc>
                <a:spcPct val="200000"/>
              </a:lnSpc>
              <a:buSzPts val="1400"/>
              <a:buFont typeface="Spectral"/>
              <a:buChar char="●"/>
            </a:pPr>
            <a:r>
              <a:rPr lang="en" sz="2200" dirty="0">
                <a:latin typeface="Spectral"/>
                <a:ea typeface="Spectral"/>
                <a:cs typeface="Spectral"/>
                <a:sym typeface="Spectral"/>
              </a:rPr>
              <a:t>Engagement and empowerment of the student voice in the community</a:t>
            </a:r>
            <a:endParaRPr sz="2200" dirty="0">
              <a:latin typeface="Spectral"/>
              <a:ea typeface="Spectral"/>
              <a:cs typeface="Spectral"/>
              <a:sym typeface="Spectral"/>
            </a:endParaRPr>
          </a:p>
          <a:p>
            <a:pPr indent="-423323">
              <a:buSzPts val="1400"/>
              <a:buFont typeface="Spectral"/>
              <a:buChar char="●"/>
            </a:pPr>
            <a:r>
              <a:rPr lang="en" sz="2200" dirty="0">
                <a:latin typeface="Spectral"/>
                <a:ea typeface="Spectral"/>
                <a:cs typeface="Spectral"/>
                <a:sym typeface="Spectral"/>
              </a:rPr>
              <a:t>Managing Campus Culture, Health and Wellness, Sustainability and the Drafting and Pursuance of Initiatives</a:t>
            </a:r>
            <a:endParaRPr sz="1700" dirty="0">
              <a:latin typeface="Spectral"/>
              <a:ea typeface="Spectral"/>
              <a:cs typeface="Spectral"/>
              <a:sym typeface="Spectral"/>
            </a:endParaRPr>
          </a:p>
          <a:p>
            <a:pPr marL="0" indent="0">
              <a:spcBef>
                <a:spcPts val="1600"/>
              </a:spcBef>
              <a:spcAft>
                <a:spcPts val="1600"/>
              </a:spcAft>
              <a:buNone/>
            </a:pPr>
            <a:endParaRPr sz="1867" dirty="0">
              <a:latin typeface="Spectral"/>
              <a:ea typeface="Spectral"/>
              <a:cs typeface="Spectral"/>
              <a:sym typeface="Spectr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Title 5- Student Authority to Participate in Governance </a:t>
            </a:r>
            <a:endParaRPr dirty="0"/>
          </a:p>
        </p:txBody>
      </p:sp>
      <p:sp>
        <p:nvSpPr>
          <p:cNvPr id="79" name="Google Shape;79;p17"/>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fontScale="92500"/>
          </a:bodyPr>
          <a:lstStyle/>
          <a:p>
            <a:pPr marL="0" indent="0">
              <a:lnSpc>
                <a:spcPct val="107916"/>
              </a:lnSpc>
              <a:spcAft>
                <a:spcPts val="1067"/>
              </a:spcAft>
              <a:buClr>
                <a:schemeClr val="dk1"/>
              </a:buClr>
              <a:buSzPts val="1100"/>
              <a:buNone/>
            </a:pPr>
            <a:r>
              <a:rPr lang="en" sz="3867" dirty="0">
                <a:solidFill>
                  <a:schemeClr val="tx2"/>
                </a:solidFill>
                <a:latin typeface="Calibri"/>
                <a:ea typeface="Calibri"/>
                <a:cs typeface="Calibri"/>
                <a:sym typeface="Calibri"/>
              </a:rPr>
              <a:t>Title 5 section 51023 identifies the associated student governments are the representative body of students and that they shall “be provided the opportunity to participate in the formation of policies and procedures  that have a significant effect on students.”</a:t>
            </a:r>
            <a:endParaRPr sz="4800" dirty="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The 10+1 and the 9+1  </a:t>
            </a:r>
            <a:endParaRPr dirty="0"/>
          </a:p>
        </p:txBody>
      </p:sp>
      <p:sp>
        <p:nvSpPr>
          <p:cNvPr id="85" name="Google Shape;85;p18"/>
          <p:cNvSpPr txBox="1">
            <a:spLocks noGrp="1"/>
          </p:cNvSpPr>
          <p:nvPr>
            <p:ph sz="half" idx="2"/>
          </p:nvPr>
        </p:nvSpPr>
        <p:spPr>
          <a:xfrm>
            <a:off x="1277650" y="1040236"/>
            <a:ext cx="4922537" cy="5149428"/>
          </a:xfrm>
          <a:prstGeom prst="rect">
            <a:avLst/>
          </a:prstGeom>
        </p:spPr>
        <p:txBody>
          <a:bodyPr spcFirstLastPara="1" vert="horz" wrap="square" lIns="121900" tIns="121900" rIns="121900" bIns="121900" numCol="1" anchor="t" anchorCtr="0" compatLnSpc="1">
            <a:prstTxWarp prst="textNoShape">
              <a:avLst/>
            </a:prstTxWarp>
            <a:normAutofit fontScale="25000" lnSpcReduction="20000"/>
          </a:bodyPr>
          <a:lstStyle/>
          <a:p>
            <a:pPr indent="-397923">
              <a:spcBef>
                <a:spcPts val="5333"/>
              </a:spcBef>
              <a:buClr>
                <a:srgbClr val="574C45"/>
              </a:buClr>
              <a:buSzPct val="100000"/>
              <a:buFont typeface="Calibri"/>
              <a:buAutoNum type="arabicPeriod"/>
            </a:pPr>
            <a:r>
              <a:rPr lang="en" sz="6400" dirty="0">
                <a:solidFill>
                  <a:srgbClr val="574C45"/>
                </a:solidFill>
                <a:latin typeface="Calibri"/>
                <a:ea typeface="Calibri"/>
                <a:cs typeface="Calibri"/>
                <a:sym typeface="Calibri"/>
              </a:rPr>
              <a:t>Curriculum including establishing prerequisites and placing courses within disciplines</a:t>
            </a:r>
            <a:endParaRPr sz="6400" dirty="0">
              <a:solidFill>
                <a:srgbClr val="574C45"/>
              </a:solidFill>
              <a:latin typeface="Calibri"/>
              <a:ea typeface="Calibri"/>
              <a:cs typeface="Calibri"/>
              <a:sym typeface="Calibri"/>
            </a:endParaRPr>
          </a:p>
          <a:p>
            <a:pPr indent="-397923">
              <a:buClr>
                <a:srgbClr val="574C45"/>
              </a:buClr>
              <a:buSzPct val="100000"/>
              <a:buFont typeface="Calibri"/>
              <a:buAutoNum type="arabicPeriod"/>
            </a:pPr>
            <a:r>
              <a:rPr lang="en" sz="6400" dirty="0">
                <a:solidFill>
                  <a:srgbClr val="574C45"/>
                </a:solidFill>
                <a:latin typeface="Calibri"/>
                <a:ea typeface="Calibri"/>
                <a:cs typeface="Calibri"/>
                <a:sym typeface="Calibri"/>
              </a:rPr>
              <a:t>Degree and certificate requirements</a:t>
            </a:r>
            <a:endParaRPr sz="6400" dirty="0">
              <a:solidFill>
                <a:srgbClr val="574C45"/>
              </a:solidFill>
              <a:latin typeface="Calibri"/>
              <a:ea typeface="Calibri"/>
              <a:cs typeface="Calibri"/>
              <a:sym typeface="Calibri"/>
            </a:endParaRPr>
          </a:p>
          <a:p>
            <a:pPr indent="-397923">
              <a:buClr>
                <a:srgbClr val="574C45"/>
              </a:buClr>
              <a:buSzPct val="100000"/>
              <a:buFont typeface="Calibri"/>
              <a:buAutoNum type="arabicPeriod"/>
            </a:pPr>
            <a:r>
              <a:rPr lang="en" sz="6400" dirty="0">
                <a:solidFill>
                  <a:srgbClr val="574C45"/>
                </a:solidFill>
                <a:latin typeface="Calibri"/>
                <a:ea typeface="Calibri"/>
                <a:cs typeface="Calibri"/>
                <a:sym typeface="Calibri"/>
              </a:rPr>
              <a:t>Grading policies</a:t>
            </a:r>
            <a:endParaRPr sz="6400" dirty="0">
              <a:solidFill>
                <a:srgbClr val="574C45"/>
              </a:solidFill>
              <a:latin typeface="Calibri"/>
              <a:ea typeface="Calibri"/>
              <a:cs typeface="Calibri"/>
              <a:sym typeface="Calibri"/>
            </a:endParaRPr>
          </a:p>
          <a:p>
            <a:pPr indent="-397923">
              <a:buClr>
                <a:srgbClr val="574C45"/>
              </a:buClr>
              <a:buSzPct val="100000"/>
              <a:buFont typeface="Calibri"/>
              <a:buAutoNum type="arabicPeriod"/>
            </a:pPr>
            <a:r>
              <a:rPr lang="en" sz="6400" dirty="0">
                <a:solidFill>
                  <a:srgbClr val="574C45"/>
                </a:solidFill>
                <a:latin typeface="Calibri"/>
                <a:ea typeface="Calibri"/>
                <a:cs typeface="Calibri"/>
                <a:sym typeface="Calibri"/>
              </a:rPr>
              <a:t>Educational program development</a:t>
            </a:r>
            <a:endParaRPr sz="6400" dirty="0">
              <a:solidFill>
                <a:srgbClr val="574C45"/>
              </a:solidFill>
              <a:latin typeface="Calibri"/>
              <a:ea typeface="Calibri"/>
              <a:cs typeface="Calibri"/>
              <a:sym typeface="Calibri"/>
            </a:endParaRPr>
          </a:p>
          <a:p>
            <a:pPr indent="-397923">
              <a:buClr>
                <a:srgbClr val="574C45"/>
              </a:buClr>
              <a:buSzPct val="100000"/>
              <a:buFont typeface="Calibri"/>
              <a:buAutoNum type="arabicPeriod"/>
            </a:pPr>
            <a:r>
              <a:rPr lang="en" sz="6400" dirty="0">
                <a:solidFill>
                  <a:srgbClr val="574C45"/>
                </a:solidFill>
                <a:latin typeface="Calibri"/>
                <a:ea typeface="Calibri"/>
                <a:cs typeface="Calibri"/>
                <a:sym typeface="Calibri"/>
              </a:rPr>
              <a:t>Standards or policies regarding student preparation and success</a:t>
            </a:r>
            <a:endParaRPr sz="6400" dirty="0">
              <a:solidFill>
                <a:srgbClr val="574C45"/>
              </a:solidFill>
              <a:latin typeface="Calibri"/>
              <a:ea typeface="Calibri"/>
              <a:cs typeface="Calibri"/>
              <a:sym typeface="Calibri"/>
            </a:endParaRPr>
          </a:p>
          <a:p>
            <a:pPr indent="-397923">
              <a:buClr>
                <a:srgbClr val="574C45"/>
              </a:buClr>
              <a:buSzPct val="100000"/>
              <a:buFont typeface="Calibri"/>
              <a:buAutoNum type="arabicPeriod"/>
            </a:pPr>
            <a:r>
              <a:rPr lang="en" sz="6400" dirty="0">
                <a:solidFill>
                  <a:srgbClr val="574C45"/>
                </a:solidFill>
                <a:latin typeface="Calibri"/>
                <a:ea typeface="Calibri"/>
                <a:cs typeface="Calibri"/>
                <a:sym typeface="Calibri"/>
              </a:rPr>
              <a:t>District and college governance structures, as related to faculty roles</a:t>
            </a:r>
            <a:endParaRPr sz="6400" dirty="0">
              <a:solidFill>
                <a:srgbClr val="574C45"/>
              </a:solidFill>
              <a:latin typeface="Calibri"/>
              <a:ea typeface="Calibri"/>
              <a:cs typeface="Calibri"/>
              <a:sym typeface="Calibri"/>
            </a:endParaRPr>
          </a:p>
          <a:p>
            <a:pPr indent="-397923">
              <a:buClr>
                <a:srgbClr val="574C45"/>
              </a:buClr>
              <a:buSzPct val="100000"/>
              <a:buFont typeface="Calibri"/>
              <a:buAutoNum type="arabicPeriod"/>
            </a:pPr>
            <a:r>
              <a:rPr lang="en" sz="6400" dirty="0">
                <a:solidFill>
                  <a:srgbClr val="574C45"/>
                </a:solidFill>
                <a:latin typeface="Calibri"/>
                <a:ea typeface="Calibri"/>
                <a:cs typeface="Calibri"/>
                <a:sym typeface="Calibri"/>
              </a:rPr>
              <a:t>Faculty roles and involvement in accreditation processes, including self-study and annual reports</a:t>
            </a:r>
            <a:endParaRPr sz="6400" dirty="0">
              <a:solidFill>
                <a:srgbClr val="574C45"/>
              </a:solidFill>
              <a:latin typeface="Calibri"/>
              <a:ea typeface="Calibri"/>
              <a:cs typeface="Calibri"/>
              <a:sym typeface="Calibri"/>
            </a:endParaRPr>
          </a:p>
          <a:p>
            <a:pPr indent="-397923">
              <a:buClr>
                <a:srgbClr val="574C45"/>
              </a:buClr>
              <a:buSzPct val="100000"/>
              <a:buFont typeface="Calibri"/>
              <a:buAutoNum type="arabicPeriod"/>
            </a:pPr>
            <a:r>
              <a:rPr lang="en" sz="6400" dirty="0">
                <a:solidFill>
                  <a:srgbClr val="574C45"/>
                </a:solidFill>
                <a:latin typeface="Calibri"/>
                <a:ea typeface="Calibri"/>
                <a:cs typeface="Calibri"/>
                <a:sym typeface="Calibri"/>
              </a:rPr>
              <a:t>Policies for faculty professional development activities</a:t>
            </a:r>
            <a:endParaRPr sz="6400" dirty="0">
              <a:solidFill>
                <a:srgbClr val="574C45"/>
              </a:solidFill>
              <a:latin typeface="Calibri"/>
              <a:ea typeface="Calibri"/>
              <a:cs typeface="Calibri"/>
              <a:sym typeface="Calibri"/>
            </a:endParaRPr>
          </a:p>
          <a:p>
            <a:pPr indent="-397923">
              <a:buClr>
                <a:srgbClr val="574C45"/>
              </a:buClr>
              <a:buSzPct val="100000"/>
              <a:buFont typeface="Calibri"/>
              <a:buAutoNum type="arabicPeriod"/>
            </a:pPr>
            <a:r>
              <a:rPr lang="en" sz="6400" dirty="0">
                <a:solidFill>
                  <a:srgbClr val="574C45"/>
                </a:solidFill>
                <a:latin typeface="Calibri"/>
                <a:ea typeface="Calibri"/>
                <a:cs typeface="Calibri"/>
                <a:sym typeface="Calibri"/>
              </a:rPr>
              <a:t>Processes for program review</a:t>
            </a:r>
            <a:endParaRPr sz="6400" dirty="0">
              <a:solidFill>
                <a:srgbClr val="574C45"/>
              </a:solidFill>
              <a:latin typeface="Calibri"/>
              <a:ea typeface="Calibri"/>
              <a:cs typeface="Calibri"/>
              <a:sym typeface="Calibri"/>
            </a:endParaRPr>
          </a:p>
          <a:p>
            <a:pPr indent="-397923">
              <a:buClr>
                <a:srgbClr val="574C45"/>
              </a:buClr>
              <a:buSzPct val="100000"/>
              <a:buFont typeface="Calibri"/>
              <a:buAutoNum type="arabicPeriod"/>
            </a:pPr>
            <a:r>
              <a:rPr lang="en" sz="6400" dirty="0">
                <a:solidFill>
                  <a:srgbClr val="574C45"/>
                </a:solidFill>
                <a:latin typeface="Calibri"/>
                <a:ea typeface="Calibri"/>
                <a:cs typeface="Calibri"/>
                <a:sym typeface="Calibri"/>
              </a:rPr>
              <a:t>Processes for institutional planning and budget development </a:t>
            </a:r>
            <a:endParaRPr sz="6400" dirty="0">
              <a:solidFill>
                <a:srgbClr val="574C45"/>
              </a:solidFill>
              <a:latin typeface="Calibri"/>
              <a:ea typeface="Calibri"/>
              <a:cs typeface="Calibri"/>
              <a:sym typeface="Calibri"/>
            </a:endParaRPr>
          </a:p>
          <a:p>
            <a:pPr indent="-397923">
              <a:buClr>
                <a:srgbClr val="574C45"/>
              </a:buClr>
              <a:buSzPct val="100000"/>
              <a:buFont typeface="Calibri"/>
              <a:buChar char="+"/>
            </a:pPr>
            <a:r>
              <a:rPr lang="en" sz="6400" dirty="0">
                <a:solidFill>
                  <a:srgbClr val="574C45"/>
                </a:solidFill>
                <a:latin typeface="Calibri"/>
                <a:ea typeface="Calibri"/>
                <a:cs typeface="Calibri"/>
                <a:sym typeface="Calibri"/>
              </a:rPr>
              <a:t>1 Other academic and professional matters as are mutually agreed upon between the governing board and the academic senate.</a:t>
            </a:r>
            <a:endParaRPr sz="6400" dirty="0">
              <a:solidFill>
                <a:srgbClr val="574C45"/>
              </a:solidFill>
              <a:latin typeface="Calibri"/>
              <a:ea typeface="Calibri"/>
              <a:cs typeface="Calibri"/>
              <a:sym typeface="Calibri"/>
            </a:endParaRPr>
          </a:p>
          <a:p>
            <a:pPr marL="0" indent="0">
              <a:spcBef>
                <a:spcPts val="5333"/>
              </a:spcBef>
              <a:spcAft>
                <a:spcPts val="1600"/>
              </a:spcAft>
              <a:buNone/>
            </a:pPr>
            <a:endParaRPr dirty="0"/>
          </a:p>
        </p:txBody>
      </p:sp>
      <p:sp>
        <p:nvSpPr>
          <p:cNvPr id="86" name="Google Shape;86;p18"/>
          <p:cNvSpPr txBox="1">
            <a:spLocks noGrp="1"/>
          </p:cNvSpPr>
          <p:nvPr>
            <p:ph sz="quarter" idx="4"/>
          </p:nvPr>
        </p:nvSpPr>
        <p:spPr>
          <a:xfrm>
            <a:off x="6388259" y="1419278"/>
            <a:ext cx="4948881" cy="4931188"/>
          </a:xfrm>
          <a:prstGeom prst="rect">
            <a:avLst/>
          </a:prstGeom>
        </p:spPr>
        <p:txBody>
          <a:bodyPr spcFirstLastPara="1" vert="horz" wrap="square" lIns="121900" tIns="121900" rIns="121900" bIns="121900" numCol="1" anchor="t" anchorCtr="0" compatLnSpc="1">
            <a:prstTxWarp prst="textNoShape">
              <a:avLst/>
            </a:prstTxWarp>
            <a:normAutofit fontScale="40000" lnSpcReduction="20000"/>
          </a:bodyPr>
          <a:lstStyle/>
          <a:p>
            <a:pPr marL="0" indent="0">
              <a:lnSpc>
                <a:spcPct val="107916"/>
              </a:lnSpc>
              <a:spcBef>
                <a:spcPts val="1067"/>
              </a:spcBef>
              <a:buNone/>
            </a:pPr>
            <a:r>
              <a:rPr lang="en-US" sz="3400" b="1" dirty="0">
                <a:solidFill>
                  <a:schemeClr val="tx2"/>
                </a:solidFill>
                <a:latin typeface="Calibri"/>
                <a:ea typeface="Calibri"/>
                <a:cs typeface="Calibri"/>
                <a:sym typeface="Calibri"/>
              </a:rPr>
              <a:t>Student Government </a:t>
            </a:r>
            <a:endParaRPr sz="3400" b="1" dirty="0">
              <a:solidFill>
                <a:schemeClr val="tx2"/>
              </a:solidFill>
              <a:latin typeface="Calibri"/>
              <a:ea typeface="Calibri"/>
              <a:cs typeface="Calibri"/>
              <a:sym typeface="Calibri"/>
            </a:endParaRPr>
          </a:p>
          <a:p>
            <a:pPr indent="-397923">
              <a:lnSpc>
                <a:spcPct val="107916"/>
              </a:lnSpc>
              <a:spcBef>
                <a:spcPts val="1067"/>
              </a:spcBef>
              <a:buClr>
                <a:schemeClr val="dk1"/>
              </a:buClr>
              <a:buSzPts val="1100"/>
              <a:buFont typeface="Calibri"/>
              <a:buAutoNum type="arabicPeriod"/>
            </a:pPr>
            <a:r>
              <a:rPr lang="en" sz="3400" dirty="0">
                <a:solidFill>
                  <a:schemeClr val="tx2"/>
                </a:solidFill>
                <a:highlight>
                  <a:srgbClr val="FFFF00"/>
                </a:highlight>
                <a:latin typeface="Calibri"/>
                <a:ea typeface="Calibri"/>
                <a:cs typeface="Calibri"/>
                <a:sym typeface="Calibri"/>
              </a:rPr>
              <a:t>grading policies;</a:t>
            </a:r>
            <a:endParaRPr sz="3400" dirty="0">
              <a:solidFill>
                <a:schemeClr val="tx2"/>
              </a:solidFill>
              <a:highlight>
                <a:srgbClr val="FFFF00"/>
              </a:highlight>
              <a:latin typeface="Calibri"/>
              <a:ea typeface="Calibri"/>
              <a:cs typeface="Calibri"/>
              <a:sym typeface="Calibri"/>
            </a:endParaRPr>
          </a:p>
          <a:p>
            <a:pPr indent="-397923">
              <a:lnSpc>
                <a:spcPct val="107916"/>
              </a:lnSpc>
              <a:buClr>
                <a:schemeClr val="dk1"/>
              </a:buClr>
              <a:buSzPts val="1100"/>
              <a:buFont typeface="Calibri"/>
              <a:buAutoNum type="arabicPeriod"/>
            </a:pPr>
            <a:r>
              <a:rPr lang="en" sz="3400" dirty="0">
                <a:solidFill>
                  <a:schemeClr val="tx2"/>
                </a:solidFill>
                <a:latin typeface="Calibri"/>
                <a:ea typeface="Calibri"/>
                <a:cs typeface="Calibri"/>
                <a:sym typeface="Calibri"/>
              </a:rPr>
              <a:t>codes of student conduct;</a:t>
            </a:r>
            <a:endParaRPr sz="3400" dirty="0">
              <a:solidFill>
                <a:schemeClr val="tx2"/>
              </a:solidFill>
              <a:latin typeface="Calibri"/>
              <a:ea typeface="Calibri"/>
              <a:cs typeface="Calibri"/>
              <a:sym typeface="Calibri"/>
            </a:endParaRPr>
          </a:p>
          <a:p>
            <a:pPr indent="-397923">
              <a:lnSpc>
                <a:spcPct val="107916"/>
              </a:lnSpc>
              <a:buClr>
                <a:schemeClr val="dk1"/>
              </a:buClr>
              <a:buSzPts val="1100"/>
              <a:buFont typeface="Calibri"/>
              <a:buAutoNum type="arabicPeriod"/>
            </a:pPr>
            <a:r>
              <a:rPr lang="en" sz="3400" dirty="0">
                <a:solidFill>
                  <a:schemeClr val="tx2"/>
                </a:solidFill>
                <a:latin typeface="Calibri"/>
                <a:ea typeface="Calibri"/>
                <a:cs typeface="Calibri"/>
                <a:sym typeface="Calibri"/>
              </a:rPr>
              <a:t>academic disciplinary policies;</a:t>
            </a:r>
            <a:endParaRPr sz="3400" dirty="0">
              <a:solidFill>
                <a:schemeClr val="tx2"/>
              </a:solidFill>
              <a:latin typeface="Calibri"/>
              <a:ea typeface="Calibri"/>
              <a:cs typeface="Calibri"/>
              <a:sym typeface="Calibri"/>
            </a:endParaRPr>
          </a:p>
          <a:p>
            <a:pPr indent="-397923">
              <a:lnSpc>
                <a:spcPct val="107916"/>
              </a:lnSpc>
              <a:buClr>
                <a:schemeClr val="dk1"/>
              </a:buClr>
              <a:buSzPts val="1100"/>
              <a:buFont typeface="Calibri"/>
              <a:buAutoNum type="arabicPeriod"/>
            </a:pPr>
            <a:r>
              <a:rPr lang="en" sz="3400" dirty="0">
                <a:solidFill>
                  <a:schemeClr val="tx2"/>
                </a:solidFill>
                <a:highlight>
                  <a:srgbClr val="FFFF00"/>
                </a:highlight>
                <a:latin typeface="Calibri"/>
                <a:ea typeface="Calibri"/>
                <a:cs typeface="Calibri"/>
                <a:sym typeface="Calibri"/>
              </a:rPr>
              <a:t>curriculum development;</a:t>
            </a:r>
            <a:endParaRPr sz="3400" dirty="0">
              <a:solidFill>
                <a:schemeClr val="tx2"/>
              </a:solidFill>
              <a:highlight>
                <a:srgbClr val="FFFF00"/>
              </a:highlight>
              <a:latin typeface="Calibri"/>
              <a:ea typeface="Calibri"/>
              <a:cs typeface="Calibri"/>
              <a:sym typeface="Calibri"/>
            </a:endParaRPr>
          </a:p>
          <a:p>
            <a:pPr indent="-397923">
              <a:lnSpc>
                <a:spcPct val="107916"/>
              </a:lnSpc>
              <a:buClr>
                <a:schemeClr val="dk1"/>
              </a:buClr>
              <a:buSzPts val="1100"/>
              <a:buFont typeface="Calibri"/>
              <a:buAutoNum type="arabicPeriod"/>
            </a:pPr>
            <a:r>
              <a:rPr lang="en" sz="3400" dirty="0">
                <a:solidFill>
                  <a:schemeClr val="tx2"/>
                </a:solidFill>
                <a:highlight>
                  <a:srgbClr val="FFFF00"/>
                </a:highlight>
                <a:latin typeface="Calibri"/>
                <a:ea typeface="Calibri"/>
                <a:cs typeface="Calibri"/>
                <a:sym typeface="Calibri"/>
              </a:rPr>
              <a:t>courses or programs which should be initiated or discontinued;</a:t>
            </a:r>
            <a:endParaRPr sz="3400" dirty="0">
              <a:solidFill>
                <a:schemeClr val="tx2"/>
              </a:solidFill>
              <a:highlight>
                <a:srgbClr val="FFFF00"/>
              </a:highlight>
              <a:latin typeface="Calibri"/>
              <a:ea typeface="Calibri"/>
              <a:cs typeface="Calibri"/>
              <a:sym typeface="Calibri"/>
            </a:endParaRPr>
          </a:p>
          <a:p>
            <a:pPr indent="-397923">
              <a:lnSpc>
                <a:spcPct val="107916"/>
              </a:lnSpc>
              <a:buClr>
                <a:schemeClr val="dk1"/>
              </a:buClr>
              <a:buSzPts val="1100"/>
              <a:buFont typeface="Calibri"/>
              <a:buAutoNum type="arabicPeriod"/>
            </a:pPr>
            <a:r>
              <a:rPr lang="en" sz="3400" dirty="0">
                <a:solidFill>
                  <a:schemeClr val="tx2"/>
                </a:solidFill>
                <a:highlight>
                  <a:srgbClr val="FFFF00"/>
                </a:highlight>
                <a:latin typeface="Calibri"/>
                <a:ea typeface="Calibri"/>
                <a:cs typeface="Calibri"/>
                <a:sym typeface="Calibri"/>
              </a:rPr>
              <a:t>processes for institutional planning and budget development;</a:t>
            </a:r>
            <a:endParaRPr sz="3400" dirty="0">
              <a:solidFill>
                <a:schemeClr val="tx2"/>
              </a:solidFill>
              <a:highlight>
                <a:srgbClr val="FFFF00"/>
              </a:highlight>
              <a:latin typeface="Calibri"/>
              <a:ea typeface="Calibri"/>
              <a:cs typeface="Calibri"/>
              <a:sym typeface="Calibri"/>
            </a:endParaRPr>
          </a:p>
          <a:p>
            <a:pPr indent="-397923">
              <a:lnSpc>
                <a:spcPct val="107916"/>
              </a:lnSpc>
              <a:buClr>
                <a:schemeClr val="dk1"/>
              </a:buClr>
              <a:buSzPts val="1100"/>
              <a:buFont typeface="Calibri"/>
              <a:buAutoNum type="arabicPeriod"/>
            </a:pPr>
            <a:r>
              <a:rPr lang="en" sz="3400" dirty="0">
                <a:solidFill>
                  <a:schemeClr val="tx2"/>
                </a:solidFill>
                <a:highlight>
                  <a:srgbClr val="FFFF00"/>
                </a:highlight>
                <a:latin typeface="Calibri"/>
                <a:ea typeface="Calibri"/>
                <a:cs typeface="Calibri"/>
                <a:sym typeface="Calibri"/>
              </a:rPr>
              <a:t>standards and policies regarding student preparation and success;</a:t>
            </a:r>
            <a:endParaRPr sz="3400" dirty="0">
              <a:solidFill>
                <a:schemeClr val="tx2"/>
              </a:solidFill>
              <a:highlight>
                <a:srgbClr val="FFFF00"/>
              </a:highlight>
              <a:latin typeface="Calibri"/>
              <a:ea typeface="Calibri"/>
              <a:cs typeface="Calibri"/>
              <a:sym typeface="Calibri"/>
            </a:endParaRPr>
          </a:p>
          <a:p>
            <a:pPr indent="-397923">
              <a:lnSpc>
                <a:spcPct val="107916"/>
              </a:lnSpc>
              <a:buClr>
                <a:schemeClr val="dk1"/>
              </a:buClr>
              <a:buSzPts val="1100"/>
              <a:buFont typeface="Calibri"/>
              <a:buAutoNum type="arabicPeriod"/>
            </a:pPr>
            <a:r>
              <a:rPr lang="en" sz="3400" b="1" dirty="0">
                <a:solidFill>
                  <a:schemeClr val="tx2"/>
                </a:solidFill>
                <a:latin typeface="Calibri"/>
                <a:ea typeface="Calibri"/>
                <a:cs typeface="Calibri"/>
                <a:sym typeface="Calibri"/>
              </a:rPr>
              <a:t>student services planning and development;</a:t>
            </a:r>
            <a:endParaRPr sz="3400" b="1" dirty="0">
              <a:solidFill>
                <a:schemeClr val="tx2"/>
              </a:solidFill>
              <a:latin typeface="Calibri"/>
              <a:ea typeface="Calibri"/>
              <a:cs typeface="Calibri"/>
              <a:sym typeface="Calibri"/>
            </a:endParaRPr>
          </a:p>
          <a:p>
            <a:pPr indent="-397923">
              <a:lnSpc>
                <a:spcPct val="107916"/>
              </a:lnSpc>
              <a:buClr>
                <a:schemeClr val="dk1"/>
              </a:buClr>
              <a:buSzPts val="1100"/>
              <a:buFont typeface="Calibri"/>
              <a:buAutoNum type="arabicPeriod"/>
            </a:pPr>
            <a:r>
              <a:rPr lang="en" sz="3400" dirty="0">
                <a:solidFill>
                  <a:schemeClr val="tx2"/>
                </a:solidFill>
                <a:latin typeface="Calibri"/>
                <a:ea typeface="Calibri"/>
                <a:cs typeface="Calibri"/>
                <a:sym typeface="Calibri"/>
              </a:rPr>
              <a:t>student fees within the authority of the district to adopt; and</a:t>
            </a:r>
            <a:endParaRPr sz="3400" dirty="0">
              <a:solidFill>
                <a:schemeClr val="tx2"/>
              </a:solidFill>
              <a:latin typeface="Calibri"/>
              <a:ea typeface="Calibri"/>
              <a:cs typeface="Calibri"/>
              <a:sym typeface="Calibri"/>
            </a:endParaRPr>
          </a:p>
          <a:p>
            <a:pPr indent="-397923">
              <a:lnSpc>
                <a:spcPct val="107916"/>
              </a:lnSpc>
              <a:buClr>
                <a:schemeClr val="dk1"/>
              </a:buClr>
              <a:buSzPts val="1100"/>
              <a:buFont typeface="Calibri"/>
              <a:buChar char="+"/>
            </a:pPr>
            <a:r>
              <a:rPr lang="en" sz="3400" dirty="0">
                <a:solidFill>
                  <a:schemeClr val="tx2"/>
                </a:solidFill>
                <a:latin typeface="Calibri"/>
                <a:ea typeface="Calibri"/>
                <a:cs typeface="Calibri"/>
                <a:sym typeface="Calibri"/>
              </a:rPr>
              <a:t>1 any other district and college policy, procedure or related matter that the district governing board determines will have a significant effect on students.</a:t>
            </a:r>
            <a:endParaRPr sz="3400" dirty="0">
              <a:solidFill>
                <a:schemeClr val="tx2"/>
              </a:solidFill>
              <a:latin typeface="Calibri"/>
              <a:ea typeface="Calibri"/>
              <a:cs typeface="Calibri"/>
              <a:sym typeface="Calibri"/>
            </a:endParaRPr>
          </a:p>
          <a:p>
            <a:pPr marL="0" indent="0">
              <a:spcBef>
                <a:spcPts val="1067"/>
              </a:spcBef>
              <a:spcAft>
                <a:spcPts val="160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Shared Areas of Purview </a:t>
            </a:r>
            <a:endParaRPr dirty="0"/>
          </a:p>
        </p:txBody>
      </p:sp>
      <p:sp>
        <p:nvSpPr>
          <p:cNvPr id="92" name="Google Shape;92;p19"/>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fontScale="92500" lnSpcReduction="20000"/>
          </a:bodyPr>
          <a:lstStyle/>
          <a:p>
            <a:pPr indent="-445758">
              <a:buSzPct val="100000"/>
            </a:pPr>
            <a:r>
              <a:rPr lang="en" dirty="0"/>
              <a:t>Grading Policies </a:t>
            </a:r>
            <a:endParaRPr dirty="0"/>
          </a:p>
          <a:p>
            <a:pPr indent="-445758">
              <a:buSzPct val="100000"/>
            </a:pPr>
            <a:r>
              <a:rPr lang="en" dirty="0"/>
              <a:t>Curriculum Development </a:t>
            </a:r>
          </a:p>
          <a:p>
            <a:pPr indent="-445758">
              <a:buSzPct val="100000"/>
            </a:pPr>
            <a:r>
              <a:rPr lang="en-US" dirty="0"/>
              <a:t>Courses or Programs which should be Initiated or Discontinued;</a:t>
            </a:r>
            <a:endParaRPr dirty="0"/>
          </a:p>
          <a:p>
            <a:pPr indent="-445758">
              <a:buSzPct val="100000"/>
            </a:pPr>
            <a:r>
              <a:rPr lang="en" dirty="0"/>
              <a:t>Processes for Institutional Planning and Budget Development </a:t>
            </a:r>
            <a:endParaRPr dirty="0"/>
          </a:p>
          <a:p>
            <a:pPr indent="-445758">
              <a:buSzPct val="100000"/>
            </a:pPr>
            <a:r>
              <a:rPr lang="en" dirty="0"/>
              <a:t>Standards and Policies Regarding Student Preparation and Success </a:t>
            </a:r>
            <a:endParaRPr dirty="0"/>
          </a:p>
          <a:p>
            <a:pPr marL="0" indent="0">
              <a:spcBef>
                <a:spcPts val="1600"/>
              </a:spcBef>
              <a:buNone/>
            </a:pPr>
            <a:endParaRPr dirty="0"/>
          </a:p>
          <a:p>
            <a:pPr marL="0" indent="0">
              <a:lnSpc>
                <a:spcPct val="107916"/>
              </a:lnSpc>
              <a:spcBef>
                <a:spcPts val="1600"/>
              </a:spcBef>
              <a:buClr>
                <a:schemeClr val="dk1"/>
              </a:buClr>
              <a:buSzPct val="45833"/>
              <a:buNone/>
            </a:pPr>
            <a:r>
              <a:rPr lang="en" sz="3200" dirty="0">
                <a:solidFill>
                  <a:schemeClr val="dk1"/>
                </a:solidFill>
                <a:latin typeface="Calibri"/>
                <a:ea typeface="Calibri"/>
                <a:cs typeface="Calibri"/>
                <a:sym typeface="Calibri"/>
              </a:rPr>
              <a:t>These aligned areas provide local senates and student governments with opportunities to work and support each other.</a:t>
            </a:r>
            <a:endParaRPr sz="4133" dirty="0"/>
          </a:p>
          <a:p>
            <a:pPr marL="0" indent="0">
              <a:spcBef>
                <a:spcPts val="1067"/>
              </a:spcBef>
              <a:buNone/>
            </a:pPr>
            <a:endParaRPr sz="4133" dirty="0"/>
          </a:p>
          <a:p>
            <a:pPr marL="0" indent="0">
              <a:spcBef>
                <a:spcPts val="1600"/>
              </a:spcBef>
              <a:spcAft>
                <a:spcPts val="16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r>
              <a:rPr lang="en"/>
              <a:t>Student Senate for California Community Colleges </a:t>
            </a:r>
            <a:endParaRPr dirty="0"/>
          </a:p>
        </p:txBody>
      </p:sp>
      <p:sp>
        <p:nvSpPr>
          <p:cNvPr id="98" name="Google Shape;98;p20"/>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fontScale="92500" lnSpcReduction="10000"/>
          </a:bodyPr>
          <a:lstStyle/>
          <a:p>
            <a:pPr indent="-419090">
              <a:lnSpc>
                <a:spcPct val="200000"/>
              </a:lnSpc>
              <a:buClr>
                <a:srgbClr val="111111"/>
              </a:buClr>
              <a:buSzPts val="1350"/>
              <a:buFont typeface="Roboto"/>
              <a:buChar char="●"/>
            </a:pPr>
            <a:r>
              <a:rPr lang="en" sz="1800">
                <a:solidFill>
                  <a:srgbClr val="111111"/>
                </a:solidFill>
                <a:highlight>
                  <a:srgbClr val="FFFFFF"/>
                </a:highlight>
                <a:latin typeface="Roboto"/>
                <a:ea typeface="Roboto"/>
                <a:cs typeface="Roboto"/>
                <a:sym typeface="Roboto"/>
              </a:rPr>
              <a:t>The </a:t>
            </a:r>
            <a:r>
              <a:rPr lang="en" sz="1800" b="1">
                <a:solidFill>
                  <a:srgbClr val="111111"/>
                </a:solidFill>
                <a:highlight>
                  <a:srgbClr val="FFFFFF"/>
                </a:highlight>
                <a:latin typeface="Roboto"/>
                <a:ea typeface="Roboto"/>
                <a:cs typeface="Roboto"/>
                <a:sym typeface="Roboto"/>
              </a:rPr>
              <a:t>mission</a:t>
            </a:r>
            <a:r>
              <a:rPr lang="en" sz="1800">
                <a:solidFill>
                  <a:srgbClr val="111111"/>
                </a:solidFill>
                <a:highlight>
                  <a:srgbClr val="FFFFFF"/>
                </a:highlight>
                <a:latin typeface="Roboto"/>
                <a:ea typeface="Roboto"/>
                <a:cs typeface="Roboto"/>
                <a:sym typeface="Roboto"/>
              </a:rPr>
              <a:t> of the Student Senate for California Community Colleges (</a:t>
            </a:r>
            <a:r>
              <a:rPr lang="en" sz="1800" b="1">
                <a:solidFill>
                  <a:srgbClr val="111111"/>
                </a:solidFill>
                <a:highlight>
                  <a:srgbClr val="FFFFFF"/>
                </a:highlight>
                <a:latin typeface="Roboto"/>
                <a:ea typeface="Roboto"/>
                <a:cs typeface="Roboto"/>
                <a:sym typeface="Roboto"/>
              </a:rPr>
              <a:t>SSCCC</a:t>
            </a:r>
            <a:r>
              <a:rPr lang="en" sz="1800">
                <a:solidFill>
                  <a:srgbClr val="111111"/>
                </a:solidFill>
                <a:highlight>
                  <a:srgbClr val="FFFFFF"/>
                </a:highlight>
                <a:latin typeface="Roboto"/>
                <a:ea typeface="Roboto"/>
                <a:cs typeface="Roboto"/>
                <a:sym typeface="Roboto"/>
              </a:rPr>
              <a:t>) is to pursue policies that will improve student access, promote student success, engage and empower local student leaders, and enrich the collegiate experience for all California community college students.</a:t>
            </a:r>
            <a:endParaRPr sz="1800" dirty="0">
              <a:solidFill>
                <a:srgbClr val="111111"/>
              </a:solidFill>
              <a:highlight>
                <a:srgbClr val="FFFFFF"/>
              </a:highlight>
              <a:latin typeface="Roboto"/>
              <a:ea typeface="Roboto"/>
              <a:cs typeface="Roboto"/>
              <a:sym typeface="Roboto"/>
            </a:endParaRPr>
          </a:p>
          <a:p>
            <a:pPr lvl="1" indent="-419090">
              <a:lnSpc>
                <a:spcPct val="200000"/>
              </a:lnSpc>
              <a:buClr>
                <a:srgbClr val="111111"/>
              </a:buClr>
              <a:buSzPts val="1350"/>
              <a:buFont typeface="Roboto"/>
              <a:buChar char="○"/>
            </a:pPr>
            <a:endParaRPr sz="1800" dirty="0">
              <a:solidFill>
                <a:srgbClr val="111111"/>
              </a:solidFill>
              <a:highlight>
                <a:srgbClr val="FFFFFF"/>
              </a:highlight>
              <a:latin typeface="Roboto"/>
              <a:ea typeface="Roboto"/>
              <a:cs typeface="Roboto"/>
              <a:sym typeface="Roboto"/>
            </a:endParaRPr>
          </a:p>
          <a:p>
            <a:pPr indent="-419090">
              <a:lnSpc>
                <a:spcPct val="200000"/>
              </a:lnSpc>
              <a:buClr>
                <a:srgbClr val="111111"/>
              </a:buClr>
              <a:buSzPts val="1350"/>
              <a:buFont typeface="Roboto"/>
              <a:buChar char="●"/>
            </a:pPr>
            <a:r>
              <a:rPr lang="en" sz="1800">
                <a:solidFill>
                  <a:srgbClr val="111111"/>
                </a:solidFill>
                <a:highlight>
                  <a:srgbClr val="FFFFFF"/>
                </a:highlight>
                <a:latin typeface="Roboto"/>
                <a:ea typeface="Roboto"/>
                <a:cs typeface="Roboto"/>
                <a:sym typeface="Roboto"/>
              </a:rPr>
              <a:t>Institutionally, the Student Senate has been growing rapidly while effectively identifying the needs of Students across the California  through its system partners and the State Legislature</a:t>
            </a:r>
            <a:endParaRPr sz="1800" dirty="0">
              <a:solidFill>
                <a:srgbClr val="111111"/>
              </a:solidFill>
              <a:highlight>
                <a:srgbClr val="FFFFFF"/>
              </a:highlight>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ASCCC Curriculum Inst. 2020 Theme">
  <a:themeElements>
    <a:clrScheme name="ASCCC Plenary Spring 2021">
      <a:dk1>
        <a:srgbClr val="507BB5"/>
      </a:dk1>
      <a:lt1>
        <a:srgbClr val="FFFFFF"/>
      </a:lt1>
      <a:dk2>
        <a:srgbClr val="000000"/>
      </a:dk2>
      <a:lt2>
        <a:srgbClr val="F9CC41"/>
      </a:lt2>
      <a:accent1>
        <a:srgbClr val="008A69"/>
      </a:accent1>
      <a:accent2>
        <a:srgbClr val="20A7BA"/>
      </a:accent2>
      <a:accent3>
        <a:srgbClr val="C7B893"/>
      </a:accent3>
      <a:accent4>
        <a:srgbClr val="7E3783"/>
      </a:accent4>
      <a:accent5>
        <a:srgbClr val="507BB5"/>
      </a:accent5>
      <a:accent6>
        <a:srgbClr val="581519"/>
      </a:accent6>
      <a:hlink>
        <a:srgbClr val="155F90"/>
      </a:hlink>
      <a:folHlink>
        <a:srgbClr val="2EA17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lenary 2021 Spring ppt template 1 210127" id="{DAC46680-91E6-7B49-872D-F9551EF3C782}" vid="{41AAB9FA-BDD9-EB40-8621-18159C45AD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Plenary 2021 Spring ppt template 1</Template>
  <TotalTime>8</TotalTime>
  <Words>1305</Words>
  <Application>Microsoft Office PowerPoint</Application>
  <PresentationFormat>Widescreen</PresentationFormat>
  <Paragraphs>127</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Gill Sans</vt:lpstr>
      <vt:lpstr>Palatino</vt:lpstr>
      <vt:lpstr>Roboto</vt:lpstr>
      <vt:lpstr>Spectral</vt:lpstr>
      <vt:lpstr>ASCCC Curriculum Inst. 2020 Theme</vt:lpstr>
      <vt:lpstr>Student Governments and Academic Senates: A partnership for student success</vt:lpstr>
      <vt:lpstr>Presenters</vt:lpstr>
      <vt:lpstr>Breakout Description </vt:lpstr>
      <vt:lpstr>Why is it important to work together </vt:lpstr>
      <vt:lpstr>Role of Student Governments </vt:lpstr>
      <vt:lpstr>Title 5- Student Authority to Participate in Governance </vt:lpstr>
      <vt:lpstr>The 10+1 and the 9+1  </vt:lpstr>
      <vt:lpstr>Shared Areas of Purview </vt:lpstr>
      <vt:lpstr>Student Senate for California Community Colleges </vt:lpstr>
      <vt:lpstr>How the ASCCC and SSCCC are working together </vt:lpstr>
      <vt:lpstr>Faculty and Students: A partnership in Equity </vt:lpstr>
      <vt:lpstr>SSCCC Anti-Racism Student Plan of Action</vt:lpstr>
      <vt:lpstr>Strategies for working together locally</vt:lpstr>
      <vt:lpstr>The power of working together</vt:lpstr>
      <vt:lpstr>Communication is integral</vt:lpstr>
      <vt:lpstr>Recommendations </vt:lpstr>
      <vt:lpstr>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Curry</dc:creator>
  <cp:lastModifiedBy>Stephanie Curry</cp:lastModifiedBy>
  <cp:revision>3</cp:revision>
  <cp:lastPrinted>2020-11-24T19:27:34Z</cp:lastPrinted>
  <dcterms:created xsi:type="dcterms:W3CDTF">2021-03-24T15:52:52Z</dcterms:created>
  <dcterms:modified xsi:type="dcterms:W3CDTF">2021-04-12T22:46:41Z</dcterms:modified>
</cp:coreProperties>
</file>