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j2CHd0mR9B27jDsKd6YbBwO31j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bold.fntdata"/><Relationship Id="rId25" Type="http://schemas.openxmlformats.org/officeDocument/2006/relationships/font" Target="fonts/GillSans-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 name="Google Shape;5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f6e223362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f6e223362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1f6e223362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1e455ffc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1e455ffca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1e455ffca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1e6fc3bfc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1e6fc3bfc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1e6fc3bfc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165b2e62d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165b2e62db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165b2e62db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681ae1ea4_1_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1681ae1ea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681ae1ea4_1_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1681ae1ea4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681ae1ea4_1_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1681ae1ea4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681ae1ea4_1_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1681ae1ea4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681ae1ea4_1_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21681ae1ea4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681ae1ea4_1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1681ae1ea4_1_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 behalf of the ASCCC CTE Leadership Committee and the ASCCC Noncredit, Pre-Transfer &amp; Continuing Education Committee</a:t>
            </a:r>
            <a:endParaRPr/>
          </a:p>
          <a:p>
            <a:pPr indent="0" lvl="0" marL="0" rtl="0" algn="l">
              <a:spcBef>
                <a:spcPts val="0"/>
              </a:spcBef>
              <a:spcAft>
                <a:spcPts val="0"/>
              </a:spcAft>
              <a:buNone/>
            </a:pPr>
            <a:r>
              <a:t/>
            </a:r>
            <a:endParaRPr/>
          </a:p>
        </p:txBody>
      </p:sp>
      <p:sp>
        <p:nvSpPr>
          <p:cNvPr id="214" name="Google Shape;214;g21681ae1ea4_1_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 and centering (Michelle) 2 minutes</a:t>
            </a:r>
            <a:endParaRPr/>
          </a:p>
          <a:p>
            <a:pPr indent="0" lvl="0" marL="0" rtl="0" algn="l">
              <a:spcBef>
                <a:spcPts val="0"/>
              </a:spcBef>
              <a:spcAft>
                <a:spcPts val="0"/>
              </a:spcAft>
              <a:buNone/>
            </a:pPr>
            <a:r>
              <a:rPr lang="en-US">
                <a:latin typeface="Arial"/>
                <a:ea typeface="Arial"/>
                <a:cs typeface="Arial"/>
                <a:sym typeface="Arial"/>
              </a:rPr>
              <a:t>Laney: </a:t>
            </a:r>
            <a:r>
              <a:rPr lang="en-US">
                <a:solidFill>
                  <a:srgbClr val="404040"/>
                </a:solidFill>
                <a:latin typeface="Arial"/>
                <a:ea typeface="Arial"/>
                <a:cs typeface="Arial"/>
                <a:sym typeface="Arial"/>
              </a:rPr>
              <a:t>Ohlone/Muwekma</a:t>
            </a:r>
            <a:endParaRPr>
              <a:solidFill>
                <a:srgbClr val="404040"/>
              </a:solidFill>
              <a:latin typeface="Arial"/>
              <a:ea typeface="Arial"/>
              <a:cs typeface="Arial"/>
              <a:sym typeface="Arial"/>
            </a:endParaRPr>
          </a:p>
          <a:p>
            <a:pPr indent="0" lvl="0" marL="0" rtl="0" algn="l">
              <a:spcBef>
                <a:spcPts val="0"/>
              </a:spcBef>
              <a:spcAft>
                <a:spcPts val="0"/>
              </a:spcAft>
              <a:buNone/>
            </a:pPr>
            <a:r>
              <a:rPr lang="en-US">
                <a:solidFill>
                  <a:srgbClr val="404040"/>
                </a:solidFill>
                <a:latin typeface="Arial"/>
                <a:ea typeface="Arial"/>
                <a:cs typeface="Arial"/>
                <a:sym typeface="Arial"/>
              </a:rPr>
              <a:t>Compton: Tongva/</a:t>
            </a:r>
            <a:r>
              <a:rPr lang="en-US">
                <a:solidFill>
                  <a:srgbClr val="202124"/>
                </a:solidFill>
                <a:latin typeface="Arial"/>
                <a:ea typeface="Arial"/>
                <a:cs typeface="Arial"/>
                <a:sym typeface="Arial"/>
              </a:rPr>
              <a:t>Gabrieleño</a:t>
            </a:r>
            <a:endParaRPr>
              <a:solidFill>
                <a:srgbClr val="40404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lang="en-US"/>
              <a:t>Huge brain in the room—we value and acknowledge you. </a:t>
            </a:r>
            <a:endParaRPr/>
          </a:p>
          <a:p>
            <a:pPr indent="0" lvl="0" marL="0" rtl="0" algn="l">
              <a:spcBef>
                <a:spcPts val="0"/>
              </a:spcBef>
              <a:spcAft>
                <a:spcPts val="0"/>
              </a:spcAft>
              <a:buNone/>
            </a:pPr>
            <a:r>
              <a:rPr b="1" lang="en-US"/>
              <a:t>Breathe and community norms:</a:t>
            </a:r>
            <a:endParaRPr/>
          </a:p>
          <a:p>
            <a:pPr indent="-171450" lvl="0" marL="171450" rtl="0" algn="l">
              <a:spcBef>
                <a:spcPts val="0"/>
              </a:spcBef>
              <a:spcAft>
                <a:spcPts val="0"/>
              </a:spcAft>
              <a:buClr>
                <a:schemeClr val="dk1"/>
              </a:buClr>
              <a:buSzPts val="1200"/>
              <a:buFont typeface="Arial"/>
              <a:buChar char="•"/>
            </a:pPr>
            <a:r>
              <a:rPr lang="en-US"/>
              <a:t>Be present </a:t>
            </a:r>
            <a:endParaRPr/>
          </a:p>
          <a:p>
            <a:pPr indent="-171450" lvl="0" marL="171450" rtl="0" algn="l">
              <a:spcBef>
                <a:spcPts val="0"/>
              </a:spcBef>
              <a:spcAft>
                <a:spcPts val="0"/>
              </a:spcAft>
              <a:buClr>
                <a:schemeClr val="dk1"/>
              </a:buClr>
              <a:buSzPts val="1200"/>
              <a:buFont typeface="Arial"/>
              <a:buChar char="•"/>
            </a:pPr>
            <a:r>
              <a:rPr lang="en-US"/>
              <a:t>Be true to yourself</a:t>
            </a:r>
            <a:endParaRPr/>
          </a:p>
          <a:p>
            <a:pPr indent="-171450" lvl="0" marL="171450" rtl="0" algn="l">
              <a:spcBef>
                <a:spcPts val="0"/>
              </a:spcBef>
              <a:spcAft>
                <a:spcPts val="0"/>
              </a:spcAft>
              <a:buClr>
                <a:schemeClr val="dk1"/>
              </a:buClr>
              <a:buSzPts val="1200"/>
              <a:buFont typeface="Arial"/>
              <a:buChar char="•"/>
            </a:pPr>
            <a:r>
              <a:rPr lang="en-US"/>
              <a:t>Acknowledge each other and connect</a:t>
            </a:r>
            <a:endParaRPr/>
          </a:p>
          <a:p>
            <a:pPr indent="-171450" lvl="0" marL="171450" rtl="0" algn="l">
              <a:spcBef>
                <a:spcPts val="0"/>
              </a:spcBef>
              <a:spcAft>
                <a:spcPts val="0"/>
              </a:spcAft>
              <a:buClr>
                <a:schemeClr val="dk1"/>
              </a:buClr>
              <a:buSzPts val="1200"/>
              <a:buFont typeface="Arial"/>
              <a:buChar char="•"/>
            </a:pPr>
            <a:r>
              <a:rPr lang="en-US"/>
              <a:t>Commit to learning and open-minded</a:t>
            </a:r>
            <a:endParaRPr/>
          </a:p>
          <a:p>
            <a:pPr indent="-171450" lvl="0" marL="171450" rtl="0" algn="l">
              <a:spcBef>
                <a:spcPts val="0"/>
              </a:spcBef>
              <a:spcAft>
                <a:spcPts val="0"/>
              </a:spcAft>
              <a:buClr>
                <a:schemeClr val="dk1"/>
              </a:buClr>
              <a:buSzPts val="1200"/>
              <a:buFont typeface="Arial"/>
              <a:buChar char="•"/>
            </a:pPr>
            <a:r>
              <a:rPr lang="en-US"/>
              <a:t>Have fun</a:t>
            </a:r>
            <a:endParaRPr/>
          </a:p>
        </p:txBody>
      </p:sp>
      <p:sp>
        <p:nvSpPr>
          <p:cNvPr id="67" name="Google Shape;6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1e31fb476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 name="Google Shape;75;g21e31fb476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21e31fb476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Carrie (quick review of day) </a:t>
            </a:r>
            <a:endParaRPr/>
          </a:p>
        </p:txBody>
      </p:sp>
      <p:sp>
        <p:nvSpPr>
          <p:cNvPr id="85" name="Google Shape;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Carrie intro Jolena</a:t>
            </a:r>
            <a:endParaRPr/>
          </a:p>
          <a:p>
            <a:pPr indent="0" lvl="0" marL="0" rtl="0" algn="l">
              <a:spcBef>
                <a:spcPts val="0"/>
              </a:spcBef>
              <a:spcAft>
                <a:spcPts val="0"/>
              </a:spcAft>
              <a:buNone/>
            </a:pPr>
            <a:r>
              <a:rPr lang="en-US"/>
              <a:t>Jolena—15 minutes</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f6d43c37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f6d43c371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1f6d43c371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f6e223362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f6e223362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1f6e2233622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cSld name="#1 Title Slide">
    <p:spTree>
      <p:nvGrpSpPr>
        <p:cNvPr id="13" name="Shape 13"/>
        <p:cNvGrpSpPr/>
        <p:nvPr/>
      </p:nvGrpSpPr>
      <p:grpSpPr>
        <a:xfrm>
          <a:off x="0" y="0"/>
          <a:ext cx="0" cy="0"/>
          <a:chOff x="0" y="0"/>
          <a:chExt cx="0" cy="0"/>
        </a:xfrm>
      </p:grpSpPr>
      <p:grpSp>
        <p:nvGrpSpPr>
          <p:cNvPr id="14" name="Google Shape;14;p9"/>
          <p:cNvGrpSpPr/>
          <p:nvPr/>
        </p:nvGrpSpPr>
        <p:grpSpPr>
          <a:xfrm>
            <a:off x="0" y="2834565"/>
            <a:ext cx="12192000" cy="4023435"/>
            <a:chOff x="0" y="2834565"/>
            <a:chExt cx="12192000" cy="4023435"/>
          </a:xfrm>
        </p:grpSpPr>
        <p:sp>
          <p:nvSpPr>
            <p:cNvPr id="15" name="Google Shape;15;p9"/>
            <p:cNvSpPr/>
            <p:nvPr/>
          </p:nvSpPr>
          <p:spPr>
            <a:xfrm rot="10800000">
              <a:off x="0" y="2911869"/>
              <a:ext cx="12192000" cy="394613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9"/>
            <p:cNvSpPr/>
            <p:nvPr/>
          </p:nvSpPr>
          <p:spPr>
            <a:xfrm rot="10800000">
              <a:off x="0" y="2834565"/>
              <a:ext cx="12192000" cy="9960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Academic Senate for California Community Colleges Logo" id="17" name="Google Shape;17;p9"/>
          <p:cNvPicPr preferRelativeResize="0"/>
          <p:nvPr/>
        </p:nvPicPr>
        <p:blipFill rotWithShape="1">
          <a:blip r:embed="rId2">
            <a:alphaModFix/>
          </a:blip>
          <a:srcRect b="0" l="0" r="0" t="0"/>
          <a:stretch/>
        </p:blipFill>
        <p:spPr>
          <a:xfrm>
            <a:off x="1995054" y="829173"/>
            <a:ext cx="4540210" cy="1146403"/>
          </a:xfrm>
          <a:prstGeom prst="rect">
            <a:avLst/>
          </a:prstGeom>
          <a:noFill/>
          <a:ln>
            <a:noFill/>
          </a:ln>
        </p:spPr>
      </p:pic>
      <p:sp>
        <p:nvSpPr>
          <p:cNvPr id="18" name="Google Shape;18;p9"/>
          <p:cNvSpPr txBox="1"/>
          <p:nvPr>
            <p:ph type="title"/>
          </p:nvPr>
        </p:nvSpPr>
        <p:spPr>
          <a:xfrm>
            <a:off x="2133598" y="3310152"/>
            <a:ext cx="9213852" cy="13126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subTitle"/>
          </p:nvPr>
        </p:nvSpPr>
        <p:spPr>
          <a:xfrm>
            <a:off x="2133597" y="4755561"/>
            <a:ext cx="9213851"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pic>
        <p:nvPicPr>
          <p:cNvPr id="20" name="Google Shape;20;p9"/>
          <p:cNvPicPr preferRelativeResize="0"/>
          <p:nvPr/>
        </p:nvPicPr>
        <p:blipFill rotWithShape="1">
          <a:blip r:embed="rId3">
            <a:alphaModFix/>
          </a:blip>
          <a:srcRect b="0" l="0" r="0" t="0"/>
          <a:stretch/>
        </p:blipFill>
        <p:spPr>
          <a:xfrm>
            <a:off x="-184572" y="0"/>
            <a:ext cx="1251370" cy="6858000"/>
          </a:xfrm>
          <a:prstGeom prst="rect">
            <a:avLst/>
          </a:prstGeom>
          <a:noFill/>
          <a:ln>
            <a:noFill/>
          </a:ln>
          <a:effectLst>
            <a:outerShdw blurRad="88900" sx="101000" rotWithShape="0" algn="l" dist="76200"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21" name="Shape 21"/>
        <p:cNvGrpSpPr/>
        <p:nvPr/>
      </p:nvGrpSpPr>
      <p:grpSpPr>
        <a:xfrm>
          <a:off x="0" y="0"/>
          <a:ext cx="0" cy="0"/>
          <a:chOff x="0" y="0"/>
          <a:chExt cx="0" cy="0"/>
        </a:xfrm>
      </p:grpSpPr>
      <p:grpSp>
        <p:nvGrpSpPr>
          <p:cNvPr id="22" name="Google Shape;22;p10"/>
          <p:cNvGrpSpPr/>
          <p:nvPr/>
        </p:nvGrpSpPr>
        <p:grpSpPr>
          <a:xfrm>
            <a:off x="-22225" y="-36513"/>
            <a:ext cx="12214225" cy="6942138"/>
            <a:chOff x="-22225" y="-36513"/>
            <a:chExt cx="12214225" cy="6942138"/>
          </a:xfrm>
        </p:grpSpPr>
        <p:pic>
          <p:nvPicPr>
            <p:cNvPr id="23" name="Google Shape;23;p10"/>
            <p:cNvPicPr preferRelativeResize="0"/>
            <p:nvPr/>
          </p:nvPicPr>
          <p:blipFill rotWithShape="1">
            <a:blip r:embed="rId2">
              <a:alphaModFix/>
            </a:blip>
            <a:srcRect b="0" l="0" r="0" t="0"/>
            <a:stretch/>
          </p:blipFill>
          <p:spPr>
            <a:xfrm>
              <a:off x="-22225" y="0"/>
              <a:ext cx="4071938" cy="6905625"/>
            </a:xfrm>
            <a:prstGeom prst="rect">
              <a:avLst/>
            </a:prstGeom>
            <a:noFill/>
            <a:ln>
              <a:noFill/>
            </a:ln>
            <a:effectLst>
              <a:outerShdw blurRad="190500" rotWithShape="0" algn="l" dist="76200">
                <a:srgbClr val="000000">
                  <a:alpha val="40000"/>
                </a:srgbClr>
              </a:outerShdw>
            </a:effectLst>
          </p:spPr>
        </p:pic>
        <p:sp>
          <p:nvSpPr>
            <p:cNvPr id="24" name="Google Shape;24;p10"/>
            <p:cNvSpPr/>
            <p:nvPr/>
          </p:nvSpPr>
          <p:spPr>
            <a:xfrm>
              <a:off x="-22225" y="1365827"/>
              <a:ext cx="4071938" cy="4392609"/>
            </a:xfrm>
            <a:prstGeom prst="rect">
              <a:avLst/>
            </a:prstGeom>
            <a:solidFill>
              <a:schemeClr val="accent2"/>
            </a:solidFill>
            <a:ln>
              <a:noFill/>
            </a:ln>
            <a:effectLst>
              <a:outerShdw blurRad="393700" sx="1000" rotWithShape="0" algn="ctr" sy="1000">
                <a:schemeClr val="dk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11510963" y="-36513"/>
              <a:ext cx="681037" cy="6894513"/>
            </a:xfrm>
            <a:prstGeom prst="rect">
              <a:avLst/>
            </a:prstGeom>
            <a:solidFill>
              <a:schemeClr val="dk2"/>
            </a:solidFill>
            <a:ln>
              <a:noFill/>
            </a:ln>
            <a:effectLst>
              <a:outerShdw blurRad="190500" sx="101000" rotWithShape="0" algn="r" dir="10800000" dist="635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6" name="Google Shape;26;p10"/>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
          <p:cNvSpPr txBox="1"/>
          <p:nvPr>
            <p:ph idx="1" type="body"/>
          </p:nvPr>
        </p:nvSpPr>
        <p:spPr>
          <a:xfrm>
            <a:off x="247135" y="3283527"/>
            <a:ext cx="3583461" cy="231371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600"/>
              <a:buNone/>
              <a:defRPr sz="2600">
                <a:solidFill>
                  <a:schemeClr val="lt1"/>
                </a:solidFill>
              </a:defRPr>
            </a:lvl1pPr>
            <a:lvl2pPr indent="-228600" lvl="1" marL="914400" algn="l">
              <a:lnSpc>
                <a:spcPct val="90000"/>
              </a:lnSpc>
              <a:spcBef>
                <a:spcPts val="500"/>
              </a:spcBef>
              <a:spcAft>
                <a:spcPts val="0"/>
              </a:spcAft>
              <a:buClr>
                <a:srgbClr val="3A3838"/>
              </a:buClr>
              <a:buSzPts val="1400"/>
              <a:buNone/>
              <a:defRPr sz="1400"/>
            </a:lvl2pPr>
            <a:lvl3pPr indent="-228600" lvl="2" marL="1371600" algn="l">
              <a:lnSpc>
                <a:spcPct val="90000"/>
              </a:lnSpc>
              <a:spcBef>
                <a:spcPts val="500"/>
              </a:spcBef>
              <a:spcAft>
                <a:spcPts val="0"/>
              </a:spcAft>
              <a:buClr>
                <a:srgbClr val="3A3838"/>
              </a:buClr>
              <a:buSzPts val="1200"/>
              <a:buNone/>
              <a:defRPr sz="1200"/>
            </a:lvl3pPr>
            <a:lvl4pPr indent="-228600" lvl="3" marL="1828800" algn="l">
              <a:lnSpc>
                <a:spcPct val="90000"/>
              </a:lnSpc>
              <a:spcBef>
                <a:spcPts val="500"/>
              </a:spcBef>
              <a:spcAft>
                <a:spcPts val="0"/>
              </a:spcAft>
              <a:buClr>
                <a:srgbClr val="3A3838"/>
              </a:buClr>
              <a:buSzPts val="1000"/>
              <a:buNone/>
              <a:defRPr sz="1000"/>
            </a:lvl4pPr>
            <a:lvl5pPr indent="-228600" lvl="4" marL="2286000" algn="l">
              <a:lnSpc>
                <a:spcPct val="90000"/>
              </a:lnSpc>
              <a:spcBef>
                <a:spcPts val="500"/>
              </a:spcBef>
              <a:spcAft>
                <a:spcPts val="0"/>
              </a:spcAft>
              <a:buClr>
                <a:srgbClr val="3A383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 name="Google Shape;28;p10"/>
          <p:cNvSpPr txBox="1"/>
          <p:nvPr>
            <p:ph idx="2" type="body"/>
          </p:nvPr>
        </p:nvSpPr>
        <p:spPr>
          <a:xfrm>
            <a:off x="4461164" y="1112108"/>
            <a:ext cx="6572242" cy="5091744"/>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A3838"/>
              </a:buClr>
              <a:buSzPts val="2400"/>
              <a:buFont typeface="Arial"/>
              <a:buNone/>
              <a:defRPr sz="2400"/>
            </a:lvl1pPr>
            <a:lvl2pPr indent="-368300" lvl="1" marL="914400" algn="l">
              <a:lnSpc>
                <a:spcPct val="90000"/>
              </a:lnSpc>
              <a:spcBef>
                <a:spcPts val="500"/>
              </a:spcBef>
              <a:spcAft>
                <a:spcPts val="0"/>
              </a:spcAft>
              <a:buClr>
                <a:srgbClr val="3A3838"/>
              </a:buClr>
              <a:buSzPts val="2200"/>
              <a:buChar char="•"/>
              <a:defRPr sz="2200"/>
            </a:lvl2pPr>
            <a:lvl3pPr indent="-355600" lvl="2" marL="1371600" algn="l">
              <a:lnSpc>
                <a:spcPct val="90000"/>
              </a:lnSpc>
              <a:spcBef>
                <a:spcPts val="500"/>
              </a:spcBef>
              <a:spcAft>
                <a:spcPts val="0"/>
              </a:spcAft>
              <a:buClr>
                <a:srgbClr val="3A3838"/>
              </a:buClr>
              <a:buSzPts val="2000"/>
              <a:buChar char="•"/>
              <a:defRPr sz="2000"/>
            </a:lvl3pPr>
            <a:lvl4pPr indent="-342900" lvl="3" marL="1828800" algn="l">
              <a:lnSpc>
                <a:spcPct val="90000"/>
              </a:lnSpc>
              <a:spcBef>
                <a:spcPts val="500"/>
              </a:spcBef>
              <a:spcAft>
                <a:spcPts val="0"/>
              </a:spcAft>
              <a:buClr>
                <a:srgbClr val="3A3838"/>
              </a:buClr>
              <a:buSzPts val="1800"/>
              <a:buChar char="•"/>
              <a:defRPr sz="1800"/>
            </a:lvl4pPr>
            <a:lvl5pPr indent="-355600" lvl="4" marL="2286000" algn="l">
              <a:lnSpc>
                <a:spcPct val="90000"/>
              </a:lnSpc>
              <a:spcBef>
                <a:spcPts val="500"/>
              </a:spcBef>
              <a:spcAft>
                <a:spcPts val="0"/>
              </a:spcAft>
              <a:buClr>
                <a:srgbClr val="3A3838"/>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 name="Google Shape;29;p10"/>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dk2"/>
                </a:solidFill>
                <a:latin typeface="Calibri"/>
                <a:ea typeface="Calibri"/>
                <a:cs typeface="Calibri"/>
                <a:sym typeface="Calibri"/>
              </a:defRPr>
            </a:lvl1pPr>
            <a:lvl2pPr indent="0" lvl="1" marL="0" marR="0" algn="r">
              <a:spcBef>
                <a:spcPts val="0"/>
              </a:spcBef>
              <a:buNone/>
              <a:defRPr b="0" i="0" sz="1200" u="none" cap="none" strike="noStrike">
                <a:solidFill>
                  <a:schemeClr val="dk2"/>
                </a:solidFill>
                <a:latin typeface="Calibri"/>
                <a:ea typeface="Calibri"/>
                <a:cs typeface="Calibri"/>
                <a:sym typeface="Calibri"/>
              </a:defRPr>
            </a:lvl2pPr>
            <a:lvl3pPr indent="0" lvl="2" marL="0" marR="0" algn="r">
              <a:spcBef>
                <a:spcPts val="0"/>
              </a:spcBef>
              <a:buNone/>
              <a:defRPr b="0" i="0" sz="1200" u="none" cap="none" strike="noStrike">
                <a:solidFill>
                  <a:schemeClr val="dk2"/>
                </a:solidFill>
                <a:latin typeface="Calibri"/>
                <a:ea typeface="Calibri"/>
                <a:cs typeface="Calibri"/>
                <a:sym typeface="Calibri"/>
              </a:defRPr>
            </a:lvl3pPr>
            <a:lvl4pPr indent="0" lvl="3" marL="0" marR="0" algn="r">
              <a:spcBef>
                <a:spcPts val="0"/>
              </a:spcBef>
              <a:buNone/>
              <a:defRPr b="0" i="0" sz="1200" u="none" cap="none" strike="noStrike">
                <a:solidFill>
                  <a:schemeClr val="dk2"/>
                </a:solidFill>
                <a:latin typeface="Calibri"/>
                <a:ea typeface="Calibri"/>
                <a:cs typeface="Calibri"/>
                <a:sym typeface="Calibri"/>
              </a:defRPr>
            </a:lvl4pPr>
            <a:lvl5pPr indent="0" lvl="4" marL="0" marR="0" algn="r">
              <a:spcBef>
                <a:spcPts val="0"/>
              </a:spcBef>
              <a:buNone/>
              <a:defRPr b="0" i="0" sz="1200" u="none" cap="none" strike="noStrike">
                <a:solidFill>
                  <a:schemeClr val="dk2"/>
                </a:solidFill>
                <a:latin typeface="Calibri"/>
                <a:ea typeface="Calibri"/>
                <a:cs typeface="Calibri"/>
                <a:sym typeface="Calibri"/>
              </a:defRPr>
            </a:lvl5pPr>
            <a:lvl6pPr indent="0" lvl="5" marL="0" marR="0" algn="r">
              <a:spcBef>
                <a:spcPts val="0"/>
              </a:spcBef>
              <a:buNone/>
              <a:defRPr b="0" i="0" sz="1200" u="none" cap="none" strike="noStrike">
                <a:solidFill>
                  <a:schemeClr val="dk2"/>
                </a:solidFill>
                <a:latin typeface="Calibri"/>
                <a:ea typeface="Calibri"/>
                <a:cs typeface="Calibri"/>
                <a:sym typeface="Calibri"/>
              </a:defRPr>
            </a:lvl6pPr>
            <a:lvl7pPr indent="0" lvl="6" marL="0" marR="0" algn="r">
              <a:spcBef>
                <a:spcPts val="0"/>
              </a:spcBef>
              <a:buNone/>
              <a:defRPr b="0" i="0" sz="1200" u="none" cap="none" strike="noStrike">
                <a:solidFill>
                  <a:schemeClr val="dk2"/>
                </a:solidFill>
                <a:latin typeface="Calibri"/>
                <a:ea typeface="Calibri"/>
                <a:cs typeface="Calibri"/>
                <a:sym typeface="Calibri"/>
              </a:defRPr>
            </a:lvl7pPr>
            <a:lvl8pPr indent="0" lvl="7" marL="0" marR="0" algn="r">
              <a:spcBef>
                <a:spcPts val="0"/>
              </a:spcBef>
              <a:buNone/>
              <a:defRPr b="0" i="0" sz="1200" u="none" cap="none" strike="noStrike">
                <a:solidFill>
                  <a:schemeClr val="dk2"/>
                </a:solidFill>
                <a:latin typeface="Calibri"/>
                <a:ea typeface="Calibri"/>
                <a:cs typeface="Calibri"/>
                <a:sym typeface="Calibri"/>
              </a:defRPr>
            </a:lvl8pPr>
            <a:lvl9pPr indent="0" lvl="8" marL="0" marR="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0" name="Google Shape;30;p10"/>
          <p:cNvCxnSpPr/>
          <p:nvPr/>
        </p:nvCxnSpPr>
        <p:spPr>
          <a:xfrm>
            <a:off x="247135" y="3210323"/>
            <a:ext cx="3583461" cy="0"/>
          </a:xfrm>
          <a:prstGeom prst="straightConnector1">
            <a:avLst/>
          </a:prstGeom>
          <a:noFill/>
          <a:ln cap="flat" cmpd="sng" w="38100">
            <a:solidFill>
              <a:schemeClr val="dk1"/>
            </a:solidFill>
            <a:prstDash val="solid"/>
            <a:miter lim="800000"/>
            <a:headEnd len="sm" w="sm" type="none"/>
            <a:tailEnd len="sm" w="sm" type="none"/>
          </a:ln>
        </p:spPr>
      </p:cxnSp>
      <p:pic>
        <p:nvPicPr>
          <p:cNvPr descr="Icon&#10;&#10;Description automatically generated" id="31" name="Google Shape;31;p10"/>
          <p:cNvPicPr preferRelativeResize="0"/>
          <p:nvPr/>
        </p:nvPicPr>
        <p:blipFill rotWithShape="1">
          <a:blip r:embed="rId3">
            <a:alphaModFix/>
          </a:blip>
          <a:srcRect b="0" l="0" r="0" t="0"/>
          <a:stretch/>
        </p:blipFill>
        <p:spPr>
          <a:xfrm>
            <a:off x="10641520"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Slide">
  <p:cSld name="#3 Content Slide">
    <p:bg>
      <p:bgPr>
        <a:solidFill>
          <a:schemeClr val="lt1"/>
        </a:solidFill>
      </p:bgPr>
    </p:bg>
    <p:spTree>
      <p:nvGrpSpPr>
        <p:cNvPr id="32" name="Shape 32"/>
        <p:cNvGrpSpPr/>
        <p:nvPr/>
      </p:nvGrpSpPr>
      <p:grpSpPr>
        <a:xfrm>
          <a:off x="0" y="0"/>
          <a:ext cx="0" cy="0"/>
          <a:chOff x="0" y="0"/>
          <a:chExt cx="0" cy="0"/>
        </a:xfrm>
      </p:grpSpPr>
      <p:sp>
        <p:nvSpPr>
          <p:cNvPr id="33" name="Google Shape;33;p11"/>
          <p:cNvSpPr txBox="1"/>
          <p:nvPr>
            <p:ph type="title"/>
          </p:nvPr>
        </p:nvSpPr>
        <p:spPr>
          <a:xfrm>
            <a:off x="1212273" y="696266"/>
            <a:ext cx="10314708" cy="114699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1"/>
          <p:cNvSpPr txBox="1"/>
          <p:nvPr>
            <p:ph idx="1" type="body"/>
          </p:nvPr>
        </p:nvSpPr>
        <p:spPr>
          <a:xfrm>
            <a:off x="1212273" y="1967787"/>
            <a:ext cx="10314708" cy="419394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1"/>
          <p:cNvSpPr/>
          <p:nvPr/>
        </p:nvSpPr>
        <p:spPr>
          <a:xfrm rot="10800000">
            <a:off x="-1" y="-36514"/>
            <a:ext cx="775855" cy="6894513"/>
          </a:xfrm>
          <a:prstGeom prst="rect">
            <a:avLst/>
          </a:prstGeom>
          <a:solidFill>
            <a:schemeClr val="dk2"/>
          </a:solidFill>
          <a:ln>
            <a:noFill/>
          </a:ln>
          <a:effectLst>
            <a:outerShdw blurRad="190500" sx="101000" rotWithShape="0" algn="r" dist="635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dk2"/>
                </a:solidFill>
                <a:latin typeface="Calibri"/>
                <a:ea typeface="Calibri"/>
                <a:cs typeface="Calibri"/>
                <a:sym typeface="Calibri"/>
              </a:defRPr>
            </a:lvl1pPr>
            <a:lvl2pPr indent="0" lvl="1" marL="0" marR="0" algn="r">
              <a:spcBef>
                <a:spcPts val="0"/>
              </a:spcBef>
              <a:buNone/>
              <a:defRPr b="0" i="0" sz="1200" u="none" cap="none" strike="noStrike">
                <a:solidFill>
                  <a:schemeClr val="dk2"/>
                </a:solidFill>
                <a:latin typeface="Calibri"/>
                <a:ea typeface="Calibri"/>
                <a:cs typeface="Calibri"/>
                <a:sym typeface="Calibri"/>
              </a:defRPr>
            </a:lvl2pPr>
            <a:lvl3pPr indent="0" lvl="2" marL="0" marR="0" algn="r">
              <a:spcBef>
                <a:spcPts val="0"/>
              </a:spcBef>
              <a:buNone/>
              <a:defRPr b="0" i="0" sz="1200" u="none" cap="none" strike="noStrike">
                <a:solidFill>
                  <a:schemeClr val="dk2"/>
                </a:solidFill>
                <a:latin typeface="Calibri"/>
                <a:ea typeface="Calibri"/>
                <a:cs typeface="Calibri"/>
                <a:sym typeface="Calibri"/>
              </a:defRPr>
            </a:lvl3pPr>
            <a:lvl4pPr indent="0" lvl="3" marL="0" marR="0" algn="r">
              <a:spcBef>
                <a:spcPts val="0"/>
              </a:spcBef>
              <a:buNone/>
              <a:defRPr b="0" i="0" sz="1200" u="none" cap="none" strike="noStrike">
                <a:solidFill>
                  <a:schemeClr val="dk2"/>
                </a:solidFill>
                <a:latin typeface="Calibri"/>
                <a:ea typeface="Calibri"/>
                <a:cs typeface="Calibri"/>
                <a:sym typeface="Calibri"/>
              </a:defRPr>
            </a:lvl4pPr>
            <a:lvl5pPr indent="0" lvl="4" marL="0" marR="0" algn="r">
              <a:spcBef>
                <a:spcPts val="0"/>
              </a:spcBef>
              <a:buNone/>
              <a:defRPr b="0" i="0" sz="1200" u="none" cap="none" strike="noStrike">
                <a:solidFill>
                  <a:schemeClr val="dk2"/>
                </a:solidFill>
                <a:latin typeface="Calibri"/>
                <a:ea typeface="Calibri"/>
                <a:cs typeface="Calibri"/>
                <a:sym typeface="Calibri"/>
              </a:defRPr>
            </a:lvl5pPr>
            <a:lvl6pPr indent="0" lvl="5" marL="0" marR="0" algn="r">
              <a:spcBef>
                <a:spcPts val="0"/>
              </a:spcBef>
              <a:buNone/>
              <a:defRPr b="0" i="0" sz="1200" u="none" cap="none" strike="noStrike">
                <a:solidFill>
                  <a:schemeClr val="dk2"/>
                </a:solidFill>
                <a:latin typeface="Calibri"/>
                <a:ea typeface="Calibri"/>
                <a:cs typeface="Calibri"/>
                <a:sym typeface="Calibri"/>
              </a:defRPr>
            </a:lvl6pPr>
            <a:lvl7pPr indent="0" lvl="6" marL="0" marR="0" algn="r">
              <a:spcBef>
                <a:spcPts val="0"/>
              </a:spcBef>
              <a:buNone/>
              <a:defRPr b="0" i="0" sz="1200" u="none" cap="none" strike="noStrike">
                <a:solidFill>
                  <a:schemeClr val="dk2"/>
                </a:solidFill>
                <a:latin typeface="Calibri"/>
                <a:ea typeface="Calibri"/>
                <a:cs typeface="Calibri"/>
                <a:sym typeface="Calibri"/>
              </a:defRPr>
            </a:lvl7pPr>
            <a:lvl8pPr indent="0" lvl="7" marL="0" marR="0" algn="r">
              <a:spcBef>
                <a:spcPts val="0"/>
              </a:spcBef>
              <a:buNone/>
              <a:defRPr b="0" i="0" sz="1200" u="none" cap="none" strike="noStrike">
                <a:solidFill>
                  <a:schemeClr val="dk2"/>
                </a:solidFill>
                <a:latin typeface="Calibri"/>
                <a:ea typeface="Calibri"/>
                <a:cs typeface="Calibri"/>
                <a:sym typeface="Calibri"/>
              </a:defRPr>
            </a:lvl8pPr>
            <a:lvl9pPr indent="0" lvl="8" marL="0" marR="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37" name="Google Shape;37;p11"/>
          <p:cNvPicPr preferRelativeResize="0"/>
          <p:nvPr/>
        </p:nvPicPr>
        <p:blipFill rotWithShape="1">
          <a:blip r:embed="rId2">
            <a:alphaModFix/>
          </a:blip>
          <a:srcRect b="0" l="0" r="0" t="0"/>
          <a:stretch/>
        </p:blipFill>
        <p:spPr>
          <a:xfrm>
            <a:off x="11135095"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2 Column Slide">
  <p:cSld name="#3 Content 2 Column Slide">
    <p:bg>
      <p:bgPr>
        <a:solidFill>
          <a:schemeClr val="lt1"/>
        </a:solidFill>
      </p:bgPr>
    </p:bg>
    <p:spTree>
      <p:nvGrpSpPr>
        <p:cNvPr id="38" name="Shape 38"/>
        <p:cNvGrpSpPr/>
        <p:nvPr/>
      </p:nvGrpSpPr>
      <p:grpSpPr>
        <a:xfrm>
          <a:off x="0" y="0"/>
          <a:ext cx="0" cy="0"/>
          <a:chOff x="0" y="0"/>
          <a:chExt cx="0" cy="0"/>
        </a:xfrm>
      </p:grpSpPr>
      <p:sp>
        <p:nvSpPr>
          <p:cNvPr id="39" name="Google Shape;39;p12"/>
          <p:cNvSpPr txBox="1"/>
          <p:nvPr>
            <p:ph type="title"/>
          </p:nvPr>
        </p:nvSpPr>
        <p:spPr>
          <a:xfrm>
            <a:off x="1212273" y="696266"/>
            <a:ext cx="10314708" cy="114699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2"/>
          <p:cNvSpPr txBox="1"/>
          <p:nvPr>
            <p:ph idx="1" type="body"/>
          </p:nvPr>
        </p:nvSpPr>
        <p:spPr>
          <a:xfrm>
            <a:off x="1212273" y="1967787"/>
            <a:ext cx="5077690" cy="41939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2" type="body"/>
          </p:nvPr>
        </p:nvSpPr>
        <p:spPr>
          <a:xfrm>
            <a:off x="6449291" y="1967786"/>
            <a:ext cx="5077690" cy="419394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p:nvPr/>
        </p:nvSpPr>
        <p:spPr>
          <a:xfrm rot="10800000">
            <a:off x="-1" y="-36514"/>
            <a:ext cx="775855" cy="6894513"/>
          </a:xfrm>
          <a:prstGeom prst="rect">
            <a:avLst/>
          </a:prstGeom>
          <a:solidFill>
            <a:schemeClr val="dk2"/>
          </a:solidFill>
          <a:ln>
            <a:noFill/>
          </a:ln>
          <a:effectLst>
            <a:outerShdw blurRad="190500" sx="101000" rotWithShape="0" algn="r" dist="635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dk2"/>
                </a:solidFill>
                <a:latin typeface="Calibri"/>
                <a:ea typeface="Calibri"/>
                <a:cs typeface="Calibri"/>
                <a:sym typeface="Calibri"/>
              </a:defRPr>
            </a:lvl1pPr>
            <a:lvl2pPr indent="0" lvl="1" marL="0" marR="0" algn="r">
              <a:spcBef>
                <a:spcPts val="0"/>
              </a:spcBef>
              <a:buNone/>
              <a:defRPr b="0" i="0" sz="1200" u="none" cap="none" strike="noStrike">
                <a:solidFill>
                  <a:schemeClr val="dk2"/>
                </a:solidFill>
                <a:latin typeface="Calibri"/>
                <a:ea typeface="Calibri"/>
                <a:cs typeface="Calibri"/>
                <a:sym typeface="Calibri"/>
              </a:defRPr>
            </a:lvl2pPr>
            <a:lvl3pPr indent="0" lvl="2" marL="0" marR="0" algn="r">
              <a:spcBef>
                <a:spcPts val="0"/>
              </a:spcBef>
              <a:buNone/>
              <a:defRPr b="0" i="0" sz="1200" u="none" cap="none" strike="noStrike">
                <a:solidFill>
                  <a:schemeClr val="dk2"/>
                </a:solidFill>
                <a:latin typeface="Calibri"/>
                <a:ea typeface="Calibri"/>
                <a:cs typeface="Calibri"/>
                <a:sym typeface="Calibri"/>
              </a:defRPr>
            </a:lvl3pPr>
            <a:lvl4pPr indent="0" lvl="3" marL="0" marR="0" algn="r">
              <a:spcBef>
                <a:spcPts val="0"/>
              </a:spcBef>
              <a:buNone/>
              <a:defRPr b="0" i="0" sz="1200" u="none" cap="none" strike="noStrike">
                <a:solidFill>
                  <a:schemeClr val="dk2"/>
                </a:solidFill>
                <a:latin typeface="Calibri"/>
                <a:ea typeface="Calibri"/>
                <a:cs typeface="Calibri"/>
                <a:sym typeface="Calibri"/>
              </a:defRPr>
            </a:lvl4pPr>
            <a:lvl5pPr indent="0" lvl="4" marL="0" marR="0" algn="r">
              <a:spcBef>
                <a:spcPts val="0"/>
              </a:spcBef>
              <a:buNone/>
              <a:defRPr b="0" i="0" sz="1200" u="none" cap="none" strike="noStrike">
                <a:solidFill>
                  <a:schemeClr val="dk2"/>
                </a:solidFill>
                <a:latin typeface="Calibri"/>
                <a:ea typeface="Calibri"/>
                <a:cs typeface="Calibri"/>
                <a:sym typeface="Calibri"/>
              </a:defRPr>
            </a:lvl5pPr>
            <a:lvl6pPr indent="0" lvl="5" marL="0" marR="0" algn="r">
              <a:spcBef>
                <a:spcPts val="0"/>
              </a:spcBef>
              <a:buNone/>
              <a:defRPr b="0" i="0" sz="1200" u="none" cap="none" strike="noStrike">
                <a:solidFill>
                  <a:schemeClr val="dk2"/>
                </a:solidFill>
                <a:latin typeface="Calibri"/>
                <a:ea typeface="Calibri"/>
                <a:cs typeface="Calibri"/>
                <a:sym typeface="Calibri"/>
              </a:defRPr>
            </a:lvl6pPr>
            <a:lvl7pPr indent="0" lvl="6" marL="0" marR="0" algn="r">
              <a:spcBef>
                <a:spcPts val="0"/>
              </a:spcBef>
              <a:buNone/>
              <a:defRPr b="0" i="0" sz="1200" u="none" cap="none" strike="noStrike">
                <a:solidFill>
                  <a:schemeClr val="dk2"/>
                </a:solidFill>
                <a:latin typeface="Calibri"/>
                <a:ea typeface="Calibri"/>
                <a:cs typeface="Calibri"/>
                <a:sym typeface="Calibri"/>
              </a:defRPr>
            </a:lvl7pPr>
            <a:lvl8pPr indent="0" lvl="7" marL="0" marR="0" algn="r">
              <a:spcBef>
                <a:spcPts val="0"/>
              </a:spcBef>
              <a:buNone/>
              <a:defRPr b="0" i="0" sz="1200" u="none" cap="none" strike="noStrike">
                <a:solidFill>
                  <a:schemeClr val="dk2"/>
                </a:solidFill>
                <a:latin typeface="Calibri"/>
                <a:ea typeface="Calibri"/>
                <a:cs typeface="Calibri"/>
                <a:sym typeface="Calibri"/>
              </a:defRPr>
            </a:lvl8pPr>
            <a:lvl9pPr indent="0" lvl="8" marL="0" marR="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44" name="Google Shape;44;p12"/>
          <p:cNvPicPr preferRelativeResize="0"/>
          <p:nvPr/>
        </p:nvPicPr>
        <p:blipFill rotWithShape="1">
          <a:blip r:embed="rId2">
            <a:alphaModFix/>
          </a:blip>
          <a:srcRect b="0" l="0" r="0" t="0"/>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3"/>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dk2"/>
                </a:solidFill>
                <a:latin typeface="Calibri"/>
                <a:ea typeface="Calibri"/>
                <a:cs typeface="Calibri"/>
                <a:sym typeface="Calibri"/>
              </a:defRPr>
            </a:lvl1pPr>
            <a:lvl2pPr indent="0" lvl="1" marL="0" marR="0" algn="r">
              <a:spcBef>
                <a:spcPts val="0"/>
              </a:spcBef>
              <a:buNone/>
              <a:defRPr b="0" i="0" sz="1200" u="none" cap="none" strike="noStrike">
                <a:solidFill>
                  <a:schemeClr val="dk2"/>
                </a:solidFill>
                <a:latin typeface="Calibri"/>
                <a:ea typeface="Calibri"/>
                <a:cs typeface="Calibri"/>
                <a:sym typeface="Calibri"/>
              </a:defRPr>
            </a:lvl2pPr>
            <a:lvl3pPr indent="0" lvl="2" marL="0" marR="0" algn="r">
              <a:spcBef>
                <a:spcPts val="0"/>
              </a:spcBef>
              <a:buNone/>
              <a:defRPr b="0" i="0" sz="1200" u="none" cap="none" strike="noStrike">
                <a:solidFill>
                  <a:schemeClr val="dk2"/>
                </a:solidFill>
                <a:latin typeface="Calibri"/>
                <a:ea typeface="Calibri"/>
                <a:cs typeface="Calibri"/>
                <a:sym typeface="Calibri"/>
              </a:defRPr>
            </a:lvl3pPr>
            <a:lvl4pPr indent="0" lvl="3" marL="0" marR="0" algn="r">
              <a:spcBef>
                <a:spcPts val="0"/>
              </a:spcBef>
              <a:buNone/>
              <a:defRPr b="0" i="0" sz="1200" u="none" cap="none" strike="noStrike">
                <a:solidFill>
                  <a:schemeClr val="dk2"/>
                </a:solidFill>
                <a:latin typeface="Calibri"/>
                <a:ea typeface="Calibri"/>
                <a:cs typeface="Calibri"/>
                <a:sym typeface="Calibri"/>
              </a:defRPr>
            </a:lvl4pPr>
            <a:lvl5pPr indent="0" lvl="4" marL="0" marR="0" algn="r">
              <a:spcBef>
                <a:spcPts val="0"/>
              </a:spcBef>
              <a:buNone/>
              <a:defRPr b="0" i="0" sz="1200" u="none" cap="none" strike="noStrike">
                <a:solidFill>
                  <a:schemeClr val="dk2"/>
                </a:solidFill>
                <a:latin typeface="Calibri"/>
                <a:ea typeface="Calibri"/>
                <a:cs typeface="Calibri"/>
                <a:sym typeface="Calibri"/>
              </a:defRPr>
            </a:lvl5pPr>
            <a:lvl6pPr indent="0" lvl="5" marL="0" marR="0" algn="r">
              <a:spcBef>
                <a:spcPts val="0"/>
              </a:spcBef>
              <a:buNone/>
              <a:defRPr b="0" i="0" sz="1200" u="none" cap="none" strike="noStrike">
                <a:solidFill>
                  <a:schemeClr val="dk2"/>
                </a:solidFill>
                <a:latin typeface="Calibri"/>
                <a:ea typeface="Calibri"/>
                <a:cs typeface="Calibri"/>
                <a:sym typeface="Calibri"/>
              </a:defRPr>
            </a:lvl6pPr>
            <a:lvl7pPr indent="0" lvl="6" marL="0" marR="0" algn="r">
              <a:spcBef>
                <a:spcPts val="0"/>
              </a:spcBef>
              <a:buNone/>
              <a:defRPr b="0" i="0" sz="1200" u="none" cap="none" strike="noStrike">
                <a:solidFill>
                  <a:schemeClr val="dk2"/>
                </a:solidFill>
                <a:latin typeface="Calibri"/>
                <a:ea typeface="Calibri"/>
                <a:cs typeface="Calibri"/>
                <a:sym typeface="Calibri"/>
              </a:defRPr>
            </a:lvl7pPr>
            <a:lvl8pPr indent="0" lvl="7" marL="0" marR="0" algn="r">
              <a:spcBef>
                <a:spcPts val="0"/>
              </a:spcBef>
              <a:buNone/>
              <a:defRPr b="0" i="0" sz="1200" u="none" cap="none" strike="noStrike">
                <a:solidFill>
                  <a:schemeClr val="dk2"/>
                </a:solidFill>
                <a:latin typeface="Calibri"/>
                <a:ea typeface="Calibri"/>
                <a:cs typeface="Calibri"/>
                <a:sym typeface="Calibri"/>
              </a:defRPr>
            </a:lvl8pPr>
            <a:lvl9pPr indent="0" lvl="8" marL="0" marR="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47" name="Google Shape;47;p13"/>
          <p:cNvPicPr preferRelativeResize="0"/>
          <p:nvPr/>
        </p:nvPicPr>
        <p:blipFill rotWithShape="1">
          <a:blip r:embed="rId2">
            <a:alphaModFix/>
          </a:blip>
          <a:srcRect b="0" l="0" r="0" t="0"/>
          <a:stretch/>
        </p:blipFill>
        <p:spPr>
          <a:xfrm>
            <a:off x="11135095" y="6376988"/>
            <a:ext cx="391886" cy="3918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90000"/>
              </a:lnSpc>
              <a:spcBef>
                <a:spcPts val="1000"/>
              </a:spcBef>
              <a:spcAft>
                <a:spcPts val="0"/>
              </a:spcAft>
              <a:buClr>
                <a:srgbClr val="3A3838"/>
              </a:buClr>
              <a:buSzPts val="2600"/>
              <a:buFont typeface="Arial"/>
              <a:buChar char="•"/>
              <a:defRPr b="0" i="0" sz="2600" u="none" cap="none" strike="noStrike">
                <a:solidFill>
                  <a:srgbClr val="3A3838"/>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10047513" y="6476093"/>
            <a:ext cx="881743" cy="2552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Calibri"/>
                <a:ea typeface="Calibri"/>
                <a:cs typeface="Calibri"/>
                <a:sym typeface="Calibri"/>
              </a:defRPr>
            </a:lvl1pPr>
            <a:lvl2pPr indent="0" lvl="1" marL="0" marR="0" rtl="0" algn="r">
              <a:spcBef>
                <a:spcPts val="0"/>
              </a:spcBef>
              <a:buNone/>
              <a:defRPr b="0" i="0" sz="1200" u="none" cap="none" strike="noStrike">
                <a:solidFill>
                  <a:schemeClr val="dk2"/>
                </a:solidFill>
                <a:latin typeface="Calibri"/>
                <a:ea typeface="Calibri"/>
                <a:cs typeface="Calibri"/>
                <a:sym typeface="Calibri"/>
              </a:defRPr>
            </a:lvl2pPr>
            <a:lvl3pPr indent="0" lvl="2" marL="0" marR="0" rtl="0" algn="r">
              <a:spcBef>
                <a:spcPts val="0"/>
              </a:spcBef>
              <a:buNone/>
              <a:defRPr b="0" i="0" sz="1200" u="none" cap="none" strike="noStrike">
                <a:solidFill>
                  <a:schemeClr val="dk2"/>
                </a:solidFill>
                <a:latin typeface="Calibri"/>
                <a:ea typeface="Calibri"/>
                <a:cs typeface="Calibri"/>
                <a:sym typeface="Calibri"/>
              </a:defRPr>
            </a:lvl3pPr>
            <a:lvl4pPr indent="0" lvl="3" marL="0" marR="0" rtl="0" algn="r">
              <a:spcBef>
                <a:spcPts val="0"/>
              </a:spcBef>
              <a:buNone/>
              <a:defRPr b="0" i="0" sz="1200" u="none" cap="none" strike="noStrike">
                <a:solidFill>
                  <a:schemeClr val="dk2"/>
                </a:solidFill>
                <a:latin typeface="Calibri"/>
                <a:ea typeface="Calibri"/>
                <a:cs typeface="Calibri"/>
                <a:sym typeface="Calibri"/>
              </a:defRPr>
            </a:lvl4pPr>
            <a:lvl5pPr indent="0" lvl="4" marL="0" marR="0" rtl="0" algn="r">
              <a:spcBef>
                <a:spcPts val="0"/>
              </a:spcBef>
              <a:buNone/>
              <a:defRPr b="0" i="0" sz="1200" u="none" cap="none" strike="noStrike">
                <a:solidFill>
                  <a:schemeClr val="dk2"/>
                </a:solidFill>
                <a:latin typeface="Calibri"/>
                <a:ea typeface="Calibri"/>
                <a:cs typeface="Calibri"/>
                <a:sym typeface="Calibri"/>
              </a:defRPr>
            </a:lvl5pPr>
            <a:lvl6pPr indent="0" lvl="5" marL="0" marR="0" rtl="0" algn="r">
              <a:spcBef>
                <a:spcPts val="0"/>
              </a:spcBef>
              <a:buNone/>
              <a:defRPr b="0" i="0" sz="1200" u="none" cap="none" strike="noStrike">
                <a:solidFill>
                  <a:schemeClr val="dk2"/>
                </a:solidFill>
                <a:latin typeface="Calibri"/>
                <a:ea typeface="Calibri"/>
                <a:cs typeface="Calibri"/>
                <a:sym typeface="Calibri"/>
              </a:defRPr>
            </a:lvl6pPr>
            <a:lvl7pPr indent="0" lvl="6" marL="0" marR="0" rtl="0" algn="r">
              <a:spcBef>
                <a:spcPts val="0"/>
              </a:spcBef>
              <a:buNone/>
              <a:defRPr b="0" i="0" sz="1200" u="none" cap="none" strike="noStrike">
                <a:solidFill>
                  <a:schemeClr val="dk2"/>
                </a:solidFill>
                <a:latin typeface="Calibri"/>
                <a:ea typeface="Calibri"/>
                <a:cs typeface="Calibri"/>
                <a:sym typeface="Calibri"/>
              </a:defRPr>
            </a:lvl7pPr>
            <a:lvl8pPr indent="0" lvl="7" marL="0" marR="0" rtl="0" algn="r">
              <a:spcBef>
                <a:spcPts val="0"/>
              </a:spcBef>
              <a:buNone/>
              <a:defRPr b="0" i="0" sz="1200" u="none" cap="none" strike="noStrike">
                <a:solidFill>
                  <a:schemeClr val="dk2"/>
                </a:solidFill>
                <a:latin typeface="Calibri"/>
                <a:ea typeface="Calibri"/>
                <a:cs typeface="Calibri"/>
                <a:sym typeface="Calibri"/>
              </a:defRPr>
            </a:lvl8pPr>
            <a:lvl9pPr indent="0" lvl="8" marL="0" marR="0" rtl="0" algn="r">
              <a:spcBef>
                <a:spcPts val="0"/>
              </a:spcBef>
              <a:buNone/>
              <a:defRPr b="0" i="0" sz="12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Palatino"/>
              <a:buNone/>
              <a:defRPr b="0" i="0" sz="4400" u="none" cap="none" strike="noStrik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cccco.edu/-/media/CCCCO-Website/College-Finance-and-Facilities/Budget-News/2022-23-Compendium-of-Allocations-and-Resources/2022-23-compendium-of-allocations-resources-a11y.pdf?la=en&amp;hash=12A26009701B3AA7033A3B233C334AB60BD9CE75" TargetMode="External"/><Relationship Id="rId4" Type="http://schemas.openxmlformats.org/officeDocument/2006/relationships/image" Target="../media/image20.png"/><Relationship Id="rId10" Type="http://schemas.openxmlformats.org/officeDocument/2006/relationships/hyperlink" Target="https://www.cccco.edu/-/media/CCCCO-Website/Files/Workforce-and-Economic-Development/WEDD-Memo/perkins1cfy2223augmentedallocationsmemofinaldraft091622a11y.pdf?la=en&amp;hash=C7D959D58BB1982833F11101C5AC376D5B1C7C23" TargetMode="External"/><Relationship Id="rId9" Type="http://schemas.openxmlformats.org/officeDocument/2006/relationships/hyperlink" Target="https://www.cccco.edu/-/media/CCCCO-Website/Files/Workforce-and-Economic-Development/WEDD-Memo/perkins1cfy2223augmentedallocationsmemofinaldraft091622a11y.pdf?la=en&amp;hash=C7D959D58BB1982833F11101C5AC376D5B1C7C23" TargetMode="External"/><Relationship Id="rId5" Type="http://schemas.openxmlformats.org/officeDocument/2006/relationships/hyperlink" Target="https://www.asccc.org/content/10-noncredit-instruction-guided-pathways-efforts" TargetMode="External"/><Relationship Id="rId6" Type="http://schemas.openxmlformats.org/officeDocument/2006/relationships/hyperlink" Target="https://asccc.org/sites/default/files/Noncredit_Instruction.pdf" TargetMode="External"/><Relationship Id="rId7" Type="http://schemas.openxmlformats.org/officeDocument/2006/relationships/hyperlink" Target="https://caladulted.org/" TargetMode="External"/><Relationship Id="rId8" Type="http://schemas.openxmlformats.org/officeDocument/2006/relationships/hyperlink" Target="https://www.cde.ca.gov/sp/ae/f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confirmsubscription.com/h/y/4FAA37637316EA53" TargetMode="External"/><Relationship Id="rId4" Type="http://schemas.openxmlformats.org/officeDocument/2006/relationships/image" Target="../media/image15.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sccc.org/sign-our-newsletters" TargetMode="External"/><Relationship Id="rId4" Type="http://schemas.openxmlformats.org/officeDocument/2006/relationships/hyperlink" Target="https://asccc.org/sites/default/files/publications/Local_Senates_Handbook_2020_v2.pdf" TargetMode="External"/><Relationship Id="rId11" Type="http://schemas.openxmlformats.org/officeDocument/2006/relationships/image" Target="../media/image13.png"/><Relationship Id="rId10" Type="http://schemas.openxmlformats.org/officeDocument/2006/relationships/hyperlink" Target="https://asccc.org/local-senate-visits" TargetMode="External"/><Relationship Id="rId9" Type="http://schemas.openxmlformats.org/officeDocument/2006/relationships/hyperlink" Target="https://asccc.org/local-senate-visits" TargetMode="External"/><Relationship Id="rId5" Type="http://schemas.openxmlformats.org/officeDocument/2006/relationships/hyperlink" Target="https://asccc.org/liaisons" TargetMode="External"/><Relationship Id="rId6" Type="http://schemas.openxmlformats.org/officeDocument/2006/relationships/hyperlink" Target="https://asccc.org/college_directory" TargetMode="External"/><Relationship Id="rId7" Type="http://schemas.openxmlformats.org/officeDocument/2006/relationships/hyperlink" Target="https://asccc.org/cte-faculty-liaison" TargetMode="External"/><Relationship Id="rId8" Type="http://schemas.openxmlformats.org/officeDocument/2006/relationships/hyperlink" Target="mailto:directoryupdate@asccc.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sccc.org/volunteer-serve-committee" TargetMode="External"/><Relationship Id="rId4" Type="http://schemas.openxmlformats.org/officeDocument/2006/relationships/image" Target="../media/image12.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info@asccc.org"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native-land.ca/"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title"/>
          </p:nvPr>
        </p:nvSpPr>
        <p:spPr>
          <a:xfrm>
            <a:off x="2133598" y="3310152"/>
            <a:ext cx="9213852" cy="13126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alatino"/>
              <a:buNone/>
            </a:pPr>
            <a:r>
              <a:rPr lang="en-US"/>
              <a:t>Welcome!</a:t>
            </a:r>
            <a:endParaRPr/>
          </a:p>
        </p:txBody>
      </p:sp>
      <p:sp>
        <p:nvSpPr>
          <p:cNvPr id="54" name="Google Shape;54;p1"/>
          <p:cNvSpPr txBox="1"/>
          <p:nvPr>
            <p:ph idx="1" type="subTitle"/>
          </p:nvPr>
        </p:nvSpPr>
        <p:spPr>
          <a:xfrm>
            <a:off x="2133597" y="4755561"/>
            <a:ext cx="9213851"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None/>
            </a:pPr>
            <a:r>
              <a:rPr b="1" lang="en-US"/>
              <a:t>CTE and Noncredit Regional Meeting</a:t>
            </a:r>
            <a:endParaRPr/>
          </a:p>
          <a:p>
            <a:pPr indent="0" lvl="0" marL="0" rtl="0" algn="l">
              <a:lnSpc>
                <a:spcPct val="90000"/>
              </a:lnSpc>
              <a:spcBef>
                <a:spcPts val="1000"/>
              </a:spcBef>
              <a:spcAft>
                <a:spcPts val="0"/>
              </a:spcAft>
              <a:buClr>
                <a:schemeClr val="lt1"/>
              </a:buClr>
              <a:buSzPts val="2600"/>
              <a:buNone/>
            </a:pPr>
            <a:r>
              <a:rPr lang="en-US"/>
              <a:t>March 20, 2023 at Compton College</a:t>
            </a:r>
            <a:endParaRPr/>
          </a:p>
        </p:txBody>
      </p:sp>
      <p:sp>
        <p:nvSpPr>
          <p:cNvPr id="55" name="Google Shape;55;p1"/>
          <p:cNvSpPr txBox="1"/>
          <p:nvPr/>
        </p:nvSpPr>
        <p:spPr>
          <a:xfrm>
            <a:off x="8679611" y="3153564"/>
            <a:ext cx="250255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ONLINE PROGRAM</a:t>
            </a:r>
            <a:endParaRPr/>
          </a:p>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Use this QR code</a:t>
            </a:r>
            <a:endParaRPr/>
          </a:p>
        </p:txBody>
      </p:sp>
      <p:pic>
        <p:nvPicPr>
          <p:cNvPr id="56" name="Google Shape;56;p1"/>
          <p:cNvPicPr preferRelativeResize="0"/>
          <p:nvPr/>
        </p:nvPicPr>
        <p:blipFill>
          <a:blip r:embed="rId3">
            <a:alphaModFix/>
          </a:blip>
          <a:stretch>
            <a:fillRect/>
          </a:stretch>
        </p:blipFill>
        <p:spPr>
          <a:xfrm>
            <a:off x="8730950" y="4011450"/>
            <a:ext cx="2502575" cy="250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f6e2233622_0_0"/>
          <p:cNvSpPr txBox="1"/>
          <p:nvPr>
            <p:ph type="title"/>
          </p:nvPr>
        </p:nvSpPr>
        <p:spPr>
          <a:xfrm>
            <a:off x="247135" y="1570618"/>
            <a:ext cx="3583500" cy="161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Resources &amp; Key Readings</a:t>
            </a:r>
            <a:endParaRPr/>
          </a:p>
        </p:txBody>
      </p:sp>
      <p:sp>
        <p:nvSpPr>
          <p:cNvPr id="132" name="Google Shape;132;g1f6e2233622_0_0"/>
          <p:cNvSpPr txBox="1"/>
          <p:nvPr>
            <p:ph idx="1" type="body"/>
          </p:nvPr>
        </p:nvSpPr>
        <p:spPr>
          <a:xfrm>
            <a:off x="247135" y="3283527"/>
            <a:ext cx="3583500" cy="23136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1100" u="sng">
                <a:solidFill>
                  <a:schemeClr val="hlink"/>
                </a:solidFill>
                <a:latin typeface="Arial"/>
                <a:ea typeface="Arial"/>
                <a:cs typeface="Arial"/>
                <a:sym typeface="Arial"/>
                <a:hlinkClick r:id="rId3"/>
              </a:rPr>
              <a:t>https://www.cccco.edu/-/media/CCCCO-Website/College-Finance-and-Facilities/BudgeEnt-News/2022-23-Compendium-of-Allocations-and-Resources/2022-23-compendium-of-allocations-resources-a11y.pdf?la=en&amp;hash=12A26009701B3AA7033A3B233C334AB60BD9CE75</a:t>
            </a:r>
            <a:endParaRPr/>
          </a:p>
        </p:txBody>
      </p:sp>
      <p:sp>
        <p:nvSpPr>
          <p:cNvPr id="133" name="Google Shape;133;g1f6e2233622_0_0"/>
          <p:cNvSpPr txBox="1"/>
          <p:nvPr>
            <p:ph idx="12" type="sldNum"/>
          </p:nvPr>
        </p:nvSpPr>
        <p:spPr>
          <a:xfrm>
            <a:off x="9443811" y="6477000"/>
            <a:ext cx="1143000" cy="24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4" name="Google Shape;134;g1f6e2233622_0_0"/>
          <p:cNvPicPr preferRelativeResize="0"/>
          <p:nvPr/>
        </p:nvPicPr>
        <p:blipFill>
          <a:blip r:embed="rId4">
            <a:alphaModFix/>
          </a:blip>
          <a:stretch>
            <a:fillRect/>
          </a:stretch>
        </p:blipFill>
        <p:spPr>
          <a:xfrm>
            <a:off x="852249" y="3283525"/>
            <a:ext cx="2513526" cy="2549676"/>
          </a:xfrm>
          <a:prstGeom prst="rect">
            <a:avLst/>
          </a:prstGeom>
          <a:noFill/>
          <a:ln>
            <a:noFill/>
          </a:ln>
        </p:spPr>
      </p:pic>
      <p:sp>
        <p:nvSpPr>
          <p:cNvPr id="135" name="Google Shape;135;g1f6e2233622_0_0"/>
          <p:cNvSpPr txBox="1"/>
          <p:nvPr>
            <p:ph idx="2" type="body"/>
          </p:nvPr>
        </p:nvSpPr>
        <p:spPr>
          <a:xfrm>
            <a:off x="4461175" y="878025"/>
            <a:ext cx="6572100" cy="5325600"/>
          </a:xfrm>
          <a:prstGeom prst="rect">
            <a:avLst/>
          </a:prstGeom>
        </p:spPr>
        <p:txBody>
          <a:bodyPr anchorCtr="0" anchor="t" bIns="45700" lIns="91425" spcFirstLastPara="1" rIns="91425" wrap="square" tIns="45700">
            <a:normAutofit fontScale="47500" lnSpcReduction="20000"/>
          </a:bodyPr>
          <a:lstStyle/>
          <a:p>
            <a:pPr indent="0" lvl="0" marL="0" rtl="0" algn="l">
              <a:lnSpc>
                <a:spcPct val="98181"/>
              </a:lnSpc>
              <a:spcBef>
                <a:spcPts val="0"/>
              </a:spcBef>
              <a:spcAft>
                <a:spcPts val="0"/>
              </a:spcAft>
              <a:buNone/>
            </a:pPr>
            <a:r>
              <a:rPr b="1" i="1" lang="en-US" sz="4200">
                <a:solidFill>
                  <a:srgbClr val="404040"/>
                </a:solidFill>
                <a:latin typeface="Arial"/>
                <a:ea typeface="Arial"/>
                <a:cs typeface="Arial"/>
                <a:sym typeface="Arial"/>
              </a:rPr>
              <a:t>Rostrum </a:t>
            </a:r>
            <a:r>
              <a:rPr b="1" lang="en-US" sz="4200">
                <a:solidFill>
                  <a:srgbClr val="404040"/>
                </a:solidFill>
                <a:latin typeface="Arial"/>
                <a:ea typeface="Arial"/>
                <a:cs typeface="Arial"/>
                <a:sym typeface="Arial"/>
              </a:rPr>
              <a:t>article:</a:t>
            </a:r>
            <a:r>
              <a:rPr lang="en-US" sz="4200">
                <a:solidFill>
                  <a:srgbClr val="404040"/>
                </a:solidFill>
                <a:latin typeface="Arial"/>
                <a:ea typeface="Arial"/>
                <a:cs typeface="Arial"/>
                <a:sym typeface="Arial"/>
              </a:rPr>
              <a:t> “</a:t>
            </a:r>
            <a:r>
              <a:rPr lang="en-US" sz="4200" u="sng">
                <a:solidFill>
                  <a:schemeClr val="hlink"/>
                </a:solidFill>
                <a:latin typeface="Arial"/>
                <a:ea typeface="Arial"/>
                <a:cs typeface="Arial"/>
                <a:sym typeface="Arial"/>
                <a:hlinkClick r:id="rId5"/>
              </a:rPr>
              <a:t>10 Noncredit Instruction in Guided Pathways Efforts”</a:t>
            </a:r>
            <a:endParaRPr sz="4200" u="sng">
              <a:solidFill>
                <a:schemeClr val="hlink"/>
              </a:solidFill>
              <a:latin typeface="Arial"/>
              <a:ea typeface="Arial"/>
              <a:cs typeface="Arial"/>
              <a:sym typeface="Arial"/>
            </a:endParaRPr>
          </a:p>
          <a:p>
            <a:pPr indent="0" lvl="0" marL="0" rtl="0" algn="l">
              <a:lnSpc>
                <a:spcPct val="98181"/>
              </a:lnSpc>
              <a:spcBef>
                <a:spcPts val="0"/>
              </a:spcBef>
              <a:spcAft>
                <a:spcPts val="0"/>
              </a:spcAft>
              <a:buNone/>
            </a:pPr>
            <a:r>
              <a:t/>
            </a:r>
            <a:endParaRPr sz="4200" u="sng">
              <a:solidFill>
                <a:schemeClr val="hlink"/>
              </a:solidFill>
              <a:latin typeface="Arial"/>
              <a:ea typeface="Arial"/>
              <a:cs typeface="Arial"/>
              <a:sym typeface="Arial"/>
            </a:endParaRPr>
          </a:p>
          <a:p>
            <a:pPr indent="0" lvl="0" marL="0" rtl="0" algn="l">
              <a:lnSpc>
                <a:spcPct val="98181"/>
              </a:lnSpc>
              <a:spcBef>
                <a:spcPts val="0"/>
              </a:spcBef>
              <a:spcAft>
                <a:spcPts val="0"/>
              </a:spcAft>
              <a:buNone/>
            </a:pPr>
            <a:r>
              <a:rPr lang="en-US" sz="4200">
                <a:solidFill>
                  <a:srgbClr val="404040"/>
                </a:solidFill>
                <a:latin typeface="Arial"/>
                <a:ea typeface="Arial"/>
                <a:cs typeface="Arial"/>
                <a:sym typeface="Arial"/>
              </a:rPr>
              <a:t>•</a:t>
            </a:r>
            <a:r>
              <a:rPr b="1" lang="en-US" sz="4200" u="sng">
                <a:solidFill>
                  <a:schemeClr val="hlink"/>
                </a:solidFill>
                <a:latin typeface="Arial"/>
                <a:ea typeface="Arial"/>
                <a:cs typeface="Arial"/>
                <a:sym typeface="Arial"/>
                <a:hlinkClick r:id="rId6"/>
              </a:rPr>
              <a:t>ASCCC Noncredit Instruction</a:t>
            </a:r>
            <a:r>
              <a:rPr lang="en-US" sz="4200">
                <a:solidFill>
                  <a:srgbClr val="404040"/>
                </a:solidFill>
                <a:latin typeface="Arial"/>
                <a:ea typeface="Arial"/>
                <a:cs typeface="Arial"/>
                <a:sym typeface="Arial"/>
              </a:rPr>
              <a:t> - </a:t>
            </a:r>
            <a:r>
              <a:rPr lang="en-US" sz="3700">
                <a:solidFill>
                  <a:srgbClr val="404040"/>
                </a:solidFill>
                <a:latin typeface="Arial"/>
                <a:ea typeface="Arial"/>
                <a:cs typeface="Arial"/>
                <a:sym typeface="Arial"/>
              </a:rPr>
              <a:t>Copies available today!</a:t>
            </a:r>
            <a:endParaRPr sz="3700">
              <a:solidFill>
                <a:srgbClr val="404040"/>
              </a:solidFill>
              <a:latin typeface="Arial"/>
              <a:ea typeface="Arial"/>
              <a:cs typeface="Arial"/>
              <a:sym typeface="Arial"/>
            </a:endParaRPr>
          </a:p>
          <a:p>
            <a:pPr indent="0" lvl="0" marL="0" rtl="0" algn="l">
              <a:lnSpc>
                <a:spcPct val="98181"/>
              </a:lnSpc>
              <a:spcBef>
                <a:spcPts val="0"/>
              </a:spcBef>
              <a:spcAft>
                <a:spcPts val="0"/>
              </a:spcAft>
              <a:buNone/>
            </a:pPr>
            <a:r>
              <a:t/>
            </a:r>
            <a:endParaRPr sz="2000">
              <a:solidFill>
                <a:srgbClr val="404040"/>
              </a:solidFill>
              <a:latin typeface="Arial"/>
              <a:ea typeface="Arial"/>
              <a:cs typeface="Arial"/>
              <a:sym typeface="Arial"/>
            </a:endParaRPr>
          </a:p>
          <a:p>
            <a:pPr indent="0" lvl="0" marL="0" rtl="0" algn="l">
              <a:lnSpc>
                <a:spcPct val="98181"/>
              </a:lnSpc>
              <a:spcBef>
                <a:spcPts val="0"/>
              </a:spcBef>
              <a:spcAft>
                <a:spcPts val="0"/>
              </a:spcAft>
              <a:buNone/>
            </a:pPr>
            <a:r>
              <a:t/>
            </a:r>
            <a:endParaRPr sz="20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b="1" lang="en-US" sz="200">
                <a:solidFill>
                  <a:srgbClr val="404040"/>
                </a:solidFill>
                <a:latin typeface="Arial"/>
                <a:ea typeface="Arial"/>
                <a:cs typeface="Arial"/>
                <a:sym typeface="Arial"/>
              </a:rPr>
              <a:t>Budget - Noncredit (Adult Ed) ONLY:</a:t>
            </a:r>
            <a:endParaRPr b="1" sz="2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a:t>
            </a:r>
            <a:r>
              <a:rPr i="1" lang="en-US" sz="3600" u="sng">
                <a:solidFill>
                  <a:schemeClr val="hlink"/>
                </a:solidFill>
                <a:latin typeface="Arial"/>
                <a:ea typeface="Arial"/>
                <a:cs typeface="Arial"/>
                <a:sym typeface="Arial"/>
                <a:hlinkClick r:id="rId7"/>
              </a:rPr>
              <a:t>California Adult Education Program (CAEP) </a:t>
            </a:r>
            <a:r>
              <a:rPr lang="en-US" sz="3600">
                <a:solidFill>
                  <a:srgbClr val="404040"/>
                </a:solidFill>
                <a:latin typeface="Arial"/>
                <a:ea typeface="Arial"/>
                <a:cs typeface="Arial"/>
                <a:sym typeface="Arial"/>
              </a:rPr>
              <a:t>–local/district funds for operations, course and program development, college transitions, equipment  </a:t>
            </a:r>
            <a:endParaRPr sz="36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a:t>
            </a:r>
            <a:r>
              <a:rPr i="1" lang="en-US" sz="3600" u="sng">
                <a:solidFill>
                  <a:schemeClr val="hlink"/>
                </a:solidFill>
                <a:latin typeface="Arial"/>
                <a:ea typeface="Arial"/>
                <a:cs typeface="Arial"/>
                <a:sym typeface="Arial"/>
                <a:hlinkClick r:id="rId8"/>
              </a:rPr>
              <a:t>Workforce Innovation and Opportunity Act, Title II (federal funds)</a:t>
            </a:r>
            <a:r>
              <a:rPr i="1" lang="en-US" sz="3600">
                <a:solidFill>
                  <a:srgbClr val="404040"/>
                </a:solidFill>
                <a:latin typeface="Arial"/>
                <a:ea typeface="Arial"/>
                <a:cs typeface="Arial"/>
                <a:sym typeface="Arial"/>
              </a:rPr>
              <a:t> </a:t>
            </a:r>
            <a:r>
              <a:rPr lang="en-US" sz="3600">
                <a:solidFill>
                  <a:srgbClr val="404040"/>
                </a:solidFill>
                <a:latin typeface="Arial"/>
                <a:ea typeface="Arial"/>
                <a:cs typeface="Arial"/>
                <a:sym typeface="Arial"/>
              </a:rPr>
              <a:t>– ESL, VESL, Citizenship, Adult Basic Education, Adult Secondary, and integrated CTE and ESL; course and program development, professional development, equipment, literacy</a:t>
            </a:r>
            <a:endParaRPr b="1" sz="36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a:t>
            </a:r>
            <a:r>
              <a:rPr i="1" lang="en-US" sz="3600">
                <a:solidFill>
                  <a:srgbClr val="404040"/>
                </a:solidFill>
                <a:latin typeface="Arial"/>
                <a:ea typeface="Arial"/>
                <a:cs typeface="Arial"/>
                <a:sym typeface="Arial"/>
              </a:rPr>
              <a:t>Strong Workforce Program (SWP) </a:t>
            </a:r>
            <a:r>
              <a:rPr lang="en-US" sz="3600">
                <a:solidFill>
                  <a:srgbClr val="404040"/>
                </a:solidFill>
                <a:latin typeface="Arial"/>
                <a:ea typeface="Arial"/>
                <a:cs typeface="Arial"/>
                <a:sym typeface="Arial"/>
              </a:rPr>
              <a:t>– local SWP fund distribution determined at college/district level; regional funds open for NC Short-term Vocational programs; NC outcomes generate college SWP funding</a:t>
            </a:r>
            <a:endParaRPr sz="36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a:t>
            </a:r>
            <a:r>
              <a:rPr i="1" lang="en-US" sz="3600">
                <a:solidFill>
                  <a:srgbClr val="404040"/>
                </a:solidFill>
                <a:latin typeface="Arial"/>
                <a:ea typeface="Arial"/>
                <a:cs typeface="Arial"/>
                <a:sym typeface="Arial"/>
              </a:rPr>
              <a:t>Student Equity and Achievement Program (SEAP) </a:t>
            </a:r>
            <a:r>
              <a:rPr lang="en-US" sz="3600">
                <a:solidFill>
                  <a:srgbClr val="404040"/>
                </a:solidFill>
                <a:latin typeface="Arial"/>
                <a:ea typeface="Arial"/>
                <a:cs typeface="Arial"/>
                <a:sym typeface="Arial"/>
              </a:rPr>
              <a:t>– college/district  determination for distributing SEAP funds tied to equity populations and achievement </a:t>
            </a:r>
            <a:endParaRPr sz="36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a:t>
            </a:r>
            <a:r>
              <a:rPr lang="en-US" sz="3600" u="sng">
                <a:solidFill>
                  <a:schemeClr val="hlink"/>
                </a:solidFill>
                <a:latin typeface="Arial"/>
                <a:ea typeface="Arial"/>
                <a:cs typeface="Arial"/>
                <a:sym typeface="Arial"/>
                <a:hlinkClick r:id="rId9"/>
              </a:rPr>
              <a:t>Perkins - </a:t>
            </a:r>
            <a:r>
              <a:rPr lang="en-US" sz="3600">
                <a:solidFill>
                  <a:srgbClr val="404040"/>
                </a:solidFill>
                <a:latin typeface="Arial"/>
                <a:ea typeface="Arial"/>
                <a:cs typeface="Arial"/>
                <a:sym typeface="Arial"/>
              </a:rPr>
              <a:t>CTE Noncredit enrollments and activities support allocation; Recent 22-23 Supplementary Allocation</a:t>
            </a:r>
            <a:r>
              <a:rPr lang="en-US" sz="3600" u="sng">
                <a:solidFill>
                  <a:schemeClr val="hlink"/>
                </a:solidFill>
                <a:latin typeface="Arial"/>
                <a:ea typeface="Arial"/>
                <a:cs typeface="Arial"/>
                <a:sym typeface="Arial"/>
                <a:hlinkClick r:id="rId10"/>
              </a:rPr>
              <a:t> </a:t>
            </a:r>
            <a:r>
              <a:rPr lang="en-US" sz="3600">
                <a:solidFill>
                  <a:srgbClr val="404040"/>
                </a:solidFill>
                <a:latin typeface="Arial"/>
                <a:ea typeface="Arial"/>
                <a:cs typeface="Arial"/>
                <a:sym typeface="Arial"/>
              </a:rPr>
              <a:t>opportunity for NC course to address gaps</a:t>
            </a:r>
            <a:endParaRPr sz="3600">
              <a:solidFill>
                <a:srgbClr val="404040"/>
              </a:solidFill>
              <a:latin typeface="Arial"/>
              <a:ea typeface="Arial"/>
              <a:cs typeface="Arial"/>
              <a:sym typeface="Arial"/>
            </a:endParaRPr>
          </a:p>
          <a:p>
            <a:pPr indent="0" lvl="0" marL="0" rtl="0" algn="l">
              <a:lnSpc>
                <a:spcPct val="98181"/>
              </a:lnSpc>
              <a:spcBef>
                <a:spcPts val="0"/>
              </a:spcBef>
              <a:spcAft>
                <a:spcPts val="0"/>
              </a:spcAft>
              <a:buNone/>
            </a:pPr>
            <a:r>
              <a:rPr lang="en-US" sz="3600">
                <a:solidFill>
                  <a:srgbClr val="404040"/>
                </a:solidFill>
                <a:latin typeface="Arial"/>
                <a:ea typeface="Arial"/>
                <a:cs typeface="Arial"/>
                <a:sym typeface="Arial"/>
              </a:rPr>
              <a:t>California </a:t>
            </a:r>
            <a:endParaRPr sz="3600">
              <a:solidFill>
                <a:srgbClr val="40404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1e455ffca4_0_0"/>
          <p:cNvSpPr txBox="1"/>
          <p:nvPr>
            <p:ph type="title"/>
          </p:nvPr>
        </p:nvSpPr>
        <p:spPr>
          <a:xfrm>
            <a:off x="247135" y="1570618"/>
            <a:ext cx="3583500" cy="161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CTE </a:t>
            </a:r>
            <a:r>
              <a:rPr lang="en-US"/>
              <a:t>Emerging Topics</a:t>
            </a:r>
            <a:endParaRPr/>
          </a:p>
        </p:txBody>
      </p:sp>
      <p:sp>
        <p:nvSpPr>
          <p:cNvPr id="142" name="Google Shape;142;g21e455ffca4_0_0"/>
          <p:cNvSpPr txBox="1"/>
          <p:nvPr>
            <p:ph idx="1" type="body"/>
          </p:nvPr>
        </p:nvSpPr>
        <p:spPr>
          <a:xfrm>
            <a:off x="247135" y="3283527"/>
            <a:ext cx="3583500" cy="23136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143" name="Google Shape;143;g21e455ffca4_0_0"/>
          <p:cNvSpPr txBox="1"/>
          <p:nvPr>
            <p:ph idx="2" type="body"/>
          </p:nvPr>
        </p:nvSpPr>
        <p:spPr>
          <a:xfrm>
            <a:off x="4461164" y="1112108"/>
            <a:ext cx="6572100" cy="509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44" name="Google Shape;144;g21e455ffca4_0_0"/>
          <p:cNvSpPr txBox="1"/>
          <p:nvPr>
            <p:ph idx="12" type="sldNum"/>
          </p:nvPr>
        </p:nvSpPr>
        <p:spPr>
          <a:xfrm>
            <a:off x="9443811" y="6477000"/>
            <a:ext cx="1143000" cy="24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1e6fc3bfcc_0_0"/>
          <p:cNvSpPr txBox="1"/>
          <p:nvPr>
            <p:ph type="title"/>
          </p:nvPr>
        </p:nvSpPr>
        <p:spPr>
          <a:xfrm>
            <a:off x="2133598" y="3310152"/>
            <a:ext cx="9213900" cy="1312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Questions for the Panel?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165b2e62db_3_0"/>
          <p:cNvSpPr txBox="1"/>
          <p:nvPr>
            <p:ph type="title"/>
          </p:nvPr>
        </p:nvSpPr>
        <p:spPr>
          <a:xfrm>
            <a:off x="1212273" y="696266"/>
            <a:ext cx="10314600" cy="1146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Reflection</a:t>
            </a:r>
            <a:endParaRPr/>
          </a:p>
        </p:txBody>
      </p:sp>
      <p:sp>
        <p:nvSpPr>
          <p:cNvPr id="157" name="Google Shape;157;g2165b2e62db_3_0"/>
          <p:cNvSpPr txBox="1"/>
          <p:nvPr>
            <p:ph idx="1" type="body"/>
          </p:nvPr>
        </p:nvSpPr>
        <p:spPr>
          <a:xfrm>
            <a:off x="1212273" y="1967787"/>
            <a:ext cx="10314600" cy="4194000"/>
          </a:xfrm>
          <a:prstGeom prst="rect">
            <a:avLst/>
          </a:prstGeom>
        </p:spPr>
        <p:txBody>
          <a:bodyPr anchorCtr="0" anchor="t" bIns="45700" lIns="91425" spcFirstLastPara="1" rIns="91425" wrap="square" tIns="45700">
            <a:normAutofit/>
          </a:bodyPr>
          <a:lstStyle/>
          <a:p>
            <a:pPr indent="-438150" lvl="0" marL="457200" rtl="0" algn="l">
              <a:spcBef>
                <a:spcPts val="1000"/>
              </a:spcBef>
              <a:spcAft>
                <a:spcPts val="0"/>
              </a:spcAft>
              <a:buSzPts val="3300"/>
              <a:buChar char="•"/>
            </a:pPr>
            <a:r>
              <a:rPr lang="en-US" sz="3200"/>
              <a:t>What are the </a:t>
            </a:r>
            <a:r>
              <a:rPr b="1" lang="en-US" sz="3200"/>
              <a:t>successes </a:t>
            </a:r>
            <a:r>
              <a:rPr lang="en-US" sz="3200"/>
              <a:t>of CTE and/or Noncredit at your college?</a:t>
            </a:r>
            <a:endParaRPr sz="3200"/>
          </a:p>
          <a:p>
            <a:pPr indent="-438150" lvl="0" marL="457200" rtl="0" algn="l">
              <a:spcBef>
                <a:spcPts val="0"/>
              </a:spcBef>
              <a:spcAft>
                <a:spcPts val="0"/>
              </a:spcAft>
              <a:buSzPts val="3300"/>
              <a:buChar char="•"/>
            </a:pPr>
            <a:r>
              <a:rPr lang="en-US" sz="3200"/>
              <a:t>What are the </a:t>
            </a:r>
            <a:r>
              <a:rPr b="1" lang="en-US" sz="3200"/>
              <a:t>challenges</a:t>
            </a:r>
            <a:r>
              <a:rPr lang="en-US" sz="3200"/>
              <a:t>?</a:t>
            </a:r>
            <a:endParaRPr sz="3200"/>
          </a:p>
          <a:p>
            <a:pPr indent="-438150" lvl="0" marL="457200" rtl="0" algn="l">
              <a:spcBef>
                <a:spcPts val="0"/>
              </a:spcBef>
              <a:spcAft>
                <a:spcPts val="0"/>
              </a:spcAft>
              <a:buSzPts val="3300"/>
              <a:buChar char="•"/>
            </a:pPr>
            <a:r>
              <a:rPr lang="en-US" sz="3200"/>
              <a:t>What is the </a:t>
            </a:r>
            <a:r>
              <a:rPr b="1" lang="en-US" sz="3200"/>
              <a:t>one thing you wish others knew </a:t>
            </a:r>
            <a:r>
              <a:rPr lang="en-US" sz="3200"/>
              <a:t>about being a CTE or Noncredit faculty?</a:t>
            </a:r>
            <a:endParaRPr sz="3200"/>
          </a:p>
        </p:txBody>
      </p:sp>
      <p:sp>
        <p:nvSpPr>
          <p:cNvPr id="158" name="Google Shape;158;g2165b2e62db_3_0"/>
          <p:cNvSpPr txBox="1"/>
          <p:nvPr>
            <p:ph idx="12" type="sldNum"/>
          </p:nvPr>
        </p:nvSpPr>
        <p:spPr>
          <a:xfrm>
            <a:off x="9937386" y="6477000"/>
            <a:ext cx="1143000" cy="24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9" name="Google Shape;159;g2165b2e62db_3_0"/>
          <p:cNvPicPr preferRelativeResize="0"/>
          <p:nvPr/>
        </p:nvPicPr>
        <p:blipFill>
          <a:blip r:embed="rId3">
            <a:alphaModFix/>
          </a:blip>
          <a:stretch>
            <a:fillRect/>
          </a:stretch>
        </p:blipFill>
        <p:spPr>
          <a:xfrm>
            <a:off x="6682100" y="387150"/>
            <a:ext cx="2432825" cy="1349775"/>
          </a:xfrm>
          <a:prstGeom prst="rect">
            <a:avLst/>
          </a:prstGeom>
          <a:noFill/>
          <a:ln>
            <a:noFill/>
          </a:ln>
        </p:spPr>
      </p:pic>
      <p:pic>
        <p:nvPicPr>
          <p:cNvPr id="160" name="Google Shape;160;g2165b2e62db_3_0"/>
          <p:cNvPicPr preferRelativeResize="0"/>
          <p:nvPr/>
        </p:nvPicPr>
        <p:blipFill>
          <a:blip r:embed="rId4">
            <a:alphaModFix/>
          </a:blip>
          <a:stretch>
            <a:fillRect/>
          </a:stretch>
        </p:blipFill>
        <p:spPr>
          <a:xfrm>
            <a:off x="4497300" y="4439725"/>
            <a:ext cx="3297175" cy="2194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1212273" y="696266"/>
            <a:ext cx="10314708" cy="114699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800"/>
              <a:buFont typeface="Palatino"/>
              <a:buNone/>
            </a:pPr>
            <a:r>
              <a:rPr b="1" lang="en-US" sz="4800"/>
              <a:t>Thank You!</a:t>
            </a:r>
            <a:endParaRPr/>
          </a:p>
        </p:txBody>
      </p:sp>
      <p:sp>
        <p:nvSpPr>
          <p:cNvPr id="166" name="Google Shape;166;p7"/>
          <p:cNvSpPr txBox="1"/>
          <p:nvPr>
            <p:ph idx="1" type="body"/>
          </p:nvPr>
        </p:nvSpPr>
        <p:spPr>
          <a:xfrm>
            <a:off x="1212273" y="1967787"/>
            <a:ext cx="10314708" cy="41939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3838"/>
              </a:buClr>
              <a:buSzPts val="3600"/>
              <a:buChar char="•"/>
            </a:pPr>
            <a:r>
              <a:rPr lang="en-US" sz="3600"/>
              <a:t>Any questions?</a:t>
            </a:r>
            <a:endParaRPr/>
          </a:p>
          <a:p>
            <a:pPr indent="-228600" lvl="0" marL="228600" rtl="0" algn="l">
              <a:lnSpc>
                <a:spcPct val="90000"/>
              </a:lnSpc>
              <a:spcBef>
                <a:spcPts val="1000"/>
              </a:spcBef>
              <a:spcAft>
                <a:spcPts val="0"/>
              </a:spcAft>
              <a:buClr>
                <a:srgbClr val="3A3838"/>
              </a:buClr>
              <a:buSzPts val="3600"/>
              <a:buChar char="•"/>
            </a:pPr>
            <a:r>
              <a:rPr lang="en-US" sz="3600"/>
              <a:t>Email info@asccc.org</a:t>
            </a:r>
            <a:endParaRPr/>
          </a:p>
        </p:txBody>
      </p:sp>
      <p:sp>
        <p:nvSpPr>
          <p:cNvPr id="167" name="Google Shape;167;p7"/>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8" name="Google Shape;168;p7"/>
          <p:cNvPicPr preferRelativeResize="0"/>
          <p:nvPr/>
        </p:nvPicPr>
        <p:blipFill>
          <a:blip r:embed="rId3">
            <a:alphaModFix/>
          </a:blip>
          <a:stretch>
            <a:fillRect/>
          </a:stretch>
        </p:blipFill>
        <p:spPr>
          <a:xfrm>
            <a:off x="8993975" y="5415500"/>
            <a:ext cx="1309150" cy="1309150"/>
          </a:xfrm>
          <a:prstGeom prst="rect">
            <a:avLst/>
          </a:prstGeom>
          <a:noFill/>
          <a:ln>
            <a:noFill/>
          </a:ln>
        </p:spPr>
      </p:pic>
      <p:sp>
        <p:nvSpPr>
          <p:cNvPr id="169" name="Google Shape;169;p7"/>
          <p:cNvSpPr txBox="1"/>
          <p:nvPr/>
        </p:nvSpPr>
        <p:spPr>
          <a:xfrm>
            <a:off x="6284625" y="363350"/>
            <a:ext cx="5367600" cy="104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100" u="none" cap="none" strike="noStrike">
                <a:solidFill>
                  <a:schemeClr val="dk1"/>
                </a:solidFill>
                <a:latin typeface="Calibri"/>
                <a:ea typeface="Calibri"/>
                <a:cs typeface="Calibri"/>
                <a:sym typeface="Calibri"/>
              </a:rPr>
              <a:t>ONLINE PROGRAM and MAP</a:t>
            </a:r>
            <a:endParaRPr sz="2700"/>
          </a:p>
          <a:p>
            <a:pPr indent="0" lvl="0" marL="0" marR="0" rtl="0" algn="ctr">
              <a:spcBef>
                <a:spcPts val="0"/>
              </a:spcBef>
              <a:spcAft>
                <a:spcPts val="0"/>
              </a:spcAft>
              <a:buNone/>
            </a:pPr>
            <a:r>
              <a:rPr b="0" i="0" lang="en-US" sz="3100" u="none" cap="none" strike="noStrike">
                <a:solidFill>
                  <a:schemeClr val="dk1"/>
                </a:solidFill>
                <a:latin typeface="Calibri"/>
                <a:ea typeface="Calibri"/>
                <a:cs typeface="Calibri"/>
                <a:sym typeface="Calibri"/>
              </a:rPr>
              <a:t>Use this QR code</a:t>
            </a:r>
            <a:endParaRPr sz="2700"/>
          </a:p>
        </p:txBody>
      </p:sp>
      <p:sp>
        <p:nvSpPr>
          <p:cNvPr id="170" name="Google Shape;170;p7"/>
          <p:cNvSpPr txBox="1"/>
          <p:nvPr/>
        </p:nvSpPr>
        <p:spPr>
          <a:xfrm>
            <a:off x="1732975" y="4032150"/>
            <a:ext cx="8424000" cy="290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900">
                <a:latin typeface="Calibri"/>
                <a:ea typeface="Calibri"/>
                <a:cs typeface="Calibri"/>
                <a:sym typeface="Calibri"/>
              </a:rPr>
              <a:t>Lunch Table Questions</a:t>
            </a:r>
            <a:endParaRPr b="1" sz="1900">
              <a:latin typeface="Calibri"/>
              <a:ea typeface="Calibri"/>
              <a:cs typeface="Calibri"/>
              <a:sym typeface="Calibri"/>
            </a:endParaRPr>
          </a:p>
          <a:p>
            <a:pPr indent="-342900" lvl="0" marL="457200" rtl="0" algn="l">
              <a:lnSpc>
                <a:spcPct val="115000"/>
              </a:lnSpc>
              <a:spcBef>
                <a:spcPts val="1000"/>
              </a:spcBef>
              <a:spcAft>
                <a:spcPts val="0"/>
              </a:spcAft>
              <a:buSzPts val="1800"/>
              <a:buFont typeface="Calibri"/>
              <a:buAutoNum type="arabicPeriod"/>
            </a:pPr>
            <a:r>
              <a:rPr lang="en-US" sz="1800">
                <a:latin typeface="Calibri"/>
                <a:ea typeface="Calibri"/>
                <a:cs typeface="Calibri"/>
                <a:sym typeface="Calibri"/>
              </a:rPr>
              <a:t>What have you done at 5 years old that you will still enjoy at 85 years old?</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could be any profession (other than your current one), what would it be?</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Who has influenced you the most in the past year and why?</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could meet anyone, living or dead, who would it be and why?</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What is your favorite song or TV show and why?</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If you had a day all to yourself, what would you do?</a:t>
            </a:r>
            <a:endParaRPr sz="1800">
              <a:latin typeface="Calibri"/>
              <a:ea typeface="Calibri"/>
              <a:cs typeface="Calibri"/>
              <a:sym typeface="Calibri"/>
            </a:endParaRPr>
          </a:p>
          <a:p>
            <a:pPr indent="0" lvl="0" marL="0" rtl="0" algn="l">
              <a:spcBef>
                <a:spcPts val="1000"/>
              </a:spcBef>
              <a:spcAft>
                <a:spcPts val="0"/>
              </a:spcAft>
              <a:buNone/>
            </a:pPr>
            <a:r>
              <a:t/>
            </a:r>
            <a:endParaRPr>
              <a:latin typeface="Gill Sans"/>
              <a:ea typeface="Gill Sans"/>
              <a:cs typeface="Gill Sans"/>
              <a:sym typeface="Gill Sans"/>
            </a:endParaRPr>
          </a:p>
        </p:txBody>
      </p:sp>
      <p:pic>
        <p:nvPicPr>
          <p:cNvPr id="171" name="Google Shape;171;p7"/>
          <p:cNvPicPr preferRelativeResize="0"/>
          <p:nvPr/>
        </p:nvPicPr>
        <p:blipFill>
          <a:blip r:embed="rId4">
            <a:alphaModFix/>
          </a:blip>
          <a:stretch>
            <a:fillRect/>
          </a:stretch>
        </p:blipFill>
        <p:spPr>
          <a:xfrm>
            <a:off x="7572625" y="1410050"/>
            <a:ext cx="2904900" cy="290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1681ae1ea4_1_0"/>
          <p:cNvSpPr txBox="1"/>
          <p:nvPr>
            <p:ph type="title"/>
          </p:nvPr>
        </p:nvSpPr>
        <p:spPr>
          <a:xfrm>
            <a:off x="2133598" y="3310152"/>
            <a:ext cx="9213852" cy="13126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alatino"/>
              <a:buNone/>
            </a:pPr>
            <a:r>
              <a:rPr lang="en-US"/>
              <a:t>Closing Session</a:t>
            </a:r>
            <a:endParaRPr/>
          </a:p>
        </p:txBody>
      </p:sp>
      <p:sp>
        <p:nvSpPr>
          <p:cNvPr id="177" name="Google Shape;177;g21681ae1ea4_1_0"/>
          <p:cNvSpPr txBox="1"/>
          <p:nvPr>
            <p:ph idx="1" type="subTitle"/>
          </p:nvPr>
        </p:nvSpPr>
        <p:spPr>
          <a:xfrm>
            <a:off x="2133597" y="4755561"/>
            <a:ext cx="9213851"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600"/>
              <a:buNone/>
            </a:pPr>
            <a:r>
              <a:rPr b="1" lang="en-US"/>
              <a:t>CTE and Noncredit Regional Meeting</a:t>
            </a:r>
            <a:endParaRPr/>
          </a:p>
          <a:p>
            <a:pPr indent="0" lvl="0" marL="0" rtl="0" algn="l">
              <a:lnSpc>
                <a:spcPct val="90000"/>
              </a:lnSpc>
              <a:spcBef>
                <a:spcPts val="1000"/>
              </a:spcBef>
              <a:spcAft>
                <a:spcPts val="0"/>
              </a:spcAft>
              <a:buClr>
                <a:schemeClr val="lt1"/>
              </a:buClr>
              <a:buSzPts val="2600"/>
              <a:buNone/>
            </a:pPr>
            <a:r>
              <a:rPr lang="en-US"/>
              <a:t>March 20, 2023 at Compton College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1681ae1ea4_1_6"/>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Palatino"/>
              <a:buNone/>
            </a:pPr>
            <a:r>
              <a:rPr lang="en-US"/>
              <a:t>Session Description</a:t>
            </a:r>
            <a:endParaRPr/>
          </a:p>
        </p:txBody>
      </p:sp>
      <p:sp>
        <p:nvSpPr>
          <p:cNvPr id="183" name="Google Shape;183;g21681ae1ea4_1_6"/>
          <p:cNvSpPr txBox="1"/>
          <p:nvPr>
            <p:ph idx="2" type="body"/>
          </p:nvPr>
        </p:nvSpPr>
        <p:spPr>
          <a:xfrm>
            <a:off x="4461164" y="1112108"/>
            <a:ext cx="6572242" cy="50917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A3838"/>
              </a:buClr>
              <a:buSzPts val="3600"/>
              <a:buNone/>
            </a:pPr>
            <a:r>
              <a:rPr lang="en-US" sz="3600"/>
              <a:t>Don’t Leave Us Yet: Let’s</a:t>
            </a:r>
            <a:endParaRPr/>
          </a:p>
          <a:p>
            <a:pPr indent="0" lvl="0" marL="0" rtl="0" algn="ctr">
              <a:lnSpc>
                <a:spcPct val="90000"/>
              </a:lnSpc>
              <a:spcBef>
                <a:spcPts val="1000"/>
              </a:spcBef>
              <a:spcAft>
                <a:spcPts val="0"/>
              </a:spcAft>
              <a:buClr>
                <a:srgbClr val="3A3838"/>
              </a:buClr>
              <a:buSzPts val="3600"/>
              <a:buNone/>
            </a:pPr>
            <a:r>
              <a:rPr lang="en-US" sz="3600"/>
              <a:t>wrap it up! Join us for this</a:t>
            </a:r>
            <a:endParaRPr/>
          </a:p>
          <a:p>
            <a:pPr indent="0" lvl="0" marL="0" rtl="0" algn="ctr">
              <a:lnSpc>
                <a:spcPct val="90000"/>
              </a:lnSpc>
              <a:spcBef>
                <a:spcPts val="1000"/>
              </a:spcBef>
              <a:spcAft>
                <a:spcPts val="0"/>
              </a:spcAft>
              <a:buClr>
                <a:srgbClr val="3A3838"/>
              </a:buClr>
              <a:buSzPts val="3600"/>
              <a:buNone/>
            </a:pPr>
            <a:r>
              <a:rPr lang="en-US" sz="3600"/>
              <a:t>closing session where we will</a:t>
            </a:r>
            <a:endParaRPr/>
          </a:p>
          <a:p>
            <a:pPr indent="0" lvl="0" marL="0" rtl="0" algn="ctr">
              <a:lnSpc>
                <a:spcPct val="90000"/>
              </a:lnSpc>
              <a:spcBef>
                <a:spcPts val="1000"/>
              </a:spcBef>
              <a:spcAft>
                <a:spcPts val="0"/>
              </a:spcAft>
              <a:buClr>
                <a:srgbClr val="3A3838"/>
              </a:buClr>
              <a:buSzPts val="3600"/>
              <a:buNone/>
            </a:pPr>
            <a:r>
              <a:rPr lang="en-US" sz="3600"/>
              <a:t>share resources and</a:t>
            </a:r>
            <a:endParaRPr/>
          </a:p>
          <a:p>
            <a:pPr indent="0" lvl="0" marL="0" rtl="0" algn="ctr">
              <a:lnSpc>
                <a:spcPct val="90000"/>
              </a:lnSpc>
              <a:spcBef>
                <a:spcPts val="1000"/>
              </a:spcBef>
              <a:spcAft>
                <a:spcPts val="0"/>
              </a:spcAft>
              <a:buClr>
                <a:srgbClr val="3A3838"/>
              </a:buClr>
              <a:buSzPts val="3600"/>
              <a:buNone/>
            </a:pPr>
            <a:r>
              <a:rPr lang="en-US" sz="3600"/>
              <a:t>opportunities for leadership,</a:t>
            </a:r>
            <a:endParaRPr/>
          </a:p>
          <a:p>
            <a:pPr indent="0" lvl="0" marL="0" rtl="0" algn="ctr">
              <a:lnSpc>
                <a:spcPct val="90000"/>
              </a:lnSpc>
              <a:spcBef>
                <a:spcPts val="1000"/>
              </a:spcBef>
              <a:spcAft>
                <a:spcPts val="0"/>
              </a:spcAft>
              <a:buClr>
                <a:srgbClr val="3A3838"/>
              </a:buClr>
              <a:buSzPts val="3600"/>
              <a:buNone/>
            </a:pPr>
            <a:r>
              <a:rPr lang="en-US" sz="3600"/>
              <a:t>empowerment, and voice.</a:t>
            </a:r>
            <a:endParaRPr/>
          </a:p>
        </p:txBody>
      </p:sp>
      <p:sp>
        <p:nvSpPr>
          <p:cNvPr id="184" name="Google Shape;184;g21681ae1ea4_1_6"/>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1681ae1ea4_1_12"/>
          <p:cNvSpPr txBox="1"/>
          <p:nvPr>
            <p:ph type="title"/>
          </p:nvPr>
        </p:nvSpPr>
        <p:spPr>
          <a:xfrm>
            <a:off x="1212273" y="696266"/>
            <a:ext cx="10314708" cy="7051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Palatino"/>
              <a:buNone/>
            </a:pPr>
            <a:r>
              <a:rPr lang="en-US"/>
              <a:t>ASCCC Newsletter</a:t>
            </a:r>
            <a:endParaRPr/>
          </a:p>
        </p:txBody>
      </p:sp>
      <p:sp>
        <p:nvSpPr>
          <p:cNvPr id="190" name="Google Shape;190;g21681ae1ea4_1_12"/>
          <p:cNvSpPr txBox="1"/>
          <p:nvPr>
            <p:ph idx="1" type="body"/>
          </p:nvPr>
        </p:nvSpPr>
        <p:spPr>
          <a:xfrm>
            <a:off x="1212273" y="1967787"/>
            <a:ext cx="10314708" cy="41939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3838"/>
              </a:buClr>
              <a:buSzPts val="2600"/>
              <a:buChar char="•"/>
            </a:pPr>
            <a:r>
              <a:rPr lang="en-US"/>
              <a:t>Sign up for </a:t>
            </a:r>
            <a:r>
              <a:rPr lang="en-US" u="sng">
                <a:solidFill>
                  <a:schemeClr val="hlink"/>
                </a:solidFill>
                <a:hlinkClick r:id="rId3"/>
              </a:rPr>
              <a:t>ASCCC Newsletter</a:t>
            </a:r>
            <a:endParaRPr/>
          </a:p>
          <a:p>
            <a:pPr indent="0" lvl="1" marL="457200" rtl="0" algn="l">
              <a:lnSpc>
                <a:spcPct val="90000"/>
              </a:lnSpc>
              <a:spcBef>
                <a:spcPts val="500"/>
              </a:spcBef>
              <a:spcAft>
                <a:spcPts val="0"/>
              </a:spcAft>
              <a:buClr>
                <a:srgbClr val="3A3838"/>
              </a:buClr>
              <a:buSzPts val="2400"/>
              <a:buNone/>
            </a:pPr>
            <a:r>
              <a:t/>
            </a:r>
            <a:endParaRPr/>
          </a:p>
          <a:p>
            <a:pPr indent="0" lvl="1" marL="457200" rtl="0" algn="l">
              <a:lnSpc>
                <a:spcPct val="90000"/>
              </a:lnSpc>
              <a:spcBef>
                <a:spcPts val="500"/>
              </a:spcBef>
              <a:spcAft>
                <a:spcPts val="0"/>
              </a:spcAft>
              <a:buClr>
                <a:srgbClr val="3A3838"/>
              </a:buClr>
              <a:buSzPts val="2400"/>
              <a:buNone/>
            </a:pPr>
            <a:r>
              <a:t/>
            </a:r>
            <a:endParaRPr/>
          </a:p>
          <a:p>
            <a:pPr indent="-63500" lvl="0" marL="228600" rtl="0" algn="l">
              <a:lnSpc>
                <a:spcPct val="90000"/>
              </a:lnSpc>
              <a:spcBef>
                <a:spcPts val="1000"/>
              </a:spcBef>
              <a:spcAft>
                <a:spcPts val="0"/>
              </a:spcAft>
              <a:buClr>
                <a:srgbClr val="3A3838"/>
              </a:buClr>
              <a:buSzPts val="2600"/>
              <a:buNone/>
            </a:pPr>
            <a:r>
              <a:t/>
            </a:r>
            <a:endParaRPr/>
          </a:p>
          <a:p>
            <a:pPr indent="-63500" lvl="0" marL="228600" rtl="0" algn="l">
              <a:lnSpc>
                <a:spcPct val="90000"/>
              </a:lnSpc>
              <a:spcBef>
                <a:spcPts val="1000"/>
              </a:spcBef>
              <a:spcAft>
                <a:spcPts val="0"/>
              </a:spcAft>
              <a:buClr>
                <a:srgbClr val="3A3838"/>
              </a:buClr>
              <a:buSzPts val="2600"/>
              <a:buNone/>
            </a:pPr>
            <a:r>
              <a:t/>
            </a:r>
            <a:endParaRPr/>
          </a:p>
        </p:txBody>
      </p:sp>
      <p:sp>
        <p:nvSpPr>
          <p:cNvPr id="191" name="Google Shape;191;g21681ae1ea4_1_12"/>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QR Code for the ASCCC Newsletter signup online link." id="192" name="Google Shape;192;g21681ae1ea4_1_12"/>
          <p:cNvPicPr preferRelativeResize="0"/>
          <p:nvPr/>
        </p:nvPicPr>
        <p:blipFill rotWithShape="1">
          <a:blip r:embed="rId4">
            <a:alphaModFix/>
          </a:blip>
          <a:srcRect b="0" l="0" r="0" t="0"/>
          <a:stretch/>
        </p:blipFill>
        <p:spPr>
          <a:xfrm>
            <a:off x="2450824" y="2636010"/>
            <a:ext cx="3645176" cy="3645176"/>
          </a:xfrm>
          <a:prstGeom prst="rect">
            <a:avLst/>
          </a:prstGeom>
          <a:noFill/>
          <a:ln>
            <a:noFill/>
          </a:ln>
        </p:spPr>
      </p:pic>
      <p:pic>
        <p:nvPicPr>
          <p:cNvPr descr="image of the ASCCC January 26 electronic newsletter." id="193" name="Google Shape;193;g21681ae1ea4_1_12"/>
          <p:cNvPicPr preferRelativeResize="0"/>
          <p:nvPr/>
        </p:nvPicPr>
        <p:blipFill rotWithShape="1">
          <a:blip r:embed="rId5">
            <a:alphaModFix/>
          </a:blip>
          <a:srcRect b="0" l="0" r="0" t="0"/>
          <a:stretch/>
        </p:blipFill>
        <p:spPr>
          <a:xfrm>
            <a:off x="7334551" y="416743"/>
            <a:ext cx="3976179" cy="60245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1681ae1ea4_1_20"/>
          <p:cNvSpPr txBox="1"/>
          <p:nvPr>
            <p:ph type="title"/>
          </p:nvPr>
        </p:nvSpPr>
        <p:spPr>
          <a:xfrm>
            <a:off x="1212273" y="696266"/>
            <a:ext cx="10314708" cy="76927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Palatino"/>
              <a:buNone/>
            </a:pPr>
            <a:r>
              <a:rPr lang="en-US"/>
              <a:t>Additional Resources/Opportunities</a:t>
            </a:r>
            <a:endParaRPr/>
          </a:p>
        </p:txBody>
      </p:sp>
      <p:sp>
        <p:nvSpPr>
          <p:cNvPr id="199" name="Google Shape;199;g21681ae1ea4_1_20"/>
          <p:cNvSpPr txBox="1"/>
          <p:nvPr>
            <p:ph idx="1" type="body"/>
          </p:nvPr>
        </p:nvSpPr>
        <p:spPr>
          <a:xfrm>
            <a:off x="1212273" y="1967787"/>
            <a:ext cx="10314708" cy="4193947"/>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3A3838"/>
              </a:buClr>
              <a:buSzPts val="2600"/>
              <a:buFont typeface="Arial"/>
              <a:buChar char="•"/>
            </a:pPr>
            <a:r>
              <a:rPr b="0" i="0" lang="en-US" sz="2600" u="none" cap="none" strike="noStrike">
                <a:solidFill>
                  <a:srgbClr val="3A3838"/>
                </a:solidFill>
              </a:rPr>
              <a:t>Sign up for </a:t>
            </a:r>
            <a:r>
              <a:rPr b="0" i="0" lang="en-US" sz="2600" u="sng" cap="none" strike="noStrike">
                <a:solidFill>
                  <a:srgbClr val="3A3838"/>
                </a:solidFill>
                <a:hlinkClick r:id="rId3">
                  <a:extLst>
                    <a:ext uri="{A12FA001-AC4F-418D-AE19-62706E023703}">
                      <ahyp:hlinkClr val="tx"/>
                    </a:ext>
                  </a:extLst>
                </a:hlinkClick>
              </a:rPr>
              <a:t>ASCCC Official Listerservs</a:t>
            </a:r>
            <a:endParaRPr b="0" i="0" sz="2600" u="none" cap="none" strike="noStrike">
              <a:solidFill>
                <a:srgbClr val="3A3838"/>
              </a:solidFill>
            </a:endParaRPr>
          </a:p>
          <a:p>
            <a:pPr indent="-228600" lvl="0" marL="228600" marR="0" rtl="0" algn="l">
              <a:lnSpc>
                <a:spcPct val="90000"/>
              </a:lnSpc>
              <a:spcBef>
                <a:spcPts val="1000"/>
              </a:spcBef>
              <a:spcAft>
                <a:spcPts val="0"/>
              </a:spcAft>
              <a:buClr>
                <a:srgbClr val="3A3838"/>
              </a:buClr>
              <a:buSzPts val="2600"/>
              <a:buFont typeface="Arial"/>
              <a:buChar char="•"/>
            </a:pPr>
            <a:r>
              <a:rPr lang="en-US">
                <a:solidFill>
                  <a:srgbClr val="3A3838"/>
                </a:solidFill>
              </a:rPr>
              <a:t>ASCCC </a:t>
            </a:r>
            <a:r>
              <a:rPr lang="en-US" u="sng">
                <a:solidFill>
                  <a:srgbClr val="3A3838"/>
                </a:solidFill>
                <a:hlinkClick r:id="rId4">
                  <a:extLst>
                    <a:ext uri="{A12FA001-AC4F-418D-AE19-62706E023703}">
                      <ahyp:hlinkClr val="tx"/>
                    </a:ext>
                  </a:extLst>
                </a:hlinkClick>
              </a:rPr>
              <a:t>Local Senate Handbook</a:t>
            </a:r>
            <a:endParaRPr b="0" i="0" sz="2600" u="none" cap="none" strike="noStrike">
              <a:solidFill>
                <a:srgbClr val="3A3838"/>
              </a:solidFill>
            </a:endParaRPr>
          </a:p>
          <a:p>
            <a:pPr indent="-228600" lvl="0" marL="228600" marR="0" rtl="0" algn="l">
              <a:lnSpc>
                <a:spcPct val="90000"/>
              </a:lnSpc>
              <a:spcBef>
                <a:spcPts val="1000"/>
              </a:spcBef>
              <a:spcAft>
                <a:spcPts val="0"/>
              </a:spcAft>
              <a:buClr>
                <a:srgbClr val="3A3838"/>
              </a:buClr>
              <a:buSzPts val="2600"/>
              <a:buFont typeface="Arial"/>
              <a:buChar char="•"/>
            </a:pPr>
            <a:r>
              <a:rPr b="0" i="0" lang="en-US" sz="2600" u="none" cap="none" strike="noStrike">
                <a:solidFill>
                  <a:srgbClr val="3A3838"/>
                </a:solidFill>
              </a:rPr>
              <a:t>Make sure your local senate has identified </a:t>
            </a:r>
            <a:r>
              <a:rPr b="0" i="0" lang="en-US" sz="2600" u="sng" cap="none" strike="noStrike">
                <a:solidFill>
                  <a:srgbClr val="3A3838"/>
                </a:solidFill>
                <a:hlinkClick r:id="rId5">
                  <a:extLst>
                    <a:ext uri="{A12FA001-AC4F-418D-AE19-62706E023703}">
                      <ahyp:hlinkClr val="tx"/>
                    </a:ext>
                  </a:extLst>
                </a:hlinkClick>
              </a:rPr>
              <a:t>liaisons to ASCCC</a:t>
            </a:r>
            <a:r>
              <a:rPr b="0" i="0" lang="en-US" sz="2600" u="none" cap="none" strike="noStrike">
                <a:solidFill>
                  <a:srgbClr val="3A3838"/>
                </a:solidFill>
              </a:rPr>
              <a:t> (check for your college on </a:t>
            </a:r>
            <a:r>
              <a:rPr b="0" i="0" lang="en-US" sz="2600" u="sng" cap="none" strike="noStrike">
                <a:solidFill>
                  <a:srgbClr val="3A3838"/>
                </a:solidFill>
                <a:hlinkClick r:id="rId6">
                  <a:extLst>
                    <a:ext uri="{A12FA001-AC4F-418D-AE19-62706E023703}">
                      <ahyp:hlinkClr val="tx"/>
                    </a:ext>
                  </a:extLst>
                </a:hlinkClick>
              </a:rPr>
              <a:t>ASCCC College Directory</a:t>
            </a:r>
            <a:r>
              <a:rPr b="0" i="0" lang="en-US" sz="2600" u="none" cap="none" strike="noStrike">
                <a:solidFill>
                  <a:srgbClr val="3A3838"/>
                </a:solidFill>
              </a:rPr>
              <a:t>):</a:t>
            </a:r>
            <a:endParaRPr/>
          </a:p>
          <a:p>
            <a:pPr indent="-228600" lvl="1" marL="685800" marR="0" rtl="0" algn="l">
              <a:lnSpc>
                <a:spcPct val="90000"/>
              </a:lnSpc>
              <a:spcBef>
                <a:spcPts val="500"/>
              </a:spcBef>
              <a:spcAft>
                <a:spcPts val="0"/>
              </a:spcAft>
              <a:buClr>
                <a:srgbClr val="3A3838"/>
              </a:buClr>
              <a:buSzPts val="2400"/>
              <a:buFont typeface="Arial"/>
              <a:buChar char="•"/>
            </a:pPr>
            <a:r>
              <a:rPr b="0" i="0" lang="en-US" sz="2400" u="sng" cap="none" strike="noStrike">
                <a:solidFill>
                  <a:srgbClr val="3A3838"/>
                </a:solidFill>
                <a:hlinkClick r:id="rId7">
                  <a:extLst>
                    <a:ext uri="{A12FA001-AC4F-418D-AE19-62706E023703}">
                      <ahyp:hlinkClr val="tx"/>
                    </a:ext>
                  </a:extLst>
                </a:hlinkClick>
              </a:rPr>
              <a:t>A CTE Liaison</a:t>
            </a:r>
            <a:endParaRPr b="0" i="0" sz="2400" u="none" cap="none" strike="noStrike">
              <a:solidFill>
                <a:srgbClr val="3A3838"/>
              </a:solidFill>
            </a:endParaRPr>
          </a:p>
          <a:p>
            <a:pPr indent="-228600" lvl="1" marL="685800" marR="0" rtl="0" algn="l">
              <a:lnSpc>
                <a:spcPct val="90000"/>
              </a:lnSpc>
              <a:spcBef>
                <a:spcPts val="500"/>
              </a:spcBef>
              <a:spcAft>
                <a:spcPts val="0"/>
              </a:spcAft>
              <a:buClr>
                <a:srgbClr val="3A3838"/>
              </a:buClr>
              <a:buSzPts val="2400"/>
              <a:buFont typeface="Arial"/>
              <a:buChar char="•"/>
            </a:pPr>
            <a:r>
              <a:rPr b="0" i="0" lang="en-US" sz="2400" u="none" cap="none" strike="noStrike">
                <a:solidFill>
                  <a:srgbClr val="3A3838"/>
                </a:solidFill>
              </a:rPr>
              <a:t>A Noncredit Liaison</a:t>
            </a:r>
            <a:endParaRPr/>
          </a:p>
          <a:p>
            <a:pPr indent="-228600" lvl="1" marL="685800" marR="0" rtl="0" algn="l">
              <a:lnSpc>
                <a:spcPct val="90000"/>
              </a:lnSpc>
              <a:spcBef>
                <a:spcPts val="500"/>
              </a:spcBef>
              <a:spcAft>
                <a:spcPts val="0"/>
              </a:spcAft>
              <a:buClr>
                <a:srgbClr val="3A3838"/>
              </a:buClr>
              <a:buSzPts val="2400"/>
              <a:buFont typeface="Arial"/>
              <a:buChar char="•"/>
            </a:pPr>
            <a:r>
              <a:rPr b="0" i="0" lang="en-US" sz="2400" u="none" cap="none" strike="noStrike">
                <a:solidFill>
                  <a:srgbClr val="3A3838"/>
                </a:solidFill>
              </a:rPr>
              <a:t>Need to add or update? Have your local senate president email </a:t>
            </a:r>
            <a:r>
              <a:rPr b="0" i="0" lang="en-US" sz="2400" u="sng" cap="none" strike="noStrike">
                <a:solidFill>
                  <a:srgbClr val="3A3838"/>
                </a:solidFill>
                <a:hlinkClick r:id="rId8">
                  <a:extLst>
                    <a:ext uri="{A12FA001-AC4F-418D-AE19-62706E023703}">
                      <ahyp:hlinkClr val="tx"/>
                    </a:ext>
                  </a:extLst>
                </a:hlinkClick>
              </a:rPr>
              <a:t>directoryupdate@asccc.org</a:t>
            </a:r>
            <a:r>
              <a:rPr b="0" i="0" lang="en-US" sz="2400" u="none" cap="none" strike="noStrike">
                <a:solidFill>
                  <a:srgbClr val="3A3838"/>
                </a:solidFill>
              </a:rPr>
              <a:t> </a:t>
            </a:r>
            <a:endParaRPr u="sng">
              <a:solidFill>
                <a:schemeClr val="hlink"/>
              </a:solidFill>
              <a:hlinkClick r:id="rId9"/>
            </a:endParaRPr>
          </a:p>
          <a:p>
            <a:pPr indent="-228600" lvl="0" marL="228600" rtl="0" algn="l">
              <a:lnSpc>
                <a:spcPct val="90000"/>
              </a:lnSpc>
              <a:spcBef>
                <a:spcPts val="1000"/>
              </a:spcBef>
              <a:spcAft>
                <a:spcPts val="0"/>
              </a:spcAft>
              <a:buClr>
                <a:srgbClr val="3A3838"/>
              </a:buClr>
              <a:buSzPts val="2600"/>
              <a:buChar char="•"/>
            </a:pPr>
            <a:r>
              <a:rPr lang="en-US" u="sng">
                <a:solidFill>
                  <a:schemeClr val="hlink"/>
                </a:solidFill>
                <a:hlinkClick r:id="rId10"/>
              </a:rPr>
              <a:t>ASCCC Local Senate Visits</a:t>
            </a:r>
            <a:endParaRPr/>
          </a:p>
          <a:p>
            <a:pPr indent="0" lvl="0" marL="0" rtl="0" algn="l">
              <a:lnSpc>
                <a:spcPct val="90000"/>
              </a:lnSpc>
              <a:spcBef>
                <a:spcPts val="1000"/>
              </a:spcBef>
              <a:spcAft>
                <a:spcPts val="0"/>
              </a:spcAft>
              <a:buClr>
                <a:srgbClr val="3A3838"/>
              </a:buClr>
              <a:buSzPts val="2600"/>
              <a:buNone/>
            </a:pPr>
            <a:r>
              <a:t/>
            </a:r>
            <a:endParaRPr/>
          </a:p>
        </p:txBody>
      </p:sp>
      <p:sp>
        <p:nvSpPr>
          <p:cNvPr id="200" name="Google Shape;200;g21681ae1ea4_1_20"/>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letters that spell the word Resources in various colors and fonts on a pin board. " id="201" name="Google Shape;201;g21681ae1ea4_1_20"/>
          <p:cNvPicPr preferRelativeResize="0"/>
          <p:nvPr/>
        </p:nvPicPr>
        <p:blipFill rotWithShape="1">
          <a:blip r:embed="rId11">
            <a:alphaModFix/>
          </a:blip>
          <a:srcRect b="0" l="0" r="0" t="0"/>
          <a:stretch/>
        </p:blipFill>
        <p:spPr>
          <a:xfrm>
            <a:off x="6369627" y="5078041"/>
            <a:ext cx="4231515" cy="1241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1681ae1ea4_1_27"/>
          <p:cNvSpPr txBox="1"/>
          <p:nvPr>
            <p:ph type="title"/>
          </p:nvPr>
        </p:nvSpPr>
        <p:spPr>
          <a:xfrm>
            <a:off x="1212273" y="439413"/>
            <a:ext cx="10314708" cy="72156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Palatino"/>
              <a:buNone/>
            </a:pPr>
            <a:r>
              <a:rPr lang="en-US"/>
              <a:t>Consider Signing up for ASCCC Service</a:t>
            </a:r>
            <a:endParaRPr/>
          </a:p>
        </p:txBody>
      </p:sp>
      <p:sp>
        <p:nvSpPr>
          <p:cNvPr id="207" name="Google Shape;207;g21681ae1ea4_1_27"/>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8" name="Google Shape;208;g21681ae1ea4_1_27"/>
          <p:cNvSpPr txBox="1"/>
          <p:nvPr>
            <p:ph idx="1" type="body"/>
          </p:nvPr>
        </p:nvSpPr>
        <p:spPr>
          <a:xfrm>
            <a:off x="1212273" y="1766689"/>
            <a:ext cx="7146116" cy="41939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A3838"/>
              </a:buClr>
              <a:buSzPts val="2600"/>
              <a:buChar char="•"/>
            </a:pPr>
            <a:r>
              <a:rPr lang="en-US" u="sng">
                <a:solidFill>
                  <a:schemeClr val="hlink"/>
                </a:solidFill>
                <a:hlinkClick r:id="rId3"/>
              </a:rPr>
              <a:t>Volunteer to Serve on an ASCCC Committee</a:t>
            </a:r>
            <a:endParaRPr/>
          </a:p>
          <a:p>
            <a:pPr indent="-228600" lvl="0" marL="228600" rtl="0" algn="l">
              <a:lnSpc>
                <a:spcPct val="90000"/>
              </a:lnSpc>
              <a:spcBef>
                <a:spcPts val="1000"/>
              </a:spcBef>
              <a:spcAft>
                <a:spcPts val="0"/>
              </a:spcAft>
              <a:buClr>
                <a:srgbClr val="3A3838"/>
              </a:buClr>
              <a:buSzPts val="2600"/>
              <a:buChar char="•"/>
            </a:pPr>
            <a:r>
              <a:rPr lang="en-US"/>
              <a:t>Online Application</a:t>
            </a:r>
            <a:endParaRPr/>
          </a:p>
        </p:txBody>
      </p:sp>
      <p:pic>
        <p:nvPicPr>
          <p:cNvPr id="209" name="Google Shape;209;g21681ae1ea4_1_27"/>
          <p:cNvPicPr preferRelativeResize="0"/>
          <p:nvPr/>
        </p:nvPicPr>
        <p:blipFill rotWithShape="1">
          <a:blip r:embed="rId4">
            <a:alphaModFix/>
          </a:blip>
          <a:srcRect b="0" l="0" r="0" t="0"/>
          <a:stretch/>
        </p:blipFill>
        <p:spPr>
          <a:xfrm>
            <a:off x="6820727" y="2692589"/>
            <a:ext cx="4527489" cy="2554646"/>
          </a:xfrm>
          <a:prstGeom prst="rect">
            <a:avLst/>
          </a:prstGeom>
          <a:noFill/>
          <a:ln>
            <a:noFill/>
          </a:ln>
        </p:spPr>
      </p:pic>
      <p:pic>
        <p:nvPicPr>
          <p:cNvPr id="210" name="Google Shape;210;g21681ae1ea4_1_27"/>
          <p:cNvPicPr preferRelativeResize="0"/>
          <p:nvPr/>
        </p:nvPicPr>
        <p:blipFill rotWithShape="1">
          <a:blip r:embed="rId5">
            <a:alphaModFix/>
          </a:blip>
          <a:srcRect b="0" l="0" r="0" t="0"/>
          <a:stretch/>
        </p:blipFill>
        <p:spPr>
          <a:xfrm>
            <a:off x="2299146" y="2692589"/>
            <a:ext cx="3625135" cy="36251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 name="Shape 60"/>
        <p:cNvGrpSpPr/>
        <p:nvPr/>
      </p:nvGrpSpPr>
      <p:grpSpPr>
        <a:xfrm>
          <a:off x="0" y="0"/>
          <a:ext cx="0" cy="0"/>
          <a:chOff x="0" y="0"/>
          <a:chExt cx="0" cy="0"/>
        </a:xfrm>
      </p:grpSpPr>
      <p:sp>
        <p:nvSpPr>
          <p:cNvPr id="61" name="Google Shape;61;p2"/>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Palatino"/>
              <a:buNone/>
            </a:pPr>
            <a:r>
              <a:rPr lang="en-US"/>
              <a:t>Session Description</a:t>
            </a:r>
            <a:endParaRPr/>
          </a:p>
        </p:txBody>
      </p:sp>
      <p:sp>
        <p:nvSpPr>
          <p:cNvPr id="62" name="Google Shape;62;p2"/>
          <p:cNvSpPr txBox="1"/>
          <p:nvPr>
            <p:ph idx="2" type="body"/>
          </p:nvPr>
        </p:nvSpPr>
        <p:spPr>
          <a:xfrm>
            <a:off x="4461164" y="1112108"/>
            <a:ext cx="6572242" cy="509174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A3838"/>
              </a:buClr>
              <a:buSzPts val="2400"/>
              <a:buFont typeface="Arial"/>
              <a:buNone/>
            </a:pPr>
            <a:r>
              <a:t/>
            </a:r>
            <a:endParaRPr/>
          </a:p>
          <a:p>
            <a:pPr indent="0" lvl="0" marL="0" marR="0" rtl="0" algn="l">
              <a:lnSpc>
                <a:spcPct val="90000"/>
              </a:lnSpc>
              <a:spcBef>
                <a:spcPts val="1000"/>
              </a:spcBef>
              <a:spcAft>
                <a:spcPts val="0"/>
              </a:spcAft>
              <a:buClr>
                <a:srgbClr val="3A3838"/>
              </a:buClr>
              <a:buSzPts val="4000"/>
              <a:buFont typeface="Arial"/>
              <a:buNone/>
            </a:pPr>
            <a:r>
              <a:rPr lang="en-US" sz="4000"/>
              <a:t>On your mark, get set, let’s go! Join us for this opening session, where we will frame the day in our values, as we support our diverse CTE and noncredit students in meeting them where they are at. </a:t>
            </a:r>
            <a:endParaRPr/>
          </a:p>
          <a:p>
            <a:pPr indent="0" lvl="0" marL="0" marR="0" rtl="0" algn="l">
              <a:lnSpc>
                <a:spcPct val="90000"/>
              </a:lnSpc>
              <a:spcBef>
                <a:spcPts val="1000"/>
              </a:spcBef>
              <a:spcAft>
                <a:spcPts val="0"/>
              </a:spcAft>
              <a:buClr>
                <a:srgbClr val="3A3838"/>
              </a:buClr>
              <a:buSzPts val="2400"/>
              <a:buFont typeface="Arial"/>
              <a:buNone/>
            </a:pPr>
            <a:r>
              <a:t/>
            </a:r>
            <a:endParaRPr/>
          </a:p>
        </p:txBody>
      </p:sp>
      <p:sp>
        <p:nvSpPr>
          <p:cNvPr id="63" name="Google Shape;63;p2"/>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1681ae1ea4_1_35"/>
          <p:cNvSpPr txBox="1"/>
          <p:nvPr>
            <p:ph type="title"/>
          </p:nvPr>
        </p:nvSpPr>
        <p:spPr>
          <a:xfrm>
            <a:off x="1212273" y="696266"/>
            <a:ext cx="10314708" cy="114699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800"/>
              <a:buFont typeface="Palatino"/>
              <a:buNone/>
            </a:pPr>
            <a:r>
              <a:rPr b="1" lang="en-US" sz="4800"/>
              <a:t>Thank You!</a:t>
            </a:r>
            <a:endParaRPr/>
          </a:p>
        </p:txBody>
      </p:sp>
      <p:sp>
        <p:nvSpPr>
          <p:cNvPr id="217" name="Google Shape;217;g21681ae1ea4_1_35"/>
          <p:cNvSpPr txBox="1"/>
          <p:nvPr>
            <p:ph idx="1" type="body"/>
          </p:nvPr>
        </p:nvSpPr>
        <p:spPr>
          <a:xfrm>
            <a:off x="1212273" y="1967787"/>
            <a:ext cx="10314708" cy="41939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A3838"/>
              </a:buClr>
              <a:buSzPts val="3600"/>
              <a:buNone/>
            </a:pPr>
            <a:r>
              <a:rPr lang="en-US" sz="3600"/>
              <a:t>On behalf of the ASCCC CTE Leadership Committee and the ASCCC Noncredit, Pre-Transfer &amp; Continuing Education Committee</a:t>
            </a:r>
            <a:endParaRPr/>
          </a:p>
          <a:p>
            <a:pPr indent="0" lvl="0" marL="228600" rtl="0" algn="l">
              <a:lnSpc>
                <a:spcPct val="90000"/>
              </a:lnSpc>
              <a:spcBef>
                <a:spcPts val="1000"/>
              </a:spcBef>
              <a:spcAft>
                <a:spcPts val="0"/>
              </a:spcAft>
              <a:buClr>
                <a:srgbClr val="3A3838"/>
              </a:buClr>
              <a:buSzPts val="3600"/>
              <a:buNone/>
            </a:pPr>
            <a:r>
              <a:t/>
            </a:r>
            <a:endParaRPr sz="3600"/>
          </a:p>
          <a:p>
            <a:pPr indent="-228600" lvl="0" marL="228600" rtl="0" algn="l">
              <a:lnSpc>
                <a:spcPct val="90000"/>
              </a:lnSpc>
              <a:spcBef>
                <a:spcPts val="1000"/>
              </a:spcBef>
              <a:spcAft>
                <a:spcPts val="0"/>
              </a:spcAft>
              <a:buClr>
                <a:srgbClr val="3A3838"/>
              </a:buClr>
              <a:buSzPts val="3600"/>
              <a:buChar char="•"/>
            </a:pPr>
            <a:r>
              <a:rPr lang="en-US" sz="3600"/>
              <a:t>Any questions?</a:t>
            </a:r>
            <a:endParaRPr/>
          </a:p>
          <a:p>
            <a:pPr indent="-228600" lvl="0" marL="228600" rtl="0" algn="l">
              <a:lnSpc>
                <a:spcPct val="90000"/>
              </a:lnSpc>
              <a:spcBef>
                <a:spcPts val="1000"/>
              </a:spcBef>
              <a:spcAft>
                <a:spcPts val="0"/>
              </a:spcAft>
              <a:buClr>
                <a:srgbClr val="3A3838"/>
              </a:buClr>
              <a:buSzPts val="3600"/>
              <a:buChar char="•"/>
            </a:pPr>
            <a:r>
              <a:rPr lang="en-US" sz="3600"/>
              <a:t>Email: </a:t>
            </a:r>
            <a:r>
              <a:rPr lang="en-US" sz="3600" u="sng">
                <a:solidFill>
                  <a:schemeClr val="hlink"/>
                </a:solidFill>
                <a:hlinkClick r:id="rId3"/>
              </a:rPr>
              <a:t>info@asccc.org</a:t>
            </a:r>
            <a:endParaRPr sz="3600"/>
          </a:p>
          <a:p>
            <a:pPr indent="0" lvl="0" marL="0" rtl="0" algn="l">
              <a:lnSpc>
                <a:spcPct val="90000"/>
              </a:lnSpc>
              <a:spcBef>
                <a:spcPts val="1000"/>
              </a:spcBef>
              <a:spcAft>
                <a:spcPts val="0"/>
              </a:spcAft>
              <a:buClr>
                <a:srgbClr val="3A3838"/>
              </a:buClr>
              <a:buSzPts val="3600"/>
              <a:buNone/>
            </a:pPr>
            <a:r>
              <a:t/>
            </a:r>
            <a:endParaRPr sz="3600"/>
          </a:p>
        </p:txBody>
      </p:sp>
      <p:sp>
        <p:nvSpPr>
          <p:cNvPr id="218" name="Google Shape;218;g21681ae1ea4_1_35"/>
          <p:cNvSpPr txBox="1"/>
          <p:nvPr>
            <p:ph idx="12" type="sldNum"/>
          </p:nvPr>
        </p:nvSpPr>
        <p:spPr>
          <a:xfrm>
            <a:off x="9937386"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9" name="Google Shape;219;g21681ae1ea4_1_35"/>
          <p:cNvPicPr preferRelativeResize="0"/>
          <p:nvPr/>
        </p:nvPicPr>
        <p:blipFill>
          <a:blip r:embed="rId4">
            <a:alphaModFix/>
          </a:blip>
          <a:stretch>
            <a:fillRect/>
          </a:stretch>
        </p:blipFill>
        <p:spPr>
          <a:xfrm>
            <a:off x="5758100" y="3046450"/>
            <a:ext cx="5574350" cy="334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Palatino"/>
              <a:buNone/>
            </a:pPr>
            <a:r>
              <a:rPr lang="en-US" sz="2800"/>
              <a:t>Land Acknowledgement</a:t>
            </a:r>
            <a:endParaRPr/>
          </a:p>
        </p:txBody>
      </p:sp>
      <p:sp>
        <p:nvSpPr>
          <p:cNvPr id="70" name="Google Shape;70;p3"/>
          <p:cNvSpPr txBox="1"/>
          <p:nvPr>
            <p:ph idx="2" type="body"/>
          </p:nvPr>
        </p:nvSpPr>
        <p:spPr>
          <a:xfrm>
            <a:off x="4461164" y="550015"/>
            <a:ext cx="6572242" cy="609829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404040"/>
              </a:buClr>
              <a:buSzPct val="100000"/>
              <a:buNone/>
            </a:pPr>
            <a:r>
              <a:rPr b="0" i="0" lang="en-US" sz="2800" u="none" strike="noStrike">
                <a:solidFill>
                  <a:srgbClr val="404040"/>
                </a:solidFill>
                <a:latin typeface="Arial"/>
                <a:ea typeface="Arial"/>
                <a:cs typeface="Arial"/>
                <a:sym typeface="Arial"/>
              </a:rPr>
              <a:t>We begin today by acknowledging that we are holding our gathering on the land of the Tongva/</a:t>
            </a:r>
            <a:r>
              <a:rPr b="0" i="0" lang="en-US" sz="2800" u="none" strike="noStrike">
                <a:solidFill>
                  <a:srgbClr val="202124"/>
                </a:solidFill>
                <a:latin typeface="Arial"/>
                <a:ea typeface="Arial"/>
                <a:cs typeface="Arial"/>
                <a:sym typeface="Arial"/>
              </a:rPr>
              <a:t>Gabrieleño</a:t>
            </a:r>
            <a:r>
              <a:rPr b="0" i="0" lang="en-US" sz="2800" u="none" strike="noStrike">
                <a:solidFill>
                  <a:srgbClr val="404040"/>
                </a:solidFill>
                <a:latin typeface="Arial"/>
                <a:ea typeface="Arial"/>
                <a:cs typeface="Arial"/>
                <a:sym typeface="Arial"/>
              </a:rPr>
              <a:t> Nations. We recognize the sovereign people who have lived and continue to live here. We recognize the Tongva/</a:t>
            </a:r>
            <a:r>
              <a:rPr b="0" i="0" lang="en-US" sz="2800" u="none" strike="noStrike">
                <a:solidFill>
                  <a:srgbClr val="202124"/>
                </a:solidFill>
                <a:latin typeface="Arial"/>
                <a:ea typeface="Arial"/>
                <a:cs typeface="Arial"/>
                <a:sym typeface="Arial"/>
              </a:rPr>
              <a:t>Gabrieleño</a:t>
            </a:r>
            <a:r>
              <a:rPr b="0" i="0" lang="en-US" sz="2800" u="none" strike="noStrike">
                <a:solidFill>
                  <a:srgbClr val="404040"/>
                </a:solidFill>
                <a:latin typeface="Arial"/>
                <a:ea typeface="Arial"/>
                <a:cs typeface="Arial"/>
                <a:sym typeface="Arial"/>
              </a:rPr>
              <a:t> Nations and their spiritual connection to the ocean and the land as the first stewards and the traditional caretakers of these areas. </a:t>
            </a:r>
            <a:endParaRPr b="0" sz="3600"/>
          </a:p>
          <a:p>
            <a:pPr indent="0" lvl="0" marL="0" rtl="0" algn="l">
              <a:lnSpc>
                <a:spcPct val="90000"/>
              </a:lnSpc>
              <a:spcBef>
                <a:spcPts val="1000"/>
              </a:spcBef>
              <a:spcAft>
                <a:spcPts val="0"/>
              </a:spcAft>
              <a:buClr>
                <a:srgbClr val="404040"/>
              </a:buClr>
              <a:buSzPct val="100000"/>
              <a:buNone/>
            </a:pPr>
            <a:r>
              <a:rPr b="0" i="0" lang="en-US" sz="2800" u="none" strike="noStrike">
                <a:solidFill>
                  <a:srgbClr val="404040"/>
                </a:solidFill>
                <a:latin typeface="Arial"/>
                <a:ea typeface="Arial"/>
                <a:cs typeface="Arial"/>
                <a:sym typeface="Arial"/>
              </a:rPr>
              <a:t>As we begin, we thank them for their strength, perseverance, and resistance. We also wish to acknowledge the other Indigenous Peoples who now call these areas their home, for their shared struggle to maintain their cultures, languages, worldview, and identities in our diverse cities. </a:t>
            </a:r>
            <a:endParaRPr b="0" sz="3600"/>
          </a:p>
          <a:p>
            <a:pPr indent="0" lvl="0" marL="0" rtl="0" algn="l">
              <a:lnSpc>
                <a:spcPct val="90000"/>
              </a:lnSpc>
              <a:spcBef>
                <a:spcPts val="1000"/>
              </a:spcBef>
              <a:spcAft>
                <a:spcPts val="0"/>
              </a:spcAft>
              <a:buClr>
                <a:srgbClr val="404040"/>
              </a:buClr>
              <a:buSzPct val="100000"/>
              <a:buNone/>
            </a:pPr>
            <a:r>
              <a:rPr b="0" i="0" lang="en-US" sz="2800" u="none" strike="noStrike">
                <a:solidFill>
                  <a:srgbClr val="404040"/>
                </a:solidFill>
                <a:latin typeface="Arial"/>
                <a:ea typeface="Arial"/>
                <a:cs typeface="Arial"/>
                <a:sym typeface="Arial"/>
              </a:rPr>
              <a:t>We invite you to research your area </a:t>
            </a:r>
            <a:r>
              <a:rPr b="0" i="0" lang="en-US" sz="2800" u="none" strike="noStrike">
                <a:solidFill>
                  <a:srgbClr val="000000"/>
                </a:solidFill>
                <a:latin typeface="Arial"/>
                <a:ea typeface="Arial"/>
                <a:cs typeface="Arial"/>
                <a:sym typeface="Arial"/>
              </a:rPr>
              <a:t>at </a:t>
            </a:r>
            <a:r>
              <a:rPr b="0" i="0" lang="en-US" sz="2800" u="sng" strike="noStrike">
                <a:solidFill>
                  <a:srgbClr val="1155CC"/>
                </a:solidFill>
                <a:latin typeface="Arial"/>
                <a:ea typeface="Arial"/>
                <a:cs typeface="Arial"/>
                <a:sym typeface="Arial"/>
                <a:hlinkClick r:id="rId3">
                  <a:extLst>
                    <a:ext uri="{A12FA001-AC4F-418D-AE19-62706E023703}">
                      <ahyp:hlinkClr val="tx"/>
                    </a:ext>
                  </a:extLst>
                </a:hlinkClick>
              </a:rPr>
              <a:t>https://native-land.ca</a:t>
            </a:r>
            <a:r>
              <a:rPr b="0" i="0" lang="en-US" sz="2800" u="none" strike="noStrike">
                <a:solidFill>
                  <a:srgbClr val="000000"/>
                </a:solidFill>
                <a:latin typeface="Arial"/>
                <a:ea typeface="Arial"/>
                <a:cs typeface="Arial"/>
                <a:sym typeface="Arial"/>
              </a:rPr>
              <a:t>. </a:t>
            </a:r>
            <a:endParaRPr b="0" sz="3600"/>
          </a:p>
        </p:txBody>
      </p:sp>
      <p:sp>
        <p:nvSpPr>
          <p:cNvPr id="71" name="Google Shape;71;p3"/>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Qr code&#10;&#10;Description automatically generated" id="72" name="Google Shape;72;p3"/>
          <p:cNvPicPr preferRelativeResize="0"/>
          <p:nvPr/>
        </p:nvPicPr>
        <p:blipFill rotWithShape="1">
          <a:blip r:embed="rId4">
            <a:alphaModFix/>
          </a:blip>
          <a:srcRect b="0" l="0" r="0" t="0"/>
          <a:stretch/>
        </p:blipFill>
        <p:spPr>
          <a:xfrm>
            <a:off x="928616" y="3429000"/>
            <a:ext cx="2144843" cy="21448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1e31fb476a_0_0"/>
          <p:cNvSpPr txBox="1"/>
          <p:nvPr>
            <p:ph type="title"/>
          </p:nvPr>
        </p:nvSpPr>
        <p:spPr>
          <a:xfrm>
            <a:off x="1212273" y="446466"/>
            <a:ext cx="10314600" cy="1146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Committee Introductions</a:t>
            </a:r>
            <a:endParaRPr/>
          </a:p>
        </p:txBody>
      </p:sp>
      <p:sp>
        <p:nvSpPr>
          <p:cNvPr id="79" name="Google Shape;79;g21e31fb476a_0_0"/>
          <p:cNvSpPr txBox="1"/>
          <p:nvPr>
            <p:ph idx="2" type="body"/>
          </p:nvPr>
        </p:nvSpPr>
        <p:spPr>
          <a:xfrm>
            <a:off x="6449075" y="2017275"/>
            <a:ext cx="5077800" cy="4303500"/>
          </a:xfrm>
          <a:prstGeom prst="rect">
            <a:avLst/>
          </a:prstGeom>
        </p:spPr>
        <p:txBody>
          <a:bodyPr anchorCtr="0" anchor="t" bIns="45700" lIns="91425" spcFirstLastPara="1" rIns="91425" wrap="square" tIns="45700">
            <a:normAutofit fontScale="92500" lnSpcReduction="10000"/>
          </a:bodyPr>
          <a:lstStyle/>
          <a:p>
            <a:pPr indent="0" lvl="0" marL="0" rtl="0" algn="l">
              <a:spcBef>
                <a:spcPts val="1000"/>
              </a:spcBef>
              <a:spcAft>
                <a:spcPts val="0"/>
              </a:spcAft>
              <a:buNone/>
            </a:pPr>
            <a:r>
              <a:rPr b="1" lang="en-US" sz="2616"/>
              <a:t>Noncredit, Pre-Transfer, &amp; Continuing Education Committee</a:t>
            </a:r>
            <a:endParaRPr b="1" sz="2616">
              <a:solidFill>
                <a:srgbClr val="0A0A0A"/>
              </a:solidFill>
              <a:highlight>
                <a:srgbClr val="FFFFFF"/>
              </a:highlight>
              <a:latin typeface="Arial"/>
              <a:ea typeface="Arial"/>
              <a:cs typeface="Arial"/>
              <a:sym typeface="Arial"/>
            </a:endParaRPr>
          </a:p>
          <a:p>
            <a:pPr indent="0" lvl="0" marL="0" rtl="0" algn="l">
              <a:lnSpc>
                <a:spcPct val="115000"/>
              </a:lnSpc>
              <a:spcBef>
                <a:spcPts val="1000"/>
              </a:spcBef>
              <a:spcAft>
                <a:spcPts val="0"/>
              </a:spcAft>
              <a:buNone/>
            </a:pPr>
            <a:r>
              <a:rPr lang="en-US" sz="2400">
                <a:solidFill>
                  <a:srgbClr val="0A0A0A"/>
                </a:solidFill>
                <a:highlight>
                  <a:srgbClr val="FFFFFF"/>
                </a:highlight>
                <a:latin typeface="Arial"/>
                <a:ea typeface="Arial"/>
                <a:cs typeface="Arial"/>
                <a:sym typeface="Arial"/>
              </a:rPr>
              <a:t>Michelle Bean, Chair</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Christopher Howerton, Second Chair</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Liliana Martinez-Kaufman</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Luciano Morales</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Carolina Kussoy</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Leticia Barajas</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Nadia Khan</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Maryanne Galindo</a:t>
            </a:r>
            <a:endParaRPr sz="2400">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A0A0A"/>
                </a:solidFill>
                <a:highlight>
                  <a:srgbClr val="FFFFFF"/>
                </a:highlight>
                <a:latin typeface="Arial"/>
                <a:ea typeface="Arial"/>
                <a:cs typeface="Arial"/>
                <a:sym typeface="Arial"/>
              </a:rPr>
              <a:t>Janue Johnson</a:t>
            </a:r>
            <a:endParaRPr/>
          </a:p>
        </p:txBody>
      </p:sp>
      <p:sp>
        <p:nvSpPr>
          <p:cNvPr id="80" name="Google Shape;80;g21e31fb476a_0_0"/>
          <p:cNvSpPr txBox="1"/>
          <p:nvPr>
            <p:ph idx="12" type="sldNum"/>
          </p:nvPr>
        </p:nvSpPr>
        <p:spPr>
          <a:xfrm>
            <a:off x="9937386" y="6477000"/>
            <a:ext cx="1143000" cy="24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1" name="Google Shape;81;g21e31fb476a_0_0"/>
          <p:cNvSpPr txBox="1"/>
          <p:nvPr>
            <p:ph idx="1" type="body"/>
          </p:nvPr>
        </p:nvSpPr>
        <p:spPr>
          <a:xfrm>
            <a:off x="1212273" y="1967787"/>
            <a:ext cx="5077800" cy="41940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None/>
            </a:pPr>
            <a:r>
              <a:rPr b="1" lang="en-US" sz="2800">
                <a:solidFill>
                  <a:srgbClr val="0A0A0A"/>
                </a:solidFill>
                <a:highlight>
                  <a:srgbClr val="FFFFFF"/>
                </a:highlight>
              </a:rPr>
              <a:t>CTE Leadership Committee</a:t>
            </a:r>
            <a:endParaRPr b="1" sz="2800">
              <a:solidFill>
                <a:srgbClr val="0A0A0A"/>
              </a:solidFill>
              <a:highlight>
                <a:srgbClr val="FFFFFF"/>
              </a:highlight>
            </a:endParaRPr>
          </a:p>
          <a:p>
            <a:pPr indent="0" lvl="0" marL="0" rtl="0" algn="l">
              <a:lnSpc>
                <a:spcPct val="115000"/>
              </a:lnSpc>
              <a:spcBef>
                <a:spcPts val="1000"/>
              </a:spcBef>
              <a:spcAft>
                <a:spcPts val="0"/>
              </a:spcAft>
              <a:buNone/>
            </a:pPr>
            <a:r>
              <a:rPr lang="en-US">
                <a:solidFill>
                  <a:srgbClr val="0A0A0A"/>
                </a:solidFill>
                <a:highlight>
                  <a:srgbClr val="FFFFFF"/>
                </a:highlight>
                <a:latin typeface="Arial"/>
                <a:ea typeface="Arial"/>
                <a:cs typeface="Arial"/>
                <a:sym typeface="Arial"/>
              </a:rPr>
              <a:t>Carrie Roberson, Chair</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Amber Gillis, Second Chair</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Shelley Eckvahl</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John Grounds</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Rich Harlan</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Armie Javadyan</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Eugene Mahmoud</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Laura Manyweather</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Eva Mercier</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Bernardino Rodriguez</a:t>
            </a:r>
            <a:endParaRPr>
              <a:solidFill>
                <a:srgbClr val="0A0A0A"/>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a:solidFill>
                  <a:srgbClr val="0A0A0A"/>
                </a:solidFill>
                <a:highlight>
                  <a:srgbClr val="FFFFFF"/>
                </a:highlight>
                <a:latin typeface="Arial"/>
                <a:ea typeface="Arial"/>
                <a:cs typeface="Arial"/>
                <a:sym typeface="Arial"/>
              </a:rPr>
              <a:t>Doug Sallade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Palatino"/>
              <a:buNone/>
            </a:pPr>
            <a:r>
              <a:rPr lang="en-US" sz="3200"/>
              <a:t>Today’s Agenda</a:t>
            </a:r>
            <a:endParaRPr/>
          </a:p>
        </p:txBody>
      </p:sp>
      <p:sp>
        <p:nvSpPr>
          <p:cNvPr id="88" name="Google Shape;88;p4"/>
          <p:cNvSpPr txBox="1"/>
          <p:nvPr>
            <p:ph idx="2" type="body"/>
          </p:nvPr>
        </p:nvSpPr>
        <p:spPr>
          <a:xfrm>
            <a:off x="4265780" y="260230"/>
            <a:ext cx="7386000" cy="64527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3A3838"/>
              </a:buClr>
              <a:buSzPts val="2400"/>
              <a:buFont typeface="Arial"/>
              <a:buNone/>
            </a:pPr>
            <a:r>
              <a:rPr lang="en-US"/>
              <a:t>10:05 am –10:30 am </a:t>
            </a:r>
            <a:r>
              <a:rPr b="1" lang="en-US"/>
              <a:t>Welcome</a:t>
            </a:r>
            <a:r>
              <a:rPr lang="en-US"/>
              <a:t> </a:t>
            </a:r>
            <a:endParaRPr/>
          </a:p>
          <a:p>
            <a:pPr indent="-2803525" lvl="0" marL="2803525" rtl="0" algn="l">
              <a:lnSpc>
                <a:spcPct val="90000"/>
              </a:lnSpc>
              <a:spcBef>
                <a:spcPts val="1000"/>
              </a:spcBef>
              <a:spcAft>
                <a:spcPts val="0"/>
              </a:spcAft>
              <a:buClr>
                <a:srgbClr val="3A3838"/>
              </a:buClr>
              <a:buSzPts val="2400"/>
              <a:buNone/>
            </a:pPr>
            <a:r>
              <a:rPr lang="en-US"/>
              <a:t>10:40 am –11:40am Hot &amp; Emerging Topics in CTE and Noncredit</a:t>
            </a:r>
            <a:endParaRPr/>
          </a:p>
          <a:p>
            <a:pPr indent="0" lvl="0" marL="0" marR="0" rtl="0" algn="l">
              <a:lnSpc>
                <a:spcPct val="90000"/>
              </a:lnSpc>
              <a:spcBef>
                <a:spcPts val="1000"/>
              </a:spcBef>
              <a:spcAft>
                <a:spcPts val="0"/>
              </a:spcAft>
              <a:buClr>
                <a:srgbClr val="3A3838"/>
              </a:buClr>
              <a:buSzPts val="2400"/>
              <a:buFont typeface="Arial"/>
              <a:buNone/>
            </a:pPr>
            <a:r>
              <a:rPr b="1" lang="en-US"/>
              <a:t>11:50 am –12:30 pm Lunch</a:t>
            </a:r>
            <a:r>
              <a:rPr lang="en-US"/>
              <a:t> (Main Room)</a:t>
            </a:r>
            <a:endParaRPr/>
          </a:p>
          <a:p>
            <a:pPr indent="0" lvl="0" marL="0" marR="0" rtl="0" algn="l">
              <a:lnSpc>
                <a:spcPct val="90000"/>
              </a:lnSpc>
              <a:spcBef>
                <a:spcPts val="1000"/>
              </a:spcBef>
              <a:spcAft>
                <a:spcPts val="0"/>
              </a:spcAft>
              <a:buClr>
                <a:srgbClr val="3A3838"/>
              </a:buClr>
              <a:buSzPts val="2400"/>
              <a:buFont typeface="Arial"/>
              <a:buNone/>
            </a:pPr>
            <a:r>
              <a:rPr lang="en-US"/>
              <a:t>12:30pm –1:30pm  </a:t>
            </a:r>
            <a:endParaRPr/>
          </a:p>
          <a:p>
            <a:pPr indent="0" lvl="0" marL="457200" rtl="0" algn="l">
              <a:lnSpc>
                <a:spcPct val="90000"/>
              </a:lnSpc>
              <a:spcBef>
                <a:spcPts val="1000"/>
              </a:spcBef>
              <a:spcAft>
                <a:spcPts val="0"/>
              </a:spcAft>
              <a:buClr>
                <a:srgbClr val="3A3838"/>
              </a:buClr>
              <a:buSzPts val="2400"/>
              <a:buNone/>
            </a:pPr>
            <a:r>
              <a:rPr lang="en-US"/>
              <a:t>*Using the Career Technical Education Faculty Minimum Qualifications Toolkit</a:t>
            </a:r>
            <a:endParaRPr/>
          </a:p>
          <a:p>
            <a:pPr indent="0" lvl="0" marL="457200" rtl="0" algn="l">
              <a:lnSpc>
                <a:spcPct val="90000"/>
              </a:lnSpc>
              <a:spcBef>
                <a:spcPts val="1000"/>
              </a:spcBef>
              <a:spcAft>
                <a:spcPts val="0"/>
              </a:spcAft>
              <a:buClr>
                <a:srgbClr val="3A3838"/>
              </a:buClr>
              <a:buSzPts val="2400"/>
              <a:buNone/>
            </a:pPr>
            <a:r>
              <a:rPr lang="en-US"/>
              <a:t>*Let’s Collaborate: Building Noncredit to Credit Pathways </a:t>
            </a:r>
            <a:endParaRPr/>
          </a:p>
          <a:p>
            <a:pPr indent="0" lvl="0" marL="0" marR="0" rtl="0" algn="l">
              <a:lnSpc>
                <a:spcPct val="90000"/>
              </a:lnSpc>
              <a:spcBef>
                <a:spcPts val="1000"/>
              </a:spcBef>
              <a:spcAft>
                <a:spcPts val="0"/>
              </a:spcAft>
              <a:buClr>
                <a:srgbClr val="3A3838"/>
              </a:buClr>
              <a:buSzPts val="2400"/>
              <a:buFont typeface="Arial"/>
              <a:buNone/>
            </a:pPr>
            <a:r>
              <a:rPr b="1" lang="en-US"/>
              <a:t>1:30pm – 1:40pm BREAK</a:t>
            </a:r>
            <a:endParaRPr/>
          </a:p>
          <a:p>
            <a:pPr indent="0" lvl="0" marL="0" marR="0" rtl="0" algn="l">
              <a:lnSpc>
                <a:spcPct val="90000"/>
              </a:lnSpc>
              <a:spcBef>
                <a:spcPts val="1000"/>
              </a:spcBef>
              <a:spcAft>
                <a:spcPts val="0"/>
              </a:spcAft>
              <a:buClr>
                <a:srgbClr val="3A3838"/>
              </a:buClr>
              <a:buSzPts val="2400"/>
              <a:buFont typeface="Arial"/>
              <a:buNone/>
            </a:pPr>
            <a:r>
              <a:rPr lang="en-US"/>
              <a:t>1:40 pm – 2:40 pm </a:t>
            </a:r>
            <a:endParaRPr/>
          </a:p>
          <a:p>
            <a:pPr indent="0" lvl="0" marL="457200" rtl="0" algn="l">
              <a:lnSpc>
                <a:spcPct val="90000"/>
              </a:lnSpc>
              <a:spcBef>
                <a:spcPts val="1000"/>
              </a:spcBef>
              <a:spcAft>
                <a:spcPts val="0"/>
              </a:spcAft>
              <a:buClr>
                <a:srgbClr val="3A3838"/>
              </a:buClr>
              <a:buSzPts val="2400"/>
              <a:buNone/>
            </a:pPr>
            <a:r>
              <a:rPr lang="en-US"/>
              <a:t>*Leveraging Regional Resource$: Collaborating with Your Regional Consortium  </a:t>
            </a:r>
            <a:endParaRPr/>
          </a:p>
          <a:p>
            <a:pPr indent="0" lvl="0" marL="457200" rtl="0" algn="l">
              <a:lnSpc>
                <a:spcPct val="90000"/>
              </a:lnSpc>
              <a:spcBef>
                <a:spcPts val="1000"/>
              </a:spcBef>
              <a:spcAft>
                <a:spcPts val="0"/>
              </a:spcAft>
              <a:buClr>
                <a:srgbClr val="3A3838"/>
              </a:buClr>
              <a:buSzPts val="2400"/>
              <a:buNone/>
            </a:pPr>
            <a:r>
              <a:rPr lang="en-US"/>
              <a:t>*Time to Connect: Noncredit ESL and CTE</a:t>
            </a:r>
            <a:endParaRPr/>
          </a:p>
          <a:p>
            <a:pPr indent="0" lvl="0" marL="0" marR="0" rtl="0" algn="l">
              <a:lnSpc>
                <a:spcPct val="90000"/>
              </a:lnSpc>
              <a:spcBef>
                <a:spcPts val="1000"/>
              </a:spcBef>
              <a:spcAft>
                <a:spcPts val="0"/>
              </a:spcAft>
              <a:buClr>
                <a:srgbClr val="3A3838"/>
              </a:buClr>
              <a:buSzPts val="2400"/>
              <a:buFont typeface="Arial"/>
              <a:buNone/>
            </a:pPr>
            <a:r>
              <a:rPr b="1" lang="en-US"/>
              <a:t>2:40 pm – 2:50 pm BREAK</a:t>
            </a:r>
            <a:endParaRPr/>
          </a:p>
          <a:p>
            <a:pPr indent="0" lvl="0" marL="0" marR="0" rtl="0" algn="l">
              <a:lnSpc>
                <a:spcPct val="90000"/>
              </a:lnSpc>
              <a:spcBef>
                <a:spcPts val="1000"/>
              </a:spcBef>
              <a:spcAft>
                <a:spcPts val="0"/>
              </a:spcAft>
              <a:buClr>
                <a:srgbClr val="3A3838"/>
              </a:buClr>
              <a:buSzPts val="2400"/>
              <a:buFont typeface="Arial"/>
              <a:buNone/>
            </a:pPr>
            <a:r>
              <a:rPr lang="en-US"/>
              <a:t>2:50 pm – 3:00 pm </a:t>
            </a:r>
            <a:r>
              <a:rPr b="1" lang="en-US"/>
              <a:t>Wrap Up and Prizes! </a:t>
            </a:r>
            <a:r>
              <a:rPr lang="en-US"/>
              <a:t>(Main Room)</a:t>
            </a:r>
            <a:endParaRPr/>
          </a:p>
        </p:txBody>
      </p:sp>
      <p:sp>
        <p:nvSpPr>
          <p:cNvPr id="89" name="Google Shape;89;p4"/>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0" name="Google Shape;90;p4"/>
          <p:cNvPicPr preferRelativeResize="0"/>
          <p:nvPr/>
        </p:nvPicPr>
        <p:blipFill>
          <a:blip r:embed="rId3">
            <a:alphaModFix/>
          </a:blip>
          <a:stretch>
            <a:fillRect/>
          </a:stretch>
        </p:blipFill>
        <p:spPr>
          <a:xfrm>
            <a:off x="968700" y="3335025"/>
            <a:ext cx="2250225" cy="225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Palatino"/>
              <a:buNone/>
            </a:pPr>
            <a:r>
              <a:rPr lang="en-US"/>
              <a:t>Welcome</a:t>
            </a:r>
            <a:endParaRPr/>
          </a:p>
        </p:txBody>
      </p:sp>
      <p:sp>
        <p:nvSpPr>
          <p:cNvPr id="97" name="Google Shape;97;p5"/>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8" name="Google Shape;98;p5"/>
          <p:cNvPicPr preferRelativeResize="0"/>
          <p:nvPr/>
        </p:nvPicPr>
        <p:blipFill>
          <a:blip r:embed="rId3">
            <a:alphaModFix/>
          </a:blip>
          <a:stretch>
            <a:fillRect/>
          </a:stretch>
        </p:blipFill>
        <p:spPr>
          <a:xfrm>
            <a:off x="6696721" y="1570625"/>
            <a:ext cx="1847850" cy="2476500"/>
          </a:xfrm>
          <a:prstGeom prst="rect">
            <a:avLst/>
          </a:prstGeom>
          <a:noFill/>
          <a:ln>
            <a:noFill/>
          </a:ln>
        </p:spPr>
      </p:pic>
      <p:sp>
        <p:nvSpPr>
          <p:cNvPr id="99" name="Google Shape;99;p5"/>
          <p:cNvSpPr txBox="1"/>
          <p:nvPr/>
        </p:nvSpPr>
        <p:spPr>
          <a:xfrm>
            <a:off x="5224850" y="4265450"/>
            <a:ext cx="5054700" cy="62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latin typeface="Gill Sans"/>
                <a:ea typeface="Gill Sans"/>
                <a:cs typeface="Gill Sans"/>
                <a:sym typeface="Gill Sans"/>
              </a:rPr>
              <a:t>Dr. Keith Curry, CEO President </a:t>
            </a:r>
            <a:endParaRPr sz="29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type="title"/>
          </p:nvPr>
        </p:nvSpPr>
        <p:spPr>
          <a:xfrm>
            <a:off x="247135" y="1570618"/>
            <a:ext cx="3583461" cy="16119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Palatino"/>
              <a:buNone/>
            </a:pPr>
            <a:r>
              <a:rPr lang="en-US"/>
              <a:t>Presenters</a:t>
            </a:r>
            <a:endParaRPr/>
          </a:p>
        </p:txBody>
      </p:sp>
      <p:sp>
        <p:nvSpPr>
          <p:cNvPr id="105" name="Google Shape;105;p6"/>
          <p:cNvSpPr txBox="1"/>
          <p:nvPr>
            <p:ph idx="1" type="body"/>
          </p:nvPr>
        </p:nvSpPr>
        <p:spPr>
          <a:xfrm>
            <a:off x="247125" y="3447925"/>
            <a:ext cx="3583500" cy="2214000"/>
          </a:xfrm>
          <a:prstGeom prst="rect">
            <a:avLst/>
          </a:prstGeom>
          <a:noFill/>
          <a:ln>
            <a:noFill/>
          </a:ln>
        </p:spPr>
        <p:txBody>
          <a:bodyPr anchorCtr="0" anchor="t" bIns="45700" lIns="91425" spcFirstLastPara="1" rIns="91425" wrap="square" tIns="45700">
            <a:normAutofit/>
          </a:bodyPr>
          <a:lstStyle/>
          <a:p>
            <a:pPr indent="-139700" lvl="0" marL="0" rtl="0" algn="ctr">
              <a:lnSpc>
                <a:spcPct val="90000"/>
              </a:lnSpc>
              <a:spcBef>
                <a:spcPts val="0"/>
              </a:spcBef>
              <a:spcAft>
                <a:spcPts val="0"/>
              </a:spcAft>
              <a:buClr>
                <a:schemeClr val="lt1"/>
              </a:buClr>
              <a:buSzPts val="2200"/>
              <a:buFont typeface="Arial"/>
              <a:buChar char="•"/>
            </a:pPr>
            <a:r>
              <a:rPr b="1" i="0" lang="en-US" sz="2200" u="none" strike="noStrike">
                <a:latin typeface="Calibri"/>
                <a:ea typeface="Calibri"/>
                <a:cs typeface="Calibri"/>
                <a:sym typeface="Calibri"/>
              </a:rPr>
              <a:t>Leticia Barajas</a:t>
            </a:r>
            <a:r>
              <a:rPr b="0" i="0" lang="en-US" sz="2200" u="none" strike="noStrike">
                <a:latin typeface="Calibri"/>
                <a:ea typeface="Calibri"/>
                <a:cs typeface="Calibri"/>
                <a:sym typeface="Calibri"/>
              </a:rPr>
              <a:t>, ASCCC Noncredit, Pre-transfer, Continuing Education Committee </a:t>
            </a:r>
            <a:endParaRPr sz="3000"/>
          </a:p>
          <a:p>
            <a:pPr indent="-139700" lvl="0" marL="0" rtl="0" algn="ctr">
              <a:lnSpc>
                <a:spcPct val="90000"/>
              </a:lnSpc>
              <a:spcBef>
                <a:spcPts val="1000"/>
              </a:spcBef>
              <a:spcAft>
                <a:spcPts val="0"/>
              </a:spcAft>
              <a:buClr>
                <a:schemeClr val="lt1"/>
              </a:buClr>
              <a:buSzPts val="2200"/>
              <a:buFont typeface="Arial"/>
              <a:buChar char="•"/>
            </a:pPr>
            <a:r>
              <a:rPr b="1" i="0" lang="en-US" sz="2200" u="none" strike="noStrike">
                <a:latin typeface="Calibri"/>
                <a:ea typeface="Calibri"/>
                <a:cs typeface="Calibri"/>
                <a:sym typeface="Calibri"/>
              </a:rPr>
              <a:t>Louis Quindlen</a:t>
            </a:r>
            <a:r>
              <a:rPr b="0" i="0" lang="en-US" sz="2200" u="none" strike="noStrike">
                <a:latin typeface="Calibri"/>
                <a:ea typeface="Calibri"/>
                <a:cs typeface="Calibri"/>
                <a:sym typeface="Calibri"/>
              </a:rPr>
              <a:t>, Peralta CCD Trustee </a:t>
            </a:r>
            <a:endParaRPr sz="3000"/>
          </a:p>
        </p:txBody>
      </p:sp>
      <p:sp>
        <p:nvSpPr>
          <p:cNvPr id="106" name="Google Shape;106;p6"/>
          <p:cNvSpPr txBox="1"/>
          <p:nvPr>
            <p:ph idx="2" type="body"/>
          </p:nvPr>
        </p:nvSpPr>
        <p:spPr>
          <a:xfrm>
            <a:off x="4461175" y="2015300"/>
            <a:ext cx="6572100" cy="41886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3A3838"/>
              </a:buClr>
              <a:buSzPct val="100000"/>
              <a:buFont typeface="Arial"/>
              <a:buNone/>
            </a:pPr>
            <a:r>
              <a:rPr lang="en-US" sz="2800"/>
              <a:t>Significant changes have impacted CTE and noncredit programs including enrollment, fiscal unpredictability, and distance education. This session will provide an overview of emerging topics that impact CTE and noncredit programs. Presenters will cover various trends and opportunities in enrollment, funding, recent changes in math and English, impacts on CTE degree attainment, noncredit opportunities, minimum qualifications (for both CTE and noncredit faculty), workplace learning, Credit for Prior Learning (CPL), and Competency Based Education . . . to name a few!</a:t>
            </a:r>
            <a:endParaRPr/>
          </a:p>
          <a:p>
            <a:pPr indent="0" lvl="0" marL="0" marR="0" rtl="0" algn="l">
              <a:lnSpc>
                <a:spcPct val="90000"/>
              </a:lnSpc>
              <a:spcBef>
                <a:spcPts val="1000"/>
              </a:spcBef>
              <a:spcAft>
                <a:spcPts val="0"/>
              </a:spcAft>
              <a:buClr>
                <a:srgbClr val="3A3838"/>
              </a:buClr>
              <a:buSzPct val="100000"/>
              <a:buFont typeface="Arial"/>
              <a:buNone/>
            </a:pPr>
            <a:r>
              <a:t/>
            </a:r>
            <a:endParaRPr/>
          </a:p>
        </p:txBody>
      </p:sp>
      <p:sp>
        <p:nvSpPr>
          <p:cNvPr id="107" name="Google Shape;107;p6"/>
          <p:cNvSpPr txBox="1"/>
          <p:nvPr>
            <p:ph idx="12" type="sldNum"/>
          </p:nvPr>
        </p:nvSpPr>
        <p:spPr>
          <a:xfrm>
            <a:off x="9443811" y="6477000"/>
            <a:ext cx="114300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8" name="Google Shape;108;p6"/>
          <p:cNvSpPr txBox="1"/>
          <p:nvPr/>
        </p:nvSpPr>
        <p:spPr>
          <a:xfrm>
            <a:off x="5095300" y="752350"/>
            <a:ext cx="52011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700">
                <a:latin typeface="Gill Sans"/>
                <a:ea typeface="Gill Sans"/>
                <a:cs typeface="Gill Sans"/>
                <a:sym typeface="Gill Sans"/>
              </a:rPr>
              <a:t>EMERGING TOPICS</a:t>
            </a:r>
            <a:endParaRPr sz="3700">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f6d43c371d_0_0"/>
          <p:cNvSpPr txBox="1"/>
          <p:nvPr>
            <p:ph type="title"/>
          </p:nvPr>
        </p:nvSpPr>
        <p:spPr>
          <a:xfrm>
            <a:off x="247135" y="1570618"/>
            <a:ext cx="3583500" cy="161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Noncredit Emerging Topics</a:t>
            </a:r>
            <a:endParaRPr/>
          </a:p>
        </p:txBody>
      </p:sp>
      <p:sp>
        <p:nvSpPr>
          <p:cNvPr id="115" name="Google Shape;115;g1f6d43c371d_0_0"/>
          <p:cNvSpPr txBox="1"/>
          <p:nvPr>
            <p:ph idx="2" type="body"/>
          </p:nvPr>
        </p:nvSpPr>
        <p:spPr>
          <a:xfrm>
            <a:off x="4461164" y="1112108"/>
            <a:ext cx="6572100" cy="5091600"/>
          </a:xfrm>
          <a:prstGeom prst="rect">
            <a:avLst/>
          </a:prstGeom>
        </p:spPr>
        <p:txBody>
          <a:bodyPr anchorCtr="0" anchor="t" bIns="45700" lIns="91425" spcFirstLastPara="1" rIns="91425" wrap="square" tIns="45700">
            <a:normAutofit fontScale="92500"/>
          </a:bodyPr>
          <a:lstStyle/>
          <a:p>
            <a:pPr indent="0" lvl="0" marL="0" rtl="0" algn="l">
              <a:spcBef>
                <a:spcPts val="1000"/>
              </a:spcBef>
              <a:spcAft>
                <a:spcPts val="0"/>
              </a:spcAft>
              <a:buNone/>
            </a:pPr>
            <a:r>
              <a:rPr lang="en-US" sz="2200">
                <a:solidFill>
                  <a:srgbClr val="555555"/>
                </a:solidFill>
                <a:highlight>
                  <a:srgbClr val="FFFFFF"/>
                </a:highlight>
              </a:rPr>
              <a:t>Enrollment - Statewide declines; continued demand for flexible, online options</a:t>
            </a:r>
            <a:endParaRPr sz="2200"/>
          </a:p>
          <a:p>
            <a:pPr indent="0" lvl="0" marL="0" rtl="0" algn="l">
              <a:spcBef>
                <a:spcPts val="1000"/>
              </a:spcBef>
              <a:spcAft>
                <a:spcPts val="0"/>
              </a:spcAft>
              <a:buNone/>
            </a:pPr>
            <a:r>
              <a:rPr lang="en-US" sz="2200"/>
              <a:t>Impacts AB 1705 - Restrictions on Enrollment in Noncredit Math and English for HS Grads/HSE Completers</a:t>
            </a:r>
            <a:endParaRPr sz="2200"/>
          </a:p>
          <a:p>
            <a:pPr indent="0" lvl="0" marL="0" rtl="0" algn="l">
              <a:spcBef>
                <a:spcPts val="1000"/>
              </a:spcBef>
              <a:spcAft>
                <a:spcPts val="0"/>
              </a:spcAft>
              <a:buNone/>
            </a:pPr>
            <a:r>
              <a:rPr lang="en-US" sz="2200"/>
              <a:t>Noncredit as a Tool for Early Preparation (K-12) and Adults</a:t>
            </a:r>
            <a:endParaRPr sz="2200"/>
          </a:p>
          <a:p>
            <a:pPr indent="0" lvl="0" marL="0" rtl="0" algn="l">
              <a:spcBef>
                <a:spcPts val="1000"/>
              </a:spcBef>
              <a:spcAft>
                <a:spcPts val="0"/>
              </a:spcAft>
              <a:buNone/>
            </a:pPr>
            <a:r>
              <a:rPr lang="en-US" sz="2200"/>
              <a:t>Trend for Greater Coordination - Within System and K-14 Providers LAO Report (December 2022) &amp; Within College</a:t>
            </a:r>
            <a:endParaRPr sz="2200"/>
          </a:p>
          <a:p>
            <a:pPr indent="0" lvl="0" marL="0" rtl="0" algn="l">
              <a:spcBef>
                <a:spcPts val="1000"/>
              </a:spcBef>
              <a:spcAft>
                <a:spcPts val="0"/>
              </a:spcAft>
              <a:buNone/>
            </a:pPr>
            <a:r>
              <a:rPr lang="en-US" sz="2200"/>
              <a:t>In-Language Instruction - Courses in Languages Other than English</a:t>
            </a:r>
            <a:endParaRPr sz="2200"/>
          </a:p>
          <a:p>
            <a:pPr indent="0" lvl="0" marL="0" rtl="0" algn="l">
              <a:spcBef>
                <a:spcPts val="1000"/>
              </a:spcBef>
              <a:spcAft>
                <a:spcPts val="0"/>
              </a:spcAft>
              <a:buNone/>
            </a:pPr>
            <a:r>
              <a:rPr lang="en-US" sz="2200"/>
              <a:t>Full-Time Faculty/FON &amp; Noncredit</a:t>
            </a:r>
            <a:endParaRPr sz="2200"/>
          </a:p>
          <a:p>
            <a:pPr indent="0" lvl="0" marL="0" rtl="0" algn="l">
              <a:spcBef>
                <a:spcPts val="1000"/>
              </a:spcBef>
              <a:spcAft>
                <a:spcPts val="0"/>
              </a:spcAft>
              <a:buNone/>
            </a:pPr>
            <a:r>
              <a:rPr lang="en-US" sz="2200"/>
              <a:t>Access - </a:t>
            </a:r>
            <a:endParaRPr sz="2200"/>
          </a:p>
          <a:p>
            <a:pPr indent="0" lvl="0" marL="457200" rtl="0" algn="l">
              <a:spcBef>
                <a:spcPts val="1000"/>
              </a:spcBef>
              <a:spcAft>
                <a:spcPts val="0"/>
              </a:spcAft>
              <a:buNone/>
            </a:pPr>
            <a:r>
              <a:rPr lang="en-US" sz="2200"/>
              <a:t>SB 1141 - Updates on Nonresident Tuition - eliminates cap on years for waiver eligibility </a:t>
            </a:r>
            <a:endParaRPr sz="2200"/>
          </a:p>
          <a:p>
            <a:pPr indent="0" lvl="0" marL="457200" rtl="0" algn="l">
              <a:spcBef>
                <a:spcPts val="1000"/>
              </a:spcBef>
              <a:spcAft>
                <a:spcPts val="0"/>
              </a:spcAft>
              <a:buNone/>
            </a:pPr>
            <a:r>
              <a:rPr lang="en-US" sz="2200"/>
              <a:t>Noncredit CCCApply &amp; “Paper App” </a:t>
            </a:r>
            <a:endParaRPr sz="2200"/>
          </a:p>
        </p:txBody>
      </p:sp>
      <p:sp>
        <p:nvSpPr>
          <p:cNvPr id="116" name="Google Shape;116;g1f6d43c371d_0_0"/>
          <p:cNvSpPr txBox="1"/>
          <p:nvPr>
            <p:ph idx="12" type="sldNum"/>
          </p:nvPr>
        </p:nvSpPr>
        <p:spPr>
          <a:xfrm>
            <a:off x="9443811" y="6477000"/>
            <a:ext cx="1143000" cy="247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f6e2233622_0_10"/>
          <p:cNvSpPr txBox="1"/>
          <p:nvPr>
            <p:ph type="title"/>
          </p:nvPr>
        </p:nvSpPr>
        <p:spPr>
          <a:xfrm>
            <a:off x="247135" y="1570618"/>
            <a:ext cx="3583500" cy="1611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600"/>
              <a:buNone/>
            </a:pPr>
            <a:r>
              <a:rPr lang="en-US"/>
              <a:t>Emerging Trends CTE &amp; Noncredit</a:t>
            </a:r>
            <a:endParaRPr/>
          </a:p>
        </p:txBody>
      </p:sp>
      <p:sp>
        <p:nvSpPr>
          <p:cNvPr id="123" name="Google Shape;123;g1f6e2233622_0_10"/>
          <p:cNvSpPr txBox="1"/>
          <p:nvPr>
            <p:ph idx="1" type="body"/>
          </p:nvPr>
        </p:nvSpPr>
        <p:spPr>
          <a:xfrm>
            <a:off x="247135" y="3283527"/>
            <a:ext cx="3583500" cy="2313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600"/>
              <a:buNone/>
            </a:pPr>
            <a:r>
              <a:rPr lang="en-US"/>
              <a:t>Opportunities for Noncredit and Credit Collaboration</a:t>
            </a:r>
            <a:endParaRPr/>
          </a:p>
        </p:txBody>
      </p:sp>
      <p:sp>
        <p:nvSpPr>
          <p:cNvPr id="124" name="Google Shape;124;g1f6e2233622_0_10"/>
          <p:cNvSpPr txBox="1"/>
          <p:nvPr>
            <p:ph idx="2" type="body"/>
          </p:nvPr>
        </p:nvSpPr>
        <p:spPr>
          <a:xfrm>
            <a:off x="4461164" y="1112108"/>
            <a:ext cx="6572100" cy="50916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96000"/>
              <a:buNone/>
            </a:pPr>
            <a:r>
              <a:rPr lang="en-US" sz="2500"/>
              <a:t>Opportunities for Noncredit &amp; CTE Collaboration </a:t>
            </a:r>
            <a:endParaRPr sz="2500"/>
          </a:p>
          <a:p>
            <a:pPr indent="-339725" lvl="0" marL="457200" rtl="0" algn="l">
              <a:spcBef>
                <a:spcPts val="1000"/>
              </a:spcBef>
              <a:spcAft>
                <a:spcPts val="0"/>
              </a:spcAft>
              <a:buSzPct val="100000"/>
              <a:buChar char="●"/>
            </a:pPr>
            <a:r>
              <a:rPr lang="en-US" sz="2500"/>
              <a:t>Enrollment Opportunities</a:t>
            </a:r>
            <a:endParaRPr sz="2500"/>
          </a:p>
          <a:p>
            <a:pPr indent="-339725" lvl="0" marL="457200" rtl="0" algn="l">
              <a:spcBef>
                <a:spcPts val="0"/>
              </a:spcBef>
              <a:spcAft>
                <a:spcPts val="0"/>
              </a:spcAft>
              <a:buSzPct val="100000"/>
              <a:buChar char="●"/>
            </a:pPr>
            <a:r>
              <a:rPr lang="en-US" sz="2500"/>
              <a:t>CTE &amp; ESL - In-Language Instruction </a:t>
            </a:r>
            <a:endParaRPr sz="2500"/>
          </a:p>
          <a:p>
            <a:pPr indent="-339725" lvl="0" marL="457200" rtl="0" algn="l">
              <a:spcBef>
                <a:spcPts val="0"/>
              </a:spcBef>
              <a:spcAft>
                <a:spcPts val="0"/>
              </a:spcAft>
              <a:buSzPct val="100000"/>
              <a:buChar char="●"/>
            </a:pPr>
            <a:r>
              <a:rPr lang="en-US" sz="2500"/>
              <a:t>Integrated Education Training = ESL/literacy activities+CTE/Workforce Training + Workforce Prep</a:t>
            </a:r>
            <a:endParaRPr sz="2500"/>
          </a:p>
          <a:p>
            <a:pPr indent="-339725" lvl="0" marL="457200" rtl="0" algn="l">
              <a:spcBef>
                <a:spcPts val="0"/>
              </a:spcBef>
              <a:spcAft>
                <a:spcPts val="0"/>
              </a:spcAft>
              <a:buSzPct val="100000"/>
              <a:buChar char="●"/>
            </a:pPr>
            <a:r>
              <a:rPr lang="en-US" sz="2500"/>
              <a:t>Perkins Supports, Student Equity</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Noncredit to Credit Transitions</a:t>
            </a:r>
            <a:endParaRPr sz="2500"/>
          </a:p>
          <a:p>
            <a:pPr indent="-339725" lvl="0" marL="457200" rtl="0" algn="l">
              <a:spcBef>
                <a:spcPts val="0"/>
              </a:spcBef>
              <a:spcAft>
                <a:spcPts val="0"/>
              </a:spcAft>
              <a:buSzPct val="100000"/>
              <a:buChar char="●"/>
            </a:pPr>
            <a:r>
              <a:rPr lang="en-US" sz="2500"/>
              <a:t>Mirrored Credit/Noncredit Courses</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500"/>
              <a:t>Evidence Based Practices, Metrics, &amp; Dashboard </a:t>
            </a:r>
            <a:endParaRPr sz="2500"/>
          </a:p>
          <a:p>
            <a:pPr indent="0" lvl="0" marL="457200" rtl="0" algn="l">
              <a:spcBef>
                <a:spcPts val="0"/>
              </a:spcBef>
              <a:spcAft>
                <a:spcPts val="0"/>
              </a:spcAft>
              <a:buNone/>
            </a:pPr>
            <a:r>
              <a:t/>
            </a:r>
            <a:endParaRPr sz="2500"/>
          </a:p>
          <a:p>
            <a:pPr indent="0" lvl="0" marL="0" rtl="0" algn="l">
              <a:lnSpc>
                <a:spcPct val="90000"/>
              </a:lnSpc>
              <a:spcBef>
                <a:spcPts val="1000"/>
              </a:spcBef>
              <a:spcAft>
                <a:spcPts val="0"/>
              </a:spcAft>
              <a:buSzPct val="96000"/>
              <a:buNone/>
            </a:pPr>
            <a:r>
              <a:rPr lang="en-US" sz="2500"/>
              <a:t>Flexible Learning Opportunities and Options</a:t>
            </a:r>
            <a:endParaRPr sz="2500"/>
          </a:p>
          <a:p>
            <a:pPr indent="-339725" lvl="0" marL="457200" rtl="0" algn="l">
              <a:lnSpc>
                <a:spcPct val="90000"/>
              </a:lnSpc>
              <a:spcBef>
                <a:spcPts val="1000"/>
              </a:spcBef>
              <a:spcAft>
                <a:spcPts val="0"/>
              </a:spcAft>
              <a:buSzPct val="100000"/>
              <a:buChar char="●"/>
            </a:pPr>
            <a:r>
              <a:rPr lang="en-US" sz="2500"/>
              <a:t>Competency Based Education</a:t>
            </a:r>
            <a:endParaRPr sz="2500"/>
          </a:p>
          <a:p>
            <a:pPr indent="-339725" lvl="0" marL="457200" rtl="0" algn="l">
              <a:lnSpc>
                <a:spcPct val="90000"/>
              </a:lnSpc>
              <a:spcBef>
                <a:spcPts val="0"/>
              </a:spcBef>
              <a:spcAft>
                <a:spcPts val="0"/>
              </a:spcAft>
              <a:buSzPct val="100000"/>
              <a:buChar char="●"/>
            </a:pPr>
            <a:r>
              <a:rPr lang="en-US" sz="2500"/>
              <a:t>Credit for Prior Learning</a:t>
            </a:r>
            <a:endParaRPr sz="2500"/>
          </a:p>
          <a:p>
            <a:pPr indent="0" lvl="0" marL="0" rtl="0" algn="l">
              <a:lnSpc>
                <a:spcPct val="90000"/>
              </a:lnSpc>
              <a:spcBef>
                <a:spcPts val="0"/>
              </a:spcBef>
              <a:spcAft>
                <a:spcPts val="0"/>
              </a:spcAft>
              <a:buNone/>
            </a:pPr>
            <a:r>
              <a:t/>
            </a:r>
            <a:endParaRPr sz="2500"/>
          </a:p>
          <a:p>
            <a:pPr indent="0" lvl="0" marL="0" rtl="0" algn="l">
              <a:lnSpc>
                <a:spcPct val="90000"/>
              </a:lnSpc>
              <a:spcBef>
                <a:spcPts val="0"/>
              </a:spcBef>
              <a:spcAft>
                <a:spcPts val="0"/>
              </a:spcAft>
              <a:buNone/>
            </a:pPr>
            <a:r>
              <a:rPr lang="en-US" sz="2500"/>
              <a:t>Funding </a:t>
            </a:r>
            <a:endParaRPr sz="2500"/>
          </a:p>
          <a:p>
            <a:pPr indent="-339725" lvl="0" marL="457200" rtl="0" algn="l">
              <a:spcBef>
                <a:spcPts val="1000"/>
              </a:spcBef>
              <a:spcAft>
                <a:spcPts val="0"/>
              </a:spcAft>
              <a:buSzPct val="100000"/>
              <a:buChar char="●"/>
            </a:pPr>
            <a:r>
              <a:rPr lang="en-US" sz="2500">
                <a:solidFill>
                  <a:srgbClr val="555555"/>
                </a:solidFill>
                <a:highlight>
                  <a:schemeClr val="lt1"/>
                </a:highlight>
              </a:rPr>
              <a:t>Healthcare Pathways for English Language Learners Training - $30/50/50 $130 Million Total Sector based approach released combining noncredit and CTE </a:t>
            </a:r>
            <a:endParaRPr sz="2500"/>
          </a:p>
        </p:txBody>
      </p:sp>
      <p:sp>
        <p:nvSpPr>
          <p:cNvPr id="125" name="Google Shape;125;g1f6e2233622_0_10"/>
          <p:cNvSpPr txBox="1"/>
          <p:nvPr>
            <p:ph idx="12" type="sldNum"/>
          </p:nvPr>
        </p:nvSpPr>
        <p:spPr>
          <a:xfrm>
            <a:off x="9443811" y="6477000"/>
            <a:ext cx="1143000" cy="247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2023-01-18T04:18:56Z</dcterms:created>
  <dc:creator>Michelle Bean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