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32"/>
  </p:notesMasterIdLst>
  <p:handoutMasterIdLst>
    <p:handoutMasterId r:id="rId33"/>
  </p:handoutMasterIdLst>
  <p:sldIdLst>
    <p:sldId id="256" r:id="rId2"/>
    <p:sldId id="257" r:id="rId3"/>
    <p:sldId id="266" r:id="rId4"/>
    <p:sldId id="265" r:id="rId5"/>
    <p:sldId id="267" r:id="rId6"/>
    <p:sldId id="258" r:id="rId7"/>
    <p:sldId id="277" r:id="rId8"/>
    <p:sldId id="261" r:id="rId9"/>
    <p:sldId id="278" r:id="rId10"/>
    <p:sldId id="259" r:id="rId11"/>
    <p:sldId id="260" r:id="rId12"/>
    <p:sldId id="262" r:id="rId13"/>
    <p:sldId id="263" r:id="rId14"/>
    <p:sldId id="264" r:id="rId15"/>
    <p:sldId id="269" r:id="rId16"/>
    <p:sldId id="279" r:id="rId17"/>
    <p:sldId id="270" r:id="rId18"/>
    <p:sldId id="268" r:id="rId19"/>
    <p:sldId id="271" r:id="rId20"/>
    <p:sldId id="272" r:id="rId21"/>
    <p:sldId id="274" r:id="rId22"/>
    <p:sldId id="280" r:id="rId23"/>
    <p:sldId id="281" r:id="rId24"/>
    <p:sldId id="282" r:id="rId25"/>
    <p:sldId id="283" r:id="rId26"/>
    <p:sldId id="273" r:id="rId27"/>
    <p:sldId id="275" r:id="rId28"/>
    <p:sldId id="276" r:id="rId29"/>
    <p:sldId id="284" r:id="rId30"/>
    <p:sldId id="285"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0" autoAdjust="0"/>
    <p:restoredTop sz="94591" autoAdjust="0"/>
  </p:normalViewPr>
  <p:slideViewPr>
    <p:cSldViewPr snapToGrid="0" snapToObjects="1">
      <p:cViewPr>
        <p:scale>
          <a:sx n="118" d="100"/>
          <a:sy n="118" d="100"/>
        </p:scale>
        <p:origin x="-1434" y="-48"/>
      </p:cViewPr>
      <p:guideLst>
        <p:guide orient="horz" pos="2160"/>
        <p:guide pos="2880"/>
      </p:guideLst>
    </p:cSldViewPr>
  </p:slideViewPr>
  <p:outlineViewPr>
    <p:cViewPr>
      <p:scale>
        <a:sx n="33" d="100"/>
        <a:sy n="33" d="100"/>
      </p:scale>
      <p:origin x="48" y="863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369C9EC-5296-D44A-A7E3-9D50F2CBDD28}" type="datetimeFigureOut">
              <a:rPr lang="en-US" smtClean="0"/>
              <a:t>10/30/2018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AE1346-2993-0F4D-AEB3-7C0F53CDDF6D}" type="slidenum">
              <a:rPr lang="en-US" smtClean="0"/>
              <a:t>‹#›</a:t>
            </a:fld>
            <a:endParaRPr lang="en-US"/>
          </a:p>
        </p:txBody>
      </p:sp>
    </p:spTree>
    <p:extLst>
      <p:ext uri="{BB962C8B-B14F-4D97-AF65-F5344CB8AC3E}">
        <p14:creationId xmlns:p14="http://schemas.microsoft.com/office/powerpoint/2010/main" val="10939764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8C79D6-1503-7C47-8D3D-9B8B046E9A19}" type="datetimeFigureOut">
              <a:rPr lang="en-US" smtClean="0"/>
              <a:t>10/30/2018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98C551-7708-9B49-90E3-D153F408E572}" type="slidenum">
              <a:rPr lang="en-US" smtClean="0"/>
              <a:t>‹#›</a:t>
            </a:fld>
            <a:endParaRPr lang="en-US"/>
          </a:p>
        </p:txBody>
      </p:sp>
    </p:spTree>
    <p:extLst>
      <p:ext uri="{BB962C8B-B14F-4D97-AF65-F5344CB8AC3E}">
        <p14:creationId xmlns:p14="http://schemas.microsoft.com/office/powerpoint/2010/main" val="58809623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98C551-7708-9B49-90E3-D153F408E572}" type="slidenum">
              <a:rPr lang="en-US" smtClean="0"/>
              <a:t>1</a:t>
            </a:fld>
            <a:endParaRPr lang="en-US"/>
          </a:p>
        </p:txBody>
      </p:sp>
    </p:spTree>
    <p:extLst>
      <p:ext uri="{BB962C8B-B14F-4D97-AF65-F5344CB8AC3E}">
        <p14:creationId xmlns:p14="http://schemas.microsoft.com/office/powerpoint/2010/main" val="5771750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Geoffrey </a:t>
            </a: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11</a:t>
            </a:fld>
            <a:endParaRPr lang="en-US"/>
          </a:p>
        </p:txBody>
      </p:sp>
    </p:spTree>
    <p:extLst>
      <p:ext uri="{BB962C8B-B14F-4D97-AF65-F5344CB8AC3E}">
        <p14:creationId xmlns:p14="http://schemas.microsoft.com/office/powerpoint/2010/main" val="14676086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Geoffrey </a:t>
            </a: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12</a:t>
            </a:fld>
            <a:endParaRPr lang="en-US"/>
          </a:p>
        </p:txBody>
      </p:sp>
    </p:spTree>
    <p:extLst>
      <p:ext uri="{BB962C8B-B14F-4D97-AF65-F5344CB8AC3E}">
        <p14:creationId xmlns:p14="http://schemas.microsoft.com/office/powerpoint/2010/main" val="27895002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Geoffrey </a:t>
            </a: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13</a:t>
            </a:fld>
            <a:endParaRPr lang="en-US"/>
          </a:p>
        </p:txBody>
      </p:sp>
    </p:spTree>
    <p:extLst>
      <p:ext uri="{BB962C8B-B14F-4D97-AF65-F5344CB8AC3E}">
        <p14:creationId xmlns:p14="http://schemas.microsoft.com/office/powerpoint/2010/main" val="32236330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Geoffrey </a:t>
            </a: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14</a:t>
            </a:fld>
            <a:endParaRPr lang="en-US"/>
          </a:p>
        </p:txBody>
      </p:sp>
    </p:spTree>
    <p:extLst>
      <p:ext uri="{BB962C8B-B14F-4D97-AF65-F5344CB8AC3E}">
        <p14:creationId xmlns:p14="http://schemas.microsoft.com/office/powerpoint/2010/main" val="28469500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Julie</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15</a:t>
            </a:fld>
            <a:endParaRPr lang="en-US"/>
          </a:p>
        </p:txBody>
      </p:sp>
    </p:spTree>
    <p:extLst>
      <p:ext uri="{BB962C8B-B14F-4D97-AF65-F5344CB8AC3E}">
        <p14:creationId xmlns:p14="http://schemas.microsoft.com/office/powerpoint/2010/main" val="21554077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Julie </a:t>
            </a: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16</a:t>
            </a:fld>
            <a:endParaRPr lang="en-US"/>
          </a:p>
        </p:txBody>
      </p:sp>
    </p:spTree>
    <p:extLst>
      <p:ext uri="{BB962C8B-B14F-4D97-AF65-F5344CB8AC3E}">
        <p14:creationId xmlns:p14="http://schemas.microsoft.com/office/powerpoint/2010/main" val="612766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Julie </a:t>
            </a: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17</a:t>
            </a:fld>
            <a:endParaRPr lang="en-US"/>
          </a:p>
        </p:txBody>
      </p:sp>
    </p:spTree>
    <p:extLst>
      <p:ext uri="{BB962C8B-B14F-4D97-AF65-F5344CB8AC3E}">
        <p14:creationId xmlns:p14="http://schemas.microsoft.com/office/powerpoint/2010/main" val="6766450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Geoffrey</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18</a:t>
            </a:fld>
            <a:endParaRPr lang="en-US"/>
          </a:p>
        </p:txBody>
      </p:sp>
    </p:spTree>
    <p:extLst>
      <p:ext uri="{BB962C8B-B14F-4D97-AF65-F5344CB8AC3E}">
        <p14:creationId xmlns:p14="http://schemas.microsoft.com/office/powerpoint/2010/main" val="25293089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Geoffrey </a:t>
            </a: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19</a:t>
            </a:fld>
            <a:endParaRPr lang="en-US"/>
          </a:p>
        </p:txBody>
      </p:sp>
    </p:spTree>
    <p:extLst>
      <p:ext uri="{BB962C8B-B14F-4D97-AF65-F5344CB8AC3E}">
        <p14:creationId xmlns:p14="http://schemas.microsoft.com/office/powerpoint/2010/main" val="7097708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group</a:t>
            </a:r>
            <a:r>
              <a:rPr lang="en-US" baseline="0" dirty="0"/>
              <a:t> if they believe this meets requirements in CSU guiding notes . . </a:t>
            </a:r>
            <a:r>
              <a:rPr lang="en-US" baseline="0" dirty="0" smtClean="0"/>
              <a:t>. (Geoffrey) </a:t>
            </a: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20</a:t>
            </a:fld>
            <a:endParaRPr lang="en-US"/>
          </a:p>
        </p:txBody>
      </p:sp>
    </p:spTree>
    <p:extLst>
      <p:ext uri="{BB962C8B-B14F-4D97-AF65-F5344CB8AC3E}">
        <p14:creationId xmlns:p14="http://schemas.microsoft.com/office/powerpoint/2010/main" val="2605337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Anna</a:t>
            </a: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2</a:t>
            </a:fld>
            <a:endParaRPr lang="en-US"/>
          </a:p>
        </p:txBody>
      </p:sp>
    </p:spTree>
    <p:extLst>
      <p:ext uri="{BB962C8B-B14F-4D97-AF65-F5344CB8AC3E}">
        <p14:creationId xmlns:p14="http://schemas.microsoft.com/office/powerpoint/2010/main" val="39605323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Geoffrey </a:t>
            </a: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21</a:t>
            </a:fld>
            <a:endParaRPr lang="en-US"/>
          </a:p>
        </p:txBody>
      </p:sp>
    </p:spTree>
    <p:extLst>
      <p:ext uri="{BB962C8B-B14F-4D97-AF65-F5344CB8AC3E}">
        <p14:creationId xmlns:p14="http://schemas.microsoft.com/office/powerpoint/2010/main" val="33640990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Geoffrey</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22</a:t>
            </a:fld>
            <a:endParaRPr lang="en-US"/>
          </a:p>
        </p:txBody>
      </p:sp>
    </p:spTree>
    <p:extLst>
      <p:ext uri="{BB962C8B-B14F-4D97-AF65-F5344CB8AC3E}">
        <p14:creationId xmlns:p14="http://schemas.microsoft.com/office/powerpoint/2010/main" val="35838122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Geoffrey </a:t>
            </a: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23</a:t>
            </a:fld>
            <a:endParaRPr lang="en-US"/>
          </a:p>
        </p:txBody>
      </p:sp>
    </p:spTree>
    <p:extLst>
      <p:ext uri="{BB962C8B-B14F-4D97-AF65-F5344CB8AC3E}">
        <p14:creationId xmlns:p14="http://schemas.microsoft.com/office/powerpoint/2010/main" val="4273214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Geoffrey </a:t>
            </a: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24</a:t>
            </a:fld>
            <a:endParaRPr lang="en-US"/>
          </a:p>
        </p:txBody>
      </p:sp>
    </p:spTree>
    <p:extLst>
      <p:ext uri="{BB962C8B-B14F-4D97-AF65-F5344CB8AC3E}">
        <p14:creationId xmlns:p14="http://schemas.microsoft.com/office/powerpoint/2010/main" val="37868066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Geoffrey </a:t>
            </a: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25</a:t>
            </a:fld>
            <a:endParaRPr lang="en-US"/>
          </a:p>
        </p:txBody>
      </p:sp>
    </p:spTree>
    <p:extLst>
      <p:ext uri="{BB962C8B-B14F-4D97-AF65-F5344CB8AC3E}">
        <p14:creationId xmlns:p14="http://schemas.microsoft.com/office/powerpoint/2010/main" val="33664235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Julie </a:t>
            </a: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26</a:t>
            </a:fld>
            <a:endParaRPr lang="en-US"/>
          </a:p>
        </p:txBody>
      </p:sp>
    </p:spTree>
    <p:extLst>
      <p:ext uri="{BB962C8B-B14F-4D97-AF65-F5344CB8AC3E}">
        <p14:creationId xmlns:p14="http://schemas.microsoft.com/office/powerpoint/2010/main" val="3782260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Julie </a:t>
            </a: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27</a:t>
            </a:fld>
            <a:endParaRPr lang="en-US"/>
          </a:p>
        </p:txBody>
      </p:sp>
    </p:spTree>
    <p:extLst>
      <p:ext uri="{BB962C8B-B14F-4D97-AF65-F5344CB8AC3E}">
        <p14:creationId xmlns:p14="http://schemas.microsoft.com/office/powerpoint/2010/main" val="27923790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Julie </a:t>
            </a: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29</a:t>
            </a:fld>
            <a:endParaRPr lang="en-US"/>
          </a:p>
        </p:txBody>
      </p:sp>
    </p:spTree>
    <p:extLst>
      <p:ext uri="{BB962C8B-B14F-4D97-AF65-F5344CB8AC3E}">
        <p14:creationId xmlns:p14="http://schemas.microsoft.com/office/powerpoint/2010/main" val="2164343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Participants to Provide Answers</a:t>
            </a:r>
            <a:r>
              <a:rPr lang="en-US" baseline="0" dirty="0"/>
              <a:t> First </a:t>
            </a:r>
            <a:r>
              <a:rPr lang="en-US" baseline="0" dirty="0" smtClean="0"/>
              <a:t>(Anna)</a:t>
            </a: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3</a:t>
            </a:fld>
            <a:endParaRPr lang="en-US"/>
          </a:p>
        </p:txBody>
      </p:sp>
    </p:spTree>
    <p:extLst>
      <p:ext uri="{BB962C8B-B14F-4D97-AF65-F5344CB8AC3E}">
        <p14:creationId xmlns:p14="http://schemas.microsoft.com/office/powerpoint/2010/main" val="3659200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Participants to Provide Answers</a:t>
            </a:r>
            <a:r>
              <a:rPr lang="en-US" baseline="0" dirty="0"/>
              <a:t> First </a:t>
            </a:r>
            <a:r>
              <a:rPr lang="en-US" baseline="0" dirty="0" smtClean="0"/>
              <a:t>(Anna)</a:t>
            </a: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4</a:t>
            </a:fld>
            <a:endParaRPr lang="en-US"/>
          </a:p>
        </p:txBody>
      </p:sp>
    </p:spTree>
    <p:extLst>
      <p:ext uri="{BB962C8B-B14F-4D97-AF65-F5344CB8AC3E}">
        <p14:creationId xmlns:p14="http://schemas.microsoft.com/office/powerpoint/2010/main" val="3659200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Geoffrey </a:t>
            </a: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6</a:t>
            </a:fld>
            <a:endParaRPr lang="en-US"/>
          </a:p>
        </p:txBody>
      </p:sp>
    </p:spTree>
    <p:extLst>
      <p:ext uri="{BB962C8B-B14F-4D97-AF65-F5344CB8AC3E}">
        <p14:creationId xmlns:p14="http://schemas.microsoft.com/office/powerpoint/2010/main" val="22579492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Geoffrey</a:t>
            </a: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7</a:t>
            </a:fld>
            <a:endParaRPr lang="en-US"/>
          </a:p>
        </p:txBody>
      </p:sp>
    </p:spTree>
    <p:extLst>
      <p:ext uri="{BB962C8B-B14F-4D97-AF65-F5344CB8AC3E}">
        <p14:creationId xmlns:p14="http://schemas.microsoft.com/office/powerpoint/2010/main" val="29745974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Geoffrey</a:t>
            </a: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8</a:t>
            </a:fld>
            <a:endParaRPr lang="en-US"/>
          </a:p>
        </p:txBody>
      </p:sp>
    </p:spTree>
    <p:extLst>
      <p:ext uri="{BB962C8B-B14F-4D97-AF65-F5344CB8AC3E}">
        <p14:creationId xmlns:p14="http://schemas.microsoft.com/office/powerpoint/2010/main" val="8259458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Geoffrey </a:t>
            </a: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9</a:t>
            </a:fld>
            <a:endParaRPr lang="en-US"/>
          </a:p>
        </p:txBody>
      </p:sp>
    </p:spTree>
    <p:extLst>
      <p:ext uri="{BB962C8B-B14F-4D97-AF65-F5344CB8AC3E}">
        <p14:creationId xmlns:p14="http://schemas.microsoft.com/office/powerpoint/2010/main" val="39001574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Geoffrey</a:t>
            </a: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10</a:t>
            </a:fld>
            <a:endParaRPr lang="en-US"/>
          </a:p>
        </p:txBody>
      </p:sp>
    </p:spTree>
    <p:extLst>
      <p:ext uri="{BB962C8B-B14F-4D97-AF65-F5344CB8AC3E}">
        <p14:creationId xmlns:p14="http://schemas.microsoft.com/office/powerpoint/2010/main" val="3038890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8A432C8-69A7-458B-9684-2BFA64B31948}" type="datetime2">
              <a:rPr lang="en-US" smtClean="0"/>
              <a:t>Tuesday, October 30, 2018</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C057FC-95B6-4D89-AFDA-ABA33EE921E5}" type="datetime2">
              <a:rPr lang="en-US" smtClean="0"/>
              <a:t>Tuesday, October 30, 2018</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t>Tuesday, October 30, 2018</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96A3A3-94A6-4E5B-AF39-173ACA3E61CC}" type="datetime2">
              <a:rPr lang="en-US" smtClean="0"/>
              <a:t>Tuesday, October 30, 2018</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t>Tuesday, October 30, 2018</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t>Tuesday, October 30, 2018</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t>Tuesday, October 30, 2018</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9CD4847-11EF-4466-A8AD-85CDB7B49118}" type="datetime2">
              <a:rPr lang="en-US" smtClean="0"/>
              <a:t>Tuesday, October 30, 2018</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t>Tuesday, October 30, 2018</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t>Tuesday, October 30, 2018</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t>Tuesday, October 30, 2018</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80CB818-7379-467D-8E76-EF9D9074A26C}" type="datetime2">
              <a:rPr lang="en-US" smtClean="0"/>
              <a:t>Tuesday, October 30, 2018</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ecfr.gov/cgi-bin/text-idx?rgn=div8&amp;node=34:3.1.3.1.1.1.23.2"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extranet.cccco.edu/Portals/1/ExecutiveOffice/Board/2018_agendas/September/2.2-Attachment-1-Distance-Education-Regulations-Revisions.pdf"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asccc.org/sites/default/files/Ensuring_an_Effective_Online.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ww.matrixsynth.com/2014/12/circuit-bent-grandstand-iq-builders.html"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calstate.edu/App/GEAC/documents/GE-Reviewers-Guiding-Notes.pdf"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calstate.edu/App/GEAC/documents/GE-Reviewers-Guiding-Notes.pdf"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extranet.cccco.edu/Portals/1/ExecutiveOffice/Board/2018_agendas/September/2.2-Attachment-1-Distance-Education-Regulations-Revisions.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asccc.org/sites/default/files/Ensuring_an_Effective_Online.pdf"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asccc.org/papers/ensuring-effective-online-program-faculty-perspective"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mailto:GDyer@taftcollege.edu" TargetMode="External"/><Relationship Id="rId2" Type="http://schemas.openxmlformats.org/officeDocument/2006/relationships/hyperlink" Target="mailto:bruzzeaa@piercecollege.edu" TargetMode="External"/><Relationship Id="rId1" Type="http://schemas.openxmlformats.org/officeDocument/2006/relationships/slideLayout" Target="../slideLayouts/slideLayout2.xml"/><Relationship Id="rId4" Type="http://schemas.openxmlformats.org/officeDocument/2006/relationships/hyperlink" Target="mailto:OliverJ@CRC.losrios.edu"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extranet.cccco.edu/Portals/1/ExecutiveOffice/Board/2018_agendas/September/2.2-Attachment-1-Distance-Education-Regulations-Revisions.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asccc.org/resolutions/support-changes-title-5-%C2%A7%C2%A7-55200-55210"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extranet.cccco.edu/Portals/1/ExecutiveOffice/Board/2018_agendas/September/2.2-Attachment-1-Distance-Education-Regulations-Revisions.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ecfr.gov/cgi-bin/text-idx?rgn=div8&amp;node=34:3.1.3.1.1.1.23.2"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cap="none" dirty="0">
                <a:latin typeface="OCR A Extended" panose="02010509020102010303" pitchFamily="50" charset="0"/>
              </a:rPr>
              <a:t>Regular and Substantive Interaction in Oral Communication and Laboratory Science</a:t>
            </a:r>
            <a:endParaRPr lang="en-US" sz="2800" cap="none" dirty="0">
              <a:latin typeface="OCR A Extended" panose="02010509020102010303" pitchFamily="50" charset="0"/>
              <a:cs typeface="Times New Roman"/>
            </a:endParaRPr>
          </a:p>
        </p:txBody>
      </p:sp>
      <p:sp>
        <p:nvSpPr>
          <p:cNvPr id="3" name="Subtitle 2"/>
          <p:cNvSpPr>
            <a:spLocks noGrp="1"/>
          </p:cNvSpPr>
          <p:nvPr>
            <p:ph type="subTitle" idx="1"/>
          </p:nvPr>
        </p:nvSpPr>
        <p:spPr>
          <a:xfrm>
            <a:off x="685799" y="3505200"/>
            <a:ext cx="7465979" cy="1752600"/>
          </a:xfrm>
        </p:spPr>
        <p:txBody>
          <a:bodyPr/>
          <a:lstStyle/>
          <a:p>
            <a:r>
              <a:rPr lang="en-US" dirty="0">
                <a:latin typeface="Corbel" panose="020B0503020204020204" pitchFamily="34" charset="0"/>
                <a:cs typeface="Times New Roman"/>
              </a:rPr>
              <a:t>Anna Bruzzese, South Representative </a:t>
            </a:r>
            <a:br>
              <a:rPr lang="en-US" dirty="0">
                <a:latin typeface="Corbel" panose="020B0503020204020204" pitchFamily="34" charset="0"/>
                <a:cs typeface="Times New Roman"/>
              </a:rPr>
            </a:br>
            <a:r>
              <a:rPr lang="en-US" dirty="0">
                <a:latin typeface="Corbel" panose="020B0503020204020204" pitchFamily="34" charset="0"/>
                <a:cs typeface="Times New Roman"/>
              </a:rPr>
              <a:t>Geoffrey Dyer, Online Education Committee Chair</a:t>
            </a:r>
            <a:br>
              <a:rPr lang="en-US" dirty="0">
                <a:latin typeface="Corbel" panose="020B0503020204020204" pitchFamily="34" charset="0"/>
                <a:cs typeface="Times New Roman"/>
              </a:rPr>
            </a:br>
            <a:r>
              <a:rPr lang="en-US" dirty="0">
                <a:latin typeface="Corbel" panose="020B0503020204020204" pitchFamily="34" charset="0"/>
                <a:cs typeface="Times New Roman"/>
              </a:rPr>
              <a:t>Julie Oliver, Cosumnes River College </a:t>
            </a:r>
          </a:p>
        </p:txBody>
      </p:sp>
      <p:pic>
        <p:nvPicPr>
          <p:cNvPr id="5" name="Picture 4" descr="ASCCC_Logo"/>
          <p:cNvPicPr/>
          <p:nvPr/>
        </p:nvPicPr>
        <p:blipFill>
          <a:blip r:embed="rId3"/>
          <a:srcRect/>
          <a:stretch>
            <a:fillRect/>
          </a:stretch>
        </p:blipFill>
        <p:spPr bwMode="auto">
          <a:xfrm>
            <a:off x="2249507" y="400050"/>
            <a:ext cx="4231670" cy="786470"/>
          </a:xfrm>
          <a:prstGeom prst="rect">
            <a:avLst/>
          </a:prstGeom>
          <a:noFill/>
          <a:ln w="9525">
            <a:noFill/>
            <a:miter lim="800000"/>
            <a:headEnd/>
            <a:tailEnd/>
          </a:ln>
        </p:spPr>
      </p:pic>
    </p:spTree>
    <p:extLst>
      <p:ext uri="{BB962C8B-B14F-4D97-AF65-F5344CB8AC3E}">
        <p14:creationId xmlns:p14="http://schemas.microsoft.com/office/powerpoint/2010/main" val="2571385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7324"/>
            <a:ext cx="8229600" cy="546463"/>
          </a:xfrm>
        </p:spPr>
        <p:txBody>
          <a:bodyPr>
            <a:normAutofit fontScale="90000"/>
          </a:bodyPr>
          <a:lstStyle/>
          <a:p>
            <a:r>
              <a:rPr lang="en-US" dirty="0">
                <a:latin typeface="OCR A Extended" panose="02010509020102010303" pitchFamily="50" charset="0"/>
              </a:rPr>
              <a:t>Separate Course Approval</a:t>
            </a:r>
            <a:endParaRPr lang="en-US" dirty="0"/>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723" y="1362040"/>
            <a:ext cx="8579086" cy="5495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63433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24840"/>
          </a:xfrm>
        </p:spPr>
        <p:txBody>
          <a:bodyPr>
            <a:normAutofit fontScale="90000"/>
          </a:bodyPr>
          <a:lstStyle/>
          <a:p>
            <a:r>
              <a:rPr lang="en-US" dirty="0">
                <a:latin typeface="OCR A Extended" panose="02010509020102010303" pitchFamily="50" charset="0"/>
              </a:rPr>
              <a:t>Instructor Contact</a:t>
            </a:r>
            <a:endParaRPr lang="en-US"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6407" y="1552461"/>
            <a:ext cx="8000393" cy="5124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15567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28700"/>
            <a:ext cx="8229600" cy="990600"/>
          </a:xfrm>
        </p:spPr>
        <p:txBody>
          <a:bodyPr>
            <a:normAutofit fontScale="90000"/>
          </a:bodyPr>
          <a:lstStyle/>
          <a:p>
            <a:r>
              <a:rPr lang="en-US" sz="3600" dirty="0">
                <a:latin typeface="OCR A Extended" panose="02010509020102010303" pitchFamily="50" charset="0"/>
                <a:cs typeface="Times New Roman"/>
              </a:rPr>
              <a:t>Regular &amp; Substantive Interaction / Regular &amp; Effective Contact </a:t>
            </a:r>
            <a:r>
              <a:rPr lang="en-US" dirty="0">
                <a:latin typeface="Corbel" panose="020B0503020204020204" pitchFamily="34" charset="0"/>
                <a:cs typeface="Times New Roman"/>
              </a:rPr>
              <a:t/>
            </a:r>
            <a:br>
              <a:rPr lang="en-US" dirty="0">
                <a:latin typeface="Corbel" panose="020B0503020204020204" pitchFamily="34" charset="0"/>
                <a:cs typeface="Times New Roman"/>
              </a:rPr>
            </a:br>
            <a:endParaRPr lang="en-US" dirty="0"/>
          </a:p>
        </p:txBody>
      </p:sp>
      <p:sp>
        <p:nvSpPr>
          <p:cNvPr id="3" name="Content Placeholder 2"/>
          <p:cNvSpPr>
            <a:spLocks noGrp="1"/>
          </p:cNvSpPr>
          <p:nvPr>
            <p:ph idx="1"/>
          </p:nvPr>
        </p:nvSpPr>
        <p:spPr>
          <a:xfrm>
            <a:off x="457200" y="2198450"/>
            <a:ext cx="8229600" cy="4278549"/>
          </a:xfrm>
        </p:spPr>
        <p:txBody>
          <a:bodyPr/>
          <a:lstStyle/>
          <a:p>
            <a:r>
              <a:rPr lang="en-US" dirty="0">
                <a:latin typeface="Corbel" panose="020B0503020204020204" pitchFamily="34" charset="0"/>
              </a:rPr>
              <a:t>“Regular &amp; Substantive Interaction” used in </a:t>
            </a:r>
            <a:r>
              <a:rPr lang="en-US" dirty="0">
                <a:latin typeface="Corbel" panose="020B0503020204020204" pitchFamily="34" charset="0"/>
                <a:hlinkClick r:id="rId3"/>
              </a:rPr>
              <a:t>Code of Federal Regulations</a:t>
            </a:r>
            <a:r>
              <a:rPr lang="en-US" dirty="0">
                <a:latin typeface="Corbel" panose="020B0503020204020204" pitchFamily="34" charset="0"/>
              </a:rPr>
              <a:t> to distinguish between distance education and correspondence courses. </a:t>
            </a:r>
          </a:p>
          <a:p>
            <a:r>
              <a:rPr lang="en-US" dirty="0">
                <a:latin typeface="Corbel" panose="020B0503020204020204" pitchFamily="34" charset="0"/>
              </a:rPr>
              <a:t>“Regular &amp; Effective Contact” used in Title 5 §§ </a:t>
            </a:r>
            <a:r>
              <a:rPr lang="en-US" dirty="0">
                <a:latin typeface="Corbel" panose="020B0503020204020204" pitchFamily="34" charset="0"/>
                <a:hlinkClick r:id="rId4"/>
              </a:rPr>
              <a:t>55204, 55206 </a:t>
            </a:r>
            <a:endParaRPr lang="en-US" dirty="0">
              <a:latin typeface="Corbel" panose="020B0503020204020204" pitchFamily="34" charset="0"/>
            </a:endParaRPr>
          </a:p>
          <a:p>
            <a:pPr lvl="1"/>
            <a:r>
              <a:rPr lang="en-US" dirty="0">
                <a:latin typeface="Corbel" panose="020B0503020204020204" pitchFamily="34" charset="0"/>
              </a:rPr>
              <a:t>Updated language excludes “correspondence” </a:t>
            </a:r>
          </a:p>
          <a:p>
            <a:pPr marL="548640" lvl="2" indent="0">
              <a:buNone/>
            </a:pPr>
            <a:endParaRPr lang="en-US" dirty="0">
              <a:latin typeface="Corbel" panose="020B0503020204020204" pitchFamily="34" charset="0"/>
            </a:endParaRPr>
          </a:p>
          <a:p>
            <a:pPr lvl="2"/>
            <a:endParaRPr lang="en-US" dirty="0">
              <a:latin typeface="Corbel" panose="020B0503020204020204" pitchFamily="34" charset="0"/>
            </a:endParaRPr>
          </a:p>
        </p:txBody>
      </p:sp>
    </p:spTree>
    <p:extLst>
      <p:ext uri="{BB962C8B-B14F-4D97-AF65-F5344CB8AC3E}">
        <p14:creationId xmlns:p14="http://schemas.microsoft.com/office/powerpoint/2010/main" val="35235178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28700"/>
            <a:ext cx="8229600" cy="990600"/>
          </a:xfrm>
        </p:spPr>
        <p:txBody>
          <a:bodyPr>
            <a:normAutofit fontScale="90000"/>
          </a:bodyPr>
          <a:lstStyle/>
          <a:p>
            <a:r>
              <a:rPr lang="en-US" sz="3600" dirty="0">
                <a:latin typeface="OCR A Extended" panose="02010509020102010303" pitchFamily="50" charset="0"/>
                <a:cs typeface="Times New Roman"/>
              </a:rPr>
              <a:t>Regular &amp; Substantive Interaction / Regular &amp; Effective Contact </a:t>
            </a:r>
            <a:r>
              <a:rPr lang="en-US" dirty="0">
                <a:latin typeface="Corbel" panose="020B0503020204020204" pitchFamily="34" charset="0"/>
                <a:cs typeface="Times New Roman"/>
              </a:rPr>
              <a:t/>
            </a:r>
            <a:br>
              <a:rPr lang="en-US" dirty="0">
                <a:latin typeface="Corbel" panose="020B0503020204020204" pitchFamily="34" charset="0"/>
                <a:cs typeface="Times New Roman"/>
              </a:rPr>
            </a:br>
            <a:endParaRPr lang="en-US" dirty="0"/>
          </a:p>
        </p:txBody>
      </p:sp>
      <p:sp>
        <p:nvSpPr>
          <p:cNvPr id="3" name="Content Placeholder 2"/>
          <p:cNvSpPr>
            <a:spLocks noGrp="1"/>
          </p:cNvSpPr>
          <p:nvPr>
            <p:ph idx="1"/>
          </p:nvPr>
        </p:nvSpPr>
        <p:spPr>
          <a:xfrm>
            <a:off x="457200" y="2198450"/>
            <a:ext cx="8229600" cy="4278549"/>
          </a:xfrm>
        </p:spPr>
        <p:txBody>
          <a:bodyPr>
            <a:normAutofit/>
          </a:bodyPr>
          <a:lstStyle/>
          <a:p>
            <a:pPr marL="548640" lvl="2" indent="0">
              <a:buNone/>
            </a:pPr>
            <a:r>
              <a:rPr lang="en-US" sz="2400" i="1" dirty="0">
                <a:latin typeface="Corbel" panose="020B0503020204020204" pitchFamily="34" charset="0"/>
                <a:hlinkClick r:id="rId3"/>
              </a:rPr>
              <a:t>Ensuring an Effective Online Program: A Faculty Perspective </a:t>
            </a:r>
            <a:r>
              <a:rPr lang="en-US" sz="2400" dirty="0">
                <a:latin typeface="Corbel" panose="020B0503020204020204" pitchFamily="34" charset="0"/>
              </a:rPr>
              <a:t>attempts to synthesize these terms and guidance around them </a:t>
            </a:r>
          </a:p>
          <a:p>
            <a:pPr marL="548640" lvl="2" indent="0">
              <a:buNone/>
            </a:pPr>
            <a:endParaRPr lang="en-US" dirty="0">
              <a:latin typeface="Corbel" panose="020B0503020204020204" pitchFamily="34" charset="0"/>
            </a:endParaRPr>
          </a:p>
          <a:p>
            <a:r>
              <a:rPr lang="en-US" sz="2800" dirty="0">
                <a:latin typeface="Corbel" panose="020B0503020204020204" pitchFamily="34" charset="0"/>
              </a:rPr>
              <a:t>consistent and predictable </a:t>
            </a:r>
          </a:p>
          <a:p>
            <a:r>
              <a:rPr lang="en-US" sz="2800" dirty="0">
                <a:latin typeface="Corbel" panose="020B0503020204020204" pitchFamily="34" charset="0"/>
              </a:rPr>
              <a:t>faculty-initiated </a:t>
            </a:r>
          </a:p>
          <a:p>
            <a:r>
              <a:rPr lang="en-US" sz="2800" dirty="0">
                <a:latin typeface="Corbel" panose="020B0503020204020204" pitchFamily="34" charset="0"/>
              </a:rPr>
              <a:t>interactions with students about the course content and about more than just a boilerplate assessment of student work</a:t>
            </a:r>
            <a:endParaRPr lang="en-US" dirty="0"/>
          </a:p>
          <a:p>
            <a:pPr lvl="2"/>
            <a:endParaRPr lang="en-US" dirty="0">
              <a:latin typeface="Corbel" panose="020B0503020204020204" pitchFamily="34" charset="0"/>
            </a:endParaRPr>
          </a:p>
        </p:txBody>
      </p:sp>
    </p:spTree>
    <p:extLst>
      <p:ext uri="{BB962C8B-B14F-4D97-AF65-F5344CB8AC3E}">
        <p14:creationId xmlns:p14="http://schemas.microsoft.com/office/powerpoint/2010/main" val="40981197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28700"/>
            <a:ext cx="8229600" cy="990600"/>
          </a:xfrm>
        </p:spPr>
        <p:txBody>
          <a:bodyPr>
            <a:normAutofit fontScale="90000"/>
          </a:bodyPr>
          <a:lstStyle/>
          <a:p>
            <a:r>
              <a:rPr lang="en-US" sz="3600" dirty="0">
                <a:latin typeface="OCR A Extended" panose="02010509020102010303" pitchFamily="50" charset="0"/>
                <a:cs typeface="Times New Roman"/>
              </a:rPr>
              <a:t>Regular &amp; Effective Contact </a:t>
            </a:r>
            <a:r>
              <a:rPr lang="en-US" dirty="0">
                <a:latin typeface="Corbel" panose="020B0503020204020204" pitchFamily="34" charset="0"/>
                <a:cs typeface="Times New Roman"/>
              </a:rPr>
              <a:t/>
            </a:r>
            <a:br>
              <a:rPr lang="en-US" dirty="0">
                <a:latin typeface="Corbel" panose="020B0503020204020204" pitchFamily="34" charset="0"/>
                <a:cs typeface="Times New Roman"/>
              </a:rPr>
            </a:br>
            <a:endParaRPr lang="en-US" dirty="0"/>
          </a:p>
        </p:txBody>
      </p:sp>
      <p:sp>
        <p:nvSpPr>
          <p:cNvPr id="3" name="Content Placeholder 2"/>
          <p:cNvSpPr>
            <a:spLocks noGrp="1"/>
          </p:cNvSpPr>
          <p:nvPr>
            <p:ph idx="1"/>
          </p:nvPr>
        </p:nvSpPr>
        <p:spPr>
          <a:xfrm>
            <a:off x="457200" y="2198450"/>
            <a:ext cx="8229600" cy="4278549"/>
          </a:xfrm>
        </p:spPr>
        <p:txBody>
          <a:bodyPr>
            <a:normAutofit/>
          </a:bodyPr>
          <a:lstStyle/>
          <a:p>
            <a:pPr lvl="2"/>
            <a:r>
              <a:rPr lang="en-US" sz="3200" dirty="0">
                <a:latin typeface="Corbel" panose="020B0503020204020204" pitchFamily="34" charset="0"/>
              </a:rPr>
              <a:t>Academic &amp; Professional Matter </a:t>
            </a:r>
          </a:p>
          <a:p>
            <a:pPr lvl="2"/>
            <a:r>
              <a:rPr lang="en-US" sz="3200" dirty="0">
                <a:latin typeface="Corbel" panose="020B0503020204020204" pitchFamily="34" charset="0"/>
              </a:rPr>
              <a:t>How courses provide regular &amp; effective contact must be specified in DE addendum, per updated Title 5 </a:t>
            </a:r>
            <a:r>
              <a:rPr lang="en-US" sz="3200" dirty="0" err="1">
                <a:latin typeface="Corbel" panose="020B0503020204020204" pitchFamily="34" charset="0"/>
              </a:rPr>
              <a:t>Langauge</a:t>
            </a:r>
            <a:r>
              <a:rPr lang="en-US" sz="3200" dirty="0">
                <a:latin typeface="Corbel" panose="020B0503020204020204" pitchFamily="34" charset="0"/>
              </a:rPr>
              <a:t> </a:t>
            </a:r>
          </a:p>
        </p:txBody>
      </p:sp>
    </p:spTree>
    <p:extLst>
      <p:ext uri="{BB962C8B-B14F-4D97-AF65-F5344CB8AC3E}">
        <p14:creationId xmlns:p14="http://schemas.microsoft.com/office/powerpoint/2010/main" val="13954062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1.bp.blogspot.com/-G825d_fWPFY/VISrT5qzI3I/AAAAAAAJJjo/xv6iCp_kItE/s640/4.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 y="890124"/>
            <a:ext cx="5896118" cy="590534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52549" y="394824"/>
            <a:ext cx="8891451" cy="990600"/>
          </a:xfrm>
        </p:spPr>
        <p:txBody>
          <a:bodyPr>
            <a:normAutofit fontScale="90000"/>
          </a:bodyPr>
          <a:lstStyle/>
          <a:p>
            <a:pPr algn="r"/>
            <a:r>
              <a:rPr lang="en-US" dirty="0">
                <a:latin typeface="OCR A Extended" panose="02010509020102010303" pitchFamily="50" charset="0"/>
              </a:rPr>
              <a:t>Oral Communication &amp; Lab Science Courses Online </a:t>
            </a:r>
          </a:p>
        </p:txBody>
      </p:sp>
      <p:sp>
        <p:nvSpPr>
          <p:cNvPr id="3" name="Content Placeholder 2"/>
          <p:cNvSpPr>
            <a:spLocks noGrp="1"/>
          </p:cNvSpPr>
          <p:nvPr>
            <p:ph idx="1"/>
          </p:nvPr>
        </p:nvSpPr>
        <p:spPr>
          <a:xfrm>
            <a:off x="2767476" y="6044749"/>
            <a:ext cx="5919324" cy="432249"/>
          </a:xfrm>
        </p:spPr>
        <p:txBody>
          <a:bodyPr>
            <a:normAutofit/>
          </a:bodyPr>
          <a:lstStyle/>
          <a:p>
            <a:pPr marL="0" indent="0" algn="r">
              <a:buNone/>
            </a:pPr>
            <a:r>
              <a:rPr lang="en-US" sz="1000" dirty="0">
                <a:latin typeface="Corbel" panose="020B0503020204020204" pitchFamily="34" charset="0"/>
              </a:rPr>
              <a:t>Image: </a:t>
            </a:r>
            <a:r>
              <a:rPr lang="en-US" sz="1000" i="1" dirty="0">
                <a:latin typeface="Corbel" panose="020B0503020204020204" pitchFamily="34" charset="0"/>
                <a:hlinkClick r:id="rId4"/>
              </a:rPr>
              <a:t>Matrixsynth</a:t>
            </a:r>
            <a:r>
              <a:rPr lang="en-US" sz="1000" dirty="0">
                <a:latin typeface="Corbel" panose="020B0503020204020204" pitchFamily="34" charset="0"/>
              </a:rPr>
              <a:t> </a:t>
            </a:r>
          </a:p>
        </p:txBody>
      </p:sp>
    </p:spTree>
    <p:extLst>
      <p:ext uri="{BB962C8B-B14F-4D97-AF65-F5344CB8AC3E}">
        <p14:creationId xmlns:p14="http://schemas.microsoft.com/office/powerpoint/2010/main" val="30962066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549" y="533400"/>
            <a:ext cx="8891451" cy="990600"/>
          </a:xfrm>
        </p:spPr>
        <p:txBody>
          <a:bodyPr>
            <a:normAutofit fontScale="90000"/>
          </a:bodyPr>
          <a:lstStyle/>
          <a:p>
            <a:pPr algn="ctr"/>
            <a:r>
              <a:rPr lang="en-US" dirty="0">
                <a:latin typeface="OCR A Extended" panose="02010509020102010303" pitchFamily="50" charset="0"/>
              </a:rPr>
              <a:t>Oral Communication &amp; Lab Science Courses Online </a:t>
            </a:r>
          </a:p>
        </p:txBody>
      </p:sp>
      <p:sp>
        <p:nvSpPr>
          <p:cNvPr id="3" name="Content Placeholder 2"/>
          <p:cNvSpPr>
            <a:spLocks noGrp="1"/>
          </p:cNvSpPr>
          <p:nvPr>
            <p:ph idx="1"/>
          </p:nvPr>
        </p:nvSpPr>
        <p:spPr>
          <a:xfrm>
            <a:off x="457200" y="1968136"/>
            <a:ext cx="8229600" cy="4508863"/>
          </a:xfrm>
        </p:spPr>
        <p:txBody>
          <a:bodyPr>
            <a:normAutofit/>
          </a:bodyPr>
          <a:lstStyle/>
          <a:p>
            <a:r>
              <a:rPr lang="en-US" sz="3200" dirty="0">
                <a:latin typeface="Corbel" panose="020B0503020204020204" pitchFamily="34" charset="0"/>
              </a:rPr>
              <a:t>Historically, fewer courses satisfying these GE requirements online than in many other disciplines </a:t>
            </a:r>
          </a:p>
          <a:p>
            <a:r>
              <a:rPr lang="en-US" sz="3200" dirty="0">
                <a:latin typeface="Corbel" panose="020B0503020204020204" pitchFamily="34" charset="0"/>
              </a:rPr>
              <a:t>Resolutions 9.03 S18 and 9.04 S18 direct ASCCC to gather information from discipline experts regarding effective and promising practices in courses meeting these requirements </a:t>
            </a:r>
          </a:p>
        </p:txBody>
      </p:sp>
    </p:spTree>
    <p:extLst>
      <p:ext uri="{BB962C8B-B14F-4D97-AF65-F5344CB8AC3E}">
        <p14:creationId xmlns:p14="http://schemas.microsoft.com/office/powerpoint/2010/main" val="30625132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OCR A Extended" panose="02010509020102010303" pitchFamily="50" charset="0"/>
              </a:rPr>
              <a:t>CSU Executive Order 1100</a:t>
            </a:r>
          </a:p>
        </p:txBody>
      </p:sp>
      <p:sp>
        <p:nvSpPr>
          <p:cNvPr id="3" name="Content Placeholder 2"/>
          <p:cNvSpPr>
            <a:spLocks noGrp="1"/>
          </p:cNvSpPr>
          <p:nvPr>
            <p:ph idx="1"/>
          </p:nvPr>
        </p:nvSpPr>
        <p:spPr/>
        <p:txBody>
          <a:bodyPr>
            <a:normAutofit lnSpcReduction="10000"/>
          </a:bodyPr>
          <a:lstStyle/>
          <a:p>
            <a:r>
              <a:rPr lang="en-US" dirty="0">
                <a:latin typeface="Corbel" panose="020B0503020204020204" pitchFamily="34" charset="0"/>
              </a:rPr>
              <a:t>Aug, 2017</a:t>
            </a:r>
          </a:p>
          <a:p>
            <a:r>
              <a:rPr lang="en-US" sz="3200" b="1" dirty="0">
                <a:latin typeface="Corbel" panose="020B0503020204020204" pitchFamily="34" charset="0"/>
              </a:rPr>
              <a:t>“3.2 Instructional Modality</a:t>
            </a:r>
            <a:endParaRPr lang="en-US" sz="3200" dirty="0">
              <a:latin typeface="Corbel" panose="020B0503020204020204" pitchFamily="34" charset="0"/>
            </a:endParaRPr>
          </a:p>
          <a:p>
            <a:pPr lvl="1"/>
            <a:r>
              <a:rPr lang="en-US" sz="3200" dirty="0">
                <a:latin typeface="Corbel" panose="020B0503020204020204" pitchFamily="34" charset="0"/>
              </a:rPr>
              <a:t>GE requirements may be satisfied through courses taught in all modalities (e.g., face-to-face, hybrid, or completely online). Pursuant to California Education Code Section 66763, an online course shall be accepted for credit at the student's home campus on the same basis as it would be for a student matriculated at the host campus.” </a:t>
            </a:r>
          </a:p>
          <a:p>
            <a:pPr marL="0" indent="0">
              <a:buNone/>
            </a:pPr>
            <a:endParaRPr lang="en-US" dirty="0">
              <a:latin typeface="OCR A Extended" panose="02010509020102010303" pitchFamily="50" charset="0"/>
            </a:endParaRPr>
          </a:p>
        </p:txBody>
      </p:sp>
    </p:spTree>
    <p:extLst>
      <p:ext uri="{BB962C8B-B14F-4D97-AF65-F5344CB8AC3E}">
        <p14:creationId xmlns:p14="http://schemas.microsoft.com/office/powerpoint/2010/main" val="19290279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27953"/>
            <a:ext cx="8229600" cy="990600"/>
          </a:xfrm>
        </p:spPr>
        <p:txBody>
          <a:bodyPr>
            <a:normAutofit fontScale="90000"/>
          </a:bodyPr>
          <a:lstStyle/>
          <a:p>
            <a:r>
              <a:rPr lang="en-US" dirty="0">
                <a:latin typeface="OCR A Extended" panose="02010509020102010303" pitchFamily="50" charset="0"/>
              </a:rPr>
              <a:t>Satisfying the CSU A1 Oral Communication Requirement Online</a:t>
            </a:r>
          </a:p>
        </p:txBody>
      </p:sp>
      <p:sp>
        <p:nvSpPr>
          <p:cNvPr id="3" name="Content Placeholder 2"/>
          <p:cNvSpPr>
            <a:spLocks noGrp="1"/>
          </p:cNvSpPr>
          <p:nvPr>
            <p:ph idx="1"/>
          </p:nvPr>
        </p:nvSpPr>
        <p:spPr>
          <a:xfrm>
            <a:off x="457200" y="2560320"/>
            <a:ext cx="8229600" cy="4145280"/>
          </a:xfrm>
        </p:spPr>
        <p:txBody>
          <a:bodyPr>
            <a:normAutofit lnSpcReduction="10000"/>
          </a:bodyPr>
          <a:lstStyle/>
          <a:p>
            <a:pPr marL="0" indent="0">
              <a:buNone/>
            </a:pPr>
            <a:r>
              <a:rPr lang="en-US" sz="2800" i="1" dirty="0">
                <a:latin typeface="Corbel" panose="020B0503020204020204" pitchFamily="34" charset="0"/>
                <a:hlinkClick r:id="rId3"/>
              </a:rPr>
              <a:t>CSU Guiding Notes for GE Course Reviewers</a:t>
            </a:r>
            <a:r>
              <a:rPr lang="en-US" sz="2800" dirty="0">
                <a:latin typeface="Corbel" panose="020B0503020204020204" pitchFamily="34" charset="0"/>
              </a:rPr>
              <a:t>: </a:t>
            </a:r>
          </a:p>
          <a:p>
            <a:r>
              <a:rPr lang="en-US" sz="2800" dirty="0">
                <a:latin typeface="Corbel" panose="020B0503020204020204" pitchFamily="34" charset="0"/>
              </a:rPr>
              <a:t>“faculty-supervised, faculty-evaluated oral presentations in the presence of others (physically or virtually)</a:t>
            </a:r>
          </a:p>
          <a:p>
            <a:r>
              <a:rPr lang="en-US" sz="2800" dirty="0">
                <a:latin typeface="Corbel" panose="020B0503020204020204" pitchFamily="34" charset="0"/>
              </a:rPr>
              <a:t>course outlines should be very specific regarding methods of instruction and methods of evaluation</a:t>
            </a:r>
          </a:p>
          <a:p>
            <a:r>
              <a:rPr lang="en-US" sz="2800" dirty="0">
                <a:latin typeface="Corbel" panose="020B0503020204020204" pitchFamily="34" charset="0"/>
              </a:rPr>
              <a:t>student presentations will be made either in front of faculty or other listeners, or in online environments</a:t>
            </a:r>
            <a:r>
              <a:rPr lang="en-US" sz="2800" dirty="0"/>
              <a:t> ...”</a:t>
            </a:r>
          </a:p>
          <a:p>
            <a:pPr marL="0" indent="0">
              <a:buNone/>
            </a:pPr>
            <a:endParaRPr lang="en-US" dirty="0"/>
          </a:p>
        </p:txBody>
      </p:sp>
    </p:spTree>
    <p:extLst>
      <p:ext uri="{BB962C8B-B14F-4D97-AF65-F5344CB8AC3E}">
        <p14:creationId xmlns:p14="http://schemas.microsoft.com/office/powerpoint/2010/main" val="39391578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27953"/>
            <a:ext cx="8229600" cy="990600"/>
          </a:xfrm>
        </p:spPr>
        <p:txBody>
          <a:bodyPr>
            <a:normAutofit fontScale="90000"/>
          </a:bodyPr>
          <a:lstStyle/>
          <a:p>
            <a:r>
              <a:rPr lang="en-US" dirty="0">
                <a:latin typeface="OCR A Extended" panose="02010509020102010303" pitchFamily="50" charset="0"/>
              </a:rPr>
              <a:t>Satisfying the CSU A1 Oral Communication Requirement Online</a:t>
            </a:r>
          </a:p>
        </p:txBody>
      </p:sp>
      <p:sp>
        <p:nvSpPr>
          <p:cNvPr id="3" name="Content Placeholder 2"/>
          <p:cNvSpPr>
            <a:spLocks noGrp="1"/>
          </p:cNvSpPr>
          <p:nvPr>
            <p:ph idx="1"/>
          </p:nvPr>
        </p:nvSpPr>
        <p:spPr>
          <a:xfrm>
            <a:off x="457200" y="2421169"/>
            <a:ext cx="8229600" cy="4162511"/>
          </a:xfrm>
        </p:spPr>
        <p:txBody>
          <a:bodyPr>
            <a:normAutofit lnSpcReduction="10000"/>
          </a:bodyPr>
          <a:lstStyle/>
          <a:p>
            <a:pPr marL="0" indent="0">
              <a:buNone/>
            </a:pPr>
            <a:r>
              <a:rPr lang="en-US" sz="2800" i="1" dirty="0">
                <a:latin typeface="Corbel" panose="020B0503020204020204" pitchFamily="34" charset="0"/>
                <a:hlinkClick r:id="rId3"/>
              </a:rPr>
              <a:t>CSU Guiding Notes for GE Course Reviewers</a:t>
            </a:r>
            <a:r>
              <a:rPr lang="en-US" sz="2800" dirty="0">
                <a:latin typeface="Corbel" panose="020B0503020204020204" pitchFamily="34" charset="0"/>
              </a:rPr>
              <a:t>: </a:t>
            </a:r>
          </a:p>
          <a:p>
            <a:r>
              <a:rPr lang="en-US" sz="2800" dirty="0">
                <a:latin typeface="Corbel" panose="020B0503020204020204" pitchFamily="34" charset="0"/>
              </a:rPr>
              <a:t>“. . . rhetorical principles must be included and specified in the course outline (for example, the study of effective communication in formal speeches or social interaction would be appropriate)</a:t>
            </a:r>
          </a:p>
          <a:p>
            <a:r>
              <a:rPr lang="en-US" sz="2800" dirty="0">
                <a:latin typeface="Corbel" panose="020B0503020204020204" pitchFamily="34" charset="0"/>
              </a:rPr>
              <a:t>courses must require students to speak their own words, not recite words written by others</a:t>
            </a:r>
          </a:p>
          <a:p>
            <a:r>
              <a:rPr lang="en-US" sz="2800" dirty="0">
                <a:latin typeface="Corbel" panose="020B0503020204020204" pitchFamily="34" charset="0"/>
              </a:rPr>
              <a:t>Interpersonal communications and debate courses are not a natural fit” </a:t>
            </a:r>
          </a:p>
          <a:p>
            <a:endParaRPr lang="en-US" dirty="0"/>
          </a:p>
        </p:txBody>
      </p:sp>
    </p:spTree>
    <p:extLst>
      <p:ext uri="{BB962C8B-B14F-4D97-AF65-F5344CB8AC3E}">
        <p14:creationId xmlns:p14="http://schemas.microsoft.com/office/powerpoint/2010/main" val="2466864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OCR A Extended" panose="02010509020102010303" pitchFamily="50" charset="0"/>
              </a:rPr>
              <a:t>Today’s Topics </a:t>
            </a:r>
            <a:endParaRPr lang="en-US" dirty="0">
              <a:latin typeface="Times New Roman"/>
              <a:cs typeface="Times New Roman"/>
            </a:endParaRPr>
          </a:p>
        </p:txBody>
      </p:sp>
      <p:sp>
        <p:nvSpPr>
          <p:cNvPr id="3" name="Content Placeholder 2"/>
          <p:cNvSpPr>
            <a:spLocks noGrp="1"/>
          </p:cNvSpPr>
          <p:nvPr>
            <p:ph idx="1"/>
          </p:nvPr>
        </p:nvSpPr>
        <p:spPr>
          <a:xfrm>
            <a:off x="457200" y="2194560"/>
            <a:ext cx="8229600" cy="4282440"/>
          </a:xfrm>
        </p:spPr>
        <p:txBody>
          <a:bodyPr/>
          <a:lstStyle/>
          <a:p>
            <a:r>
              <a:rPr lang="en-US" dirty="0">
                <a:latin typeface="Corbel" panose="020B0503020204020204" pitchFamily="34" charset="0"/>
              </a:rPr>
              <a:t>Updates to </a:t>
            </a:r>
            <a:r>
              <a:rPr lang="en-US" dirty="0">
                <a:latin typeface="Corbel" panose="020B0503020204020204" pitchFamily="34" charset="0"/>
                <a:hlinkClick r:id="rId3"/>
              </a:rPr>
              <a:t>Title 5 §§ 55200-55208</a:t>
            </a:r>
            <a:endParaRPr lang="en-US" dirty="0">
              <a:latin typeface="Corbel" panose="020B0503020204020204" pitchFamily="34" charset="0"/>
              <a:cs typeface="Times New Roman"/>
            </a:endParaRPr>
          </a:p>
          <a:p>
            <a:r>
              <a:rPr lang="en-US" dirty="0">
                <a:latin typeface="Corbel" panose="020B0503020204020204" pitchFamily="34" charset="0"/>
                <a:cs typeface="Times New Roman"/>
              </a:rPr>
              <a:t>Regular &amp; Substantive Interaction/Regular &amp; Effective Contact </a:t>
            </a:r>
          </a:p>
          <a:p>
            <a:r>
              <a:rPr lang="en-US" dirty="0">
                <a:latin typeface="Corbel" panose="020B0503020204020204" pitchFamily="34" charset="0"/>
                <a:cs typeface="Times New Roman"/>
              </a:rPr>
              <a:t>DE Addendum</a:t>
            </a:r>
          </a:p>
          <a:p>
            <a:r>
              <a:rPr lang="en-US" dirty="0">
                <a:latin typeface="Corbel" panose="020B0503020204020204" pitchFamily="34" charset="0"/>
                <a:cs typeface="Times New Roman"/>
              </a:rPr>
              <a:t>Oral Communication Courses Online </a:t>
            </a:r>
          </a:p>
          <a:p>
            <a:r>
              <a:rPr lang="en-US" dirty="0">
                <a:latin typeface="Corbel" panose="020B0503020204020204" pitchFamily="34" charset="0"/>
                <a:cs typeface="Times New Roman"/>
              </a:rPr>
              <a:t>Lab Science Courses Online  </a:t>
            </a:r>
          </a:p>
          <a:p>
            <a:endParaRPr lang="en-US" dirty="0">
              <a:latin typeface="Corbel" panose="020B0503020204020204" pitchFamily="34" charset="0"/>
            </a:endParaRPr>
          </a:p>
          <a:p>
            <a:endParaRPr lang="en-US" dirty="0">
              <a:latin typeface="Times New Roman"/>
              <a:cs typeface="Times New Roman"/>
            </a:endParaRPr>
          </a:p>
        </p:txBody>
      </p:sp>
    </p:spTree>
    <p:extLst>
      <p:ext uri="{BB962C8B-B14F-4D97-AF65-F5344CB8AC3E}">
        <p14:creationId xmlns:p14="http://schemas.microsoft.com/office/powerpoint/2010/main" val="27624276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OCR A Extended" panose="02010509020102010303" pitchFamily="50" charset="0"/>
              </a:rPr>
              <a:t>Presentations in the Presence of Others</a:t>
            </a:r>
          </a:p>
        </p:txBody>
      </p:sp>
      <p:sp>
        <p:nvSpPr>
          <p:cNvPr id="3" name="Content Placeholder 2"/>
          <p:cNvSpPr>
            <a:spLocks noGrp="1"/>
          </p:cNvSpPr>
          <p:nvPr>
            <p:ph idx="1"/>
          </p:nvPr>
        </p:nvSpPr>
        <p:spPr>
          <a:xfrm>
            <a:off x="457200" y="2185850"/>
            <a:ext cx="8229600" cy="4291149"/>
          </a:xfrm>
        </p:spPr>
        <p:txBody>
          <a:bodyPr/>
          <a:lstStyle/>
          <a:p>
            <a:pPr marL="0" indent="0">
              <a:buNone/>
            </a:pPr>
            <a:r>
              <a:rPr lang="en-US" sz="2800" dirty="0">
                <a:latin typeface="Corbel" panose="020B0503020204020204" pitchFamily="34" charset="0"/>
              </a:rPr>
              <a:t>Faculty have used the following approaches: </a:t>
            </a:r>
          </a:p>
          <a:p>
            <a:pPr lvl="1"/>
            <a:r>
              <a:rPr lang="en-US" sz="2800" dirty="0">
                <a:latin typeface="Corbel" panose="020B0503020204020204" pitchFamily="34" charset="0"/>
              </a:rPr>
              <a:t>Synchronous presentation to classmates using web conferencing software </a:t>
            </a:r>
          </a:p>
          <a:p>
            <a:pPr lvl="1"/>
            <a:r>
              <a:rPr lang="en-US" sz="2800" dirty="0">
                <a:latin typeface="Corbel" panose="020B0503020204020204" pitchFamily="34" charset="0"/>
              </a:rPr>
              <a:t>Speech before live, in-person audience (such as a school, church, or business group) recorded by video and submitted to instructor</a:t>
            </a:r>
          </a:p>
          <a:p>
            <a:pPr lvl="1"/>
            <a:r>
              <a:rPr lang="en-US" sz="2800" dirty="0">
                <a:latin typeface="Corbel" panose="020B0503020204020204" pitchFamily="34" charset="0"/>
              </a:rPr>
              <a:t>Speech recorded by video and uploaded for class to review </a:t>
            </a:r>
          </a:p>
          <a:p>
            <a:pPr lvl="1"/>
            <a:r>
              <a:rPr lang="en-US" sz="2800" dirty="0">
                <a:latin typeface="Corbel" panose="020B0503020204020204" pitchFamily="34" charset="0"/>
              </a:rPr>
              <a:t>Other ways to meet requirement? </a:t>
            </a:r>
          </a:p>
          <a:p>
            <a:pPr marL="0" indent="0">
              <a:buNone/>
            </a:pPr>
            <a:endParaRPr lang="en-US" dirty="0"/>
          </a:p>
        </p:txBody>
      </p:sp>
      <p:sp>
        <p:nvSpPr>
          <p:cNvPr id="4" name="Oval 3"/>
          <p:cNvSpPr/>
          <p:nvPr/>
        </p:nvSpPr>
        <p:spPr>
          <a:xfrm>
            <a:off x="136187" y="4912468"/>
            <a:ext cx="8813261" cy="1148698"/>
          </a:xfrm>
          <a:prstGeom prst="ellipse">
            <a:avLst/>
          </a:prstGeom>
          <a:noFill/>
          <a:ln w="476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5968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OCR A Extended" panose="02010509020102010303" pitchFamily="50" charset="0"/>
              </a:rPr>
              <a:t>Online Oral Communication Survey </a:t>
            </a:r>
          </a:p>
        </p:txBody>
      </p:sp>
      <p:sp>
        <p:nvSpPr>
          <p:cNvPr id="3" name="Content Placeholder 2"/>
          <p:cNvSpPr>
            <a:spLocks noGrp="1"/>
          </p:cNvSpPr>
          <p:nvPr>
            <p:ph idx="1"/>
          </p:nvPr>
        </p:nvSpPr>
        <p:spPr>
          <a:xfrm>
            <a:off x="457200" y="1907176"/>
            <a:ext cx="8229600" cy="4569823"/>
          </a:xfrm>
        </p:spPr>
        <p:txBody>
          <a:bodyPr/>
          <a:lstStyle/>
          <a:p>
            <a:r>
              <a:rPr lang="en-US" dirty="0">
                <a:latin typeface="Corbel" panose="020B0503020204020204" pitchFamily="34" charset="0"/>
              </a:rPr>
              <a:t>Survey Sent to Field on October 3</a:t>
            </a:r>
          </a:p>
          <a:p>
            <a:r>
              <a:rPr lang="en-US" dirty="0">
                <a:latin typeface="Corbel" panose="020B0503020204020204" pitchFamily="34" charset="0"/>
              </a:rPr>
              <a:t>141 Responses from communication faculty </a:t>
            </a:r>
          </a:p>
        </p:txBody>
      </p:sp>
    </p:spTree>
    <p:extLst>
      <p:ext uri="{BB962C8B-B14F-4D97-AF65-F5344CB8AC3E}">
        <p14:creationId xmlns:p14="http://schemas.microsoft.com/office/powerpoint/2010/main" val="18815467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OCR A Extended" panose="02010509020102010303" pitchFamily="50" charset="0"/>
              </a:rPr>
              <a:t>Online Oral Communication Survey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288" y="1790378"/>
            <a:ext cx="8037990" cy="46185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82123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154" y="298730"/>
            <a:ext cx="8229600" cy="990600"/>
          </a:xfrm>
        </p:spPr>
        <p:txBody>
          <a:bodyPr>
            <a:normAutofit/>
          </a:bodyPr>
          <a:lstStyle/>
          <a:p>
            <a:r>
              <a:rPr lang="en-US" sz="3200" dirty="0">
                <a:latin typeface="OCR A Extended" panose="02010509020102010303" pitchFamily="50" charset="0"/>
              </a:rPr>
              <a:t>Online Oral Communication Survey </a:t>
            </a:r>
          </a:p>
        </p:txBody>
      </p:sp>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33437" y="1524001"/>
            <a:ext cx="6884453" cy="4884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83508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24792" y="495227"/>
            <a:ext cx="7337115" cy="6051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62394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OCR A Extended" panose="02010509020102010303" pitchFamily="50" charset="0"/>
              </a:rPr>
              <a:t>Online Oral Communication Survey </a:t>
            </a:r>
          </a:p>
        </p:txBody>
      </p:sp>
      <p:sp>
        <p:nvSpPr>
          <p:cNvPr id="3" name="Content Placeholder 2"/>
          <p:cNvSpPr>
            <a:spLocks noGrp="1"/>
          </p:cNvSpPr>
          <p:nvPr>
            <p:ph idx="1"/>
          </p:nvPr>
        </p:nvSpPr>
        <p:spPr>
          <a:xfrm>
            <a:off x="457200" y="1907176"/>
            <a:ext cx="8229600" cy="4569823"/>
          </a:xfrm>
        </p:spPr>
        <p:txBody>
          <a:bodyPr/>
          <a:lstStyle/>
          <a:p>
            <a:pPr marL="0" indent="0">
              <a:buNone/>
            </a:pPr>
            <a:r>
              <a:rPr lang="en-US" dirty="0">
                <a:latin typeface="Corbel" panose="020B0503020204020204" pitchFamily="34" charset="0"/>
              </a:rPr>
              <a:t>Broad range of narrative responses addressing: </a:t>
            </a:r>
          </a:p>
          <a:p>
            <a:pPr lvl="1"/>
            <a:r>
              <a:rPr lang="en-US" dirty="0">
                <a:latin typeface="Corbel" panose="020B0503020204020204" pitchFamily="34" charset="0"/>
              </a:rPr>
              <a:t>Specific content concerns:</a:t>
            </a:r>
          </a:p>
          <a:p>
            <a:pPr lvl="2"/>
            <a:r>
              <a:rPr lang="en-US" dirty="0">
                <a:latin typeface="Corbel" panose="020B0503020204020204" pitchFamily="34" charset="0"/>
              </a:rPr>
              <a:t>Adapting to audience feedback and interference </a:t>
            </a:r>
          </a:p>
          <a:p>
            <a:pPr lvl="2"/>
            <a:r>
              <a:rPr lang="en-US" dirty="0">
                <a:latin typeface="Corbel" panose="020B0503020204020204" pitchFamily="34" charset="0"/>
              </a:rPr>
              <a:t>Conquering fear of public speaking </a:t>
            </a:r>
          </a:p>
          <a:p>
            <a:pPr lvl="2"/>
            <a:r>
              <a:rPr lang="en-US" dirty="0">
                <a:latin typeface="Corbel" panose="020B0503020204020204" pitchFamily="34" charset="0"/>
              </a:rPr>
              <a:t>Requiring class to evaluate uploaded videos</a:t>
            </a:r>
          </a:p>
          <a:p>
            <a:pPr lvl="1"/>
            <a:r>
              <a:rPr lang="en-US" dirty="0">
                <a:latin typeface="Corbel" panose="020B0503020204020204" pitchFamily="34" charset="0"/>
              </a:rPr>
              <a:t>Leveraging hybrid modality </a:t>
            </a:r>
          </a:p>
          <a:p>
            <a:pPr lvl="1"/>
            <a:r>
              <a:rPr lang="en-US" dirty="0">
                <a:latin typeface="Corbel" panose="020B0503020204020204" pitchFamily="34" charset="0"/>
              </a:rPr>
              <a:t>Interpersonal/Small Group </a:t>
            </a:r>
            <a:r>
              <a:rPr lang="en-US" dirty="0" err="1">
                <a:latin typeface="Corbel" panose="020B0503020204020204" pitchFamily="34" charset="0"/>
              </a:rPr>
              <a:t>Comm</a:t>
            </a:r>
            <a:r>
              <a:rPr lang="en-US" dirty="0">
                <a:latin typeface="Corbel" panose="020B0503020204020204" pitchFamily="34" charset="0"/>
              </a:rPr>
              <a:t> and Speech &amp; Debate Courses</a:t>
            </a:r>
          </a:p>
          <a:p>
            <a:pPr lvl="1"/>
            <a:r>
              <a:rPr lang="en-US" dirty="0">
                <a:latin typeface="Corbel" panose="020B0503020204020204" pitchFamily="34" charset="0"/>
              </a:rPr>
              <a:t>Specific technologies: </a:t>
            </a:r>
            <a:r>
              <a:rPr lang="en-US" dirty="0" err="1">
                <a:latin typeface="Corbel" panose="020B0503020204020204" pitchFamily="34" charset="0"/>
              </a:rPr>
              <a:t>YouSeeU</a:t>
            </a:r>
            <a:r>
              <a:rPr lang="en-US" dirty="0">
                <a:latin typeface="Corbel" panose="020B0503020204020204" pitchFamily="34" charset="0"/>
              </a:rPr>
              <a:t>, Google Hangouts </a:t>
            </a:r>
          </a:p>
          <a:p>
            <a:pPr lvl="1"/>
            <a:r>
              <a:rPr lang="en-US" dirty="0">
                <a:latin typeface="Corbel" panose="020B0503020204020204" pitchFamily="34" charset="0"/>
              </a:rPr>
              <a:t>Concerns about captioning and accessibility of student-generated videos </a:t>
            </a:r>
          </a:p>
          <a:p>
            <a:pPr lvl="1"/>
            <a:r>
              <a:rPr lang="en-US" dirty="0">
                <a:latin typeface="Corbel" panose="020B0503020204020204" pitchFamily="34" charset="0"/>
              </a:rPr>
              <a:t>Need for physical interaction </a:t>
            </a:r>
          </a:p>
          <a:p>
            <a:pPr lvl="1"/>
            <a:r>
              <a:rPr lang="en-US" dirty="0">
                <a:latin typeface="Corbel" panose="020B0503020204020204" pitchFamily="34" charset="0"/>
              </a:rPr>
              <a:t>Stalwart objections &amp; supporting narrative responses  </a:t>
            </a:r>
          </a:p>
        </p:txBody>
      </p:sp>
    </p:spTree>
    <p:extLst>
      <p:ext uri="{BB962C8B-B14F-4D97-AF65-F5344CB8AC3E}">
        <p14:creationId xmlns:p14="http://schemas.microsoft.com/office/powerpoint/2010/main" val="8913363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171" y="533400"/>
            <a:ext cx="8856618" cy="711926"/>
          </a:xfrm>
        </p:spPr>
        <p:txBody>
          <a:bodyPr>
            <a:normAutofit fontScale="90000"/>
          </a:bodyPr>
          <a:lstStyle/>
          <a:p>
            <a:pPr algn="ctr"/>
            <a:r>
              <a:rPr lang="en-US" dirty="0">
                <a:latin typeface="OCR A Extended" panose="02010509020102010303" pitchFamily="50" charset="0"/>
              </a:rPr>
              <a:t>Meeting the B3 Lab Science Requirement </a:t>
            </a:r>
          </a:p>
        </p:txBody>
      </p:sp>
      <p:sp>
        <p:nvSpPr>
          <p:cNvPr id="3" name="Content Placeholder 2"/>
          <p:cNvSpPr>
            <a:spLocks noGrp="1"/>
          </p:cNvSpPr>
          <p:nvPr>
            <p:ph idx="1"/>
          </p:nvPr>
        </p:nvSpPr>
        <p:spPr>
          <a:xfrm>
            <a:off x="487680" y="2185850"/>
            <a:ext cx="8229600" cy="4328161"/>
          </a:xfrm>
        </p:spPr>
        <p:txBody>
          <a:bodyPr>
            <a:normAutofit fontScale="85000" lnSpcReduction="20000"/>
          </a:bodyPr>
          <a:lstStyle/>
          <a:p>
            <a:r>
              <a:rPr lang="en-US" i="1" dirty="0">
                <a:latin typeface="Corbel" panose="020B0503020204020204" pitchFamily="34" charset="0"/>
                <a:hlinkClick r:id="rId3"/>
              </a:rPr>
              <a:t>Ensuring an Effective Online Program: A Faculty Perspective</a:t>
            </a:r>
            <a:r>
              <a:rPr lang="en-US" i="1" dirty="0">
                <a:latin typeface="Corbel" panose="020B0503020204020204" pitchFamily="34" charset="0"/>
              </a:rPr>
              <a:t> </a:t>
            </a:r>
            <a:r>
              <a:rPr lang="en-US" dirty="0">
                <a:latin typeface="Corbel" panose="020B0503020204020204" pitchFamily="34" charset="0"/>
              </a:rPr>
              <a:t>notes that: </a:t>
            </a:r>
          </a:p>
          <a:p>
            <a:r>
              <a:rPr lang="en-US" sz="2600" dirty="0">
                <a:latin typeface="Corbel" panose="020B0503020204020204" pitchFamily="34" charset="0"/>
              </a:rPr>
              <a:t>“State apportionment requires faculty supervision of student work, and as such all labs taught in the distance education modality, including online, must include faculty supervision and regular and effective contact. </a:t>
            </a:r>
          </a:p>
          <a:p>
            <a:r>
              <a:rPr lang="en-US" sz="2600" dirty="0">
                <a:latin typeface="Corbel" panose="020B0503020204020204" pitchFamily="34" charset="0"/>
              </a:rPr>
              <a:t>Faculty must be diligent in the curriculum development and review process to ensure that this contact occurs when all courses are approved for online education, but particularly for laboratory classes. </a:t>
            </a:r>
          </a:p>
          <a:p>
            <a:r>
              <a:rPr lang="en-US" sz="2600" dirty="0">
                <a:latin typeface="Corbel" panose="020B0503020204020204" pitchFamily="34" charset="0"/>
              </a:rPr>
              <a:t>While in some fields online labs are currently considered pedagogically unsound, particularly in the natural sciences, experimentation with online labs is occurring in many fields where such instruction would have been once considered impossible, and as such it behooves faculty to remain familiar with the pedagogy around online instruction.”</a:t>
            </a:r>
          </a:p>
          <a:p>
            <a:pPr lvl="1"/>
            <a:endParaRPr lang="en-US" dirty="0"/>
          </a:p>
        </p:txBody>
      </p:sp>
    </p:spTree>
    <p:extLst>
      <p:ext uri="{BB962C8B-B14F-4D97-AF65-F5344CB8AC3E}">
        <p14:creationId xmlns:p14="http://schemas.microsoft.com/office/powerpoint/2010/main" val="16522669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07423"/>
          </a:xfrm>
        </p:spPr>
        <p:txBody>
          <a:bodyPr>
            <a:normAutofit fontScale="90000"/>
          </a:bodyPr>
          <a:lstStyle/>
          <a:p>
            <a:r>
              <a:rPr lang="en-US" dirty="0">
                <a:latin typeface="OCR A Extended" panose="02010509020102010303" pitchFamily="50" charset="0"/>
              </a:rPr>
              <a:t>Conducting Online Science Labs</a:t>
            </a:r>
          </a:p>
        </p:txBody>
      </p:sp>
      <p:sp>
        <p:nvSpPr>
          <p:cNvPr id="3" name="Content Placeholder 2"/>
          <p:cNvSpPr>
            <a:spLocks noGrp="1"/>
          </p:cNvSpPr>
          <p:nvPr>
            <p:ph idx="1"/>
          </p:nvPr>
        </p:nvSpPr>
        <p:spPr>
          <a:xfrm>
            <a:off x="457200" y="2055222"/>
            <a:ext cx="8229600" cy="4421777"/>
          </a:xfrm>
        </p:spPr>
        <p:txBody>
          <a:bodyPr/>
          <a:lstStyle/>
          <a:p>
            <a:r>
              <a:rPr lang="en-US" dirty="0">
                <a:latin typeface="Corbel" panose="020B0503020204020204" pitchFamily="34" charset="0"/>
              </a:rPr>
              <a:t>Which science lab courses might it be appropriate to have in an online format? </a:t>
            </a:r>
          </a:p>
          <a:p>
            <a:pPr marL="0" indent="0">
              <a:buNone/>
            </a:pPr>
            <a:endParaRPr lang="en-US" dirty="0">
              <a:latin typeface="Corbel" panose="020B0503020204020204" pitchFamily="34" charset="0"/>
            </a:endParaRPr>
          </a:p>
          <a:p>
            <a:r>
              <a:rPr lang="en-US" dirty="0">
                <a:latin typeface="Corbel" panose="020B0503020204020204" pitchFamily="34" charset="0"/>
              </a:rPr>
              <a:t>What techniques would be considered best practices in an online lab course?</a:t>
            </a:r>
          </a:p>
          <a:p>
            <a:pPr marL="0" indent="0">
              <a:buNone/>
            </a:pPr>
            <a:endParaRPr lang="en-US" dirty="0">
              <a:latin typeface="Corbel" panose="020B0503020204020204" pitchFamily="34" charset="0"/>
            </a:endParaRPr>
          </a:p>
          <a:p>
            <a:pPr marL="0" indent="0">
              <a:buNone/>
            </a:pPr>
            <a:endParaRPr lang="en-US" dirty="0">
              <a:latin typeface="Corbel" panose="020B0503020204020204" pitchFamily="34" charset="0"/>
            </a:endParaRPr>
          </a:p>
          <a:p>
            <a:pPr lvl="1">
              <a:buFont typeface="Wingdings" panose="05000000000000000000" pitchFamily="2" charset="2"/>
              <a:buChar char="Ø"/>
            </a:pPr>
            <a:r>
              <a:rPr lang="en-US" sz="2800" dirty="0">
                <a:latin typeface="Corbel" panose="020B0503020204020204" pitchFamily="34" charset="0"/>
              </a:rPr>
              <a:t>ASCCC Online Lab Science Survey asking these questions. </a:t>
            </a:r>
          </a:p>
        </p:txBody>
      </p:sp>
    </p:spTree>
    <p:extLst>
      <p:ext uri="{BB962C8B-B14F-4D97-AF65-F5344CB8AC3E}">
        <p14:creationId xmlns:p14="http://schemas.microsoft.com/office/powerpoint/2010/main" val="3439987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OCR A Extended" panose="02010509020102010303" pitchFamily="50" charset="0"/>
              </a:rPr>
              <a:t>Big Takeaways </a:t>
            </a:r>
          </a:p>
        </p:txBody>
      </p:sp>
      <p:sp>
        <p:nvSpPr>
          <p:cNvPr id="3" name="Content Placeholder 2"/>
          <p:cNvSpPr>
            <a:spLocks noGrp="1"/>
          </p:cNvSpPr>
          <p:nvPr>
            <p:ph idx="1"/>
          </p:nvPr>
        </p:nvSpPr>
        <p:spPr/>
        <p:txBody>
          <a:bodyPr>
            <a:normAutofit/>
          </a:bodyPr>
          <a:lstStyle/>
          <a:p>
            <a:r>
              <a:rPr lang="en-US" sz="3200" dirty="0">
                <a:latin typeface="Corbel" panose="020B0503020204020204" pitchFamily="34" charset="0"/>
              </a:rPr>
              <a:t>Offering Courses Online Remains a Local Decision and is an academic and professional matter (CCR §55206) </a:t>
            </a:r>
          </a:p>
          <a:p>
            <a:r>
              <a:rPr lang="en-US" sz="3200" dirty="0">
                <a:latin typeface="Corbel" panose="020B0503020204020204" pitchFamily="34" charset="0"/>
              </a:rPr>
              <a:t>Distance Education Addendum must specify how courses provide regular and effective contact and meet accessibility requirements  </a:t>
            </a:r>
          </a:p>
          <a:p>
            <a:r>
              <a:rPr lang="en-US" sz="3200" dirty="0">
                <a:latin typeface="Corbel" panose="020B0503020204020204" pitchFamily="34" charset="0"/>
              </a:rPr>
              <a:t>CSU Guiding Notes require specific information on COR for GE courses  </a:t>
            </a:r>
          </a:p>
        </p:txBody>
      </p:sp>
    </p:spTree>
    <p:extLst>
      <p:ext uri="{BB962C8B-B14F-4D97-AF65-F5344CB8AC3E}">
        <p14:creationId xmlns:p14="http://schemas.microsoft.com/office/powerpoint/2010/main" val="4312975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OCR A Extended" panose="02010509020102010303" pitchFamily="50" charset="0"/>
                <a:cs typeface="Raavi" panose="020B0502040204020203" pitchFamily="34" charset="0"/>
              </a:rPr>
              <a:t>Resources </a:t>
            </a:r>
          </a:p>
        </p:txBody>
      </p:sp>
      <p:sp>
        <p:nvSpPr>
          <p:cNvPr id="3" name="Content Placeholder 2"/>
          <p:cNvSpPr>
            <a:spLocks noGrp="1"/>
          </p:cNvSpPr>
          <p:nvPr>
            <p:ph idx="1"/>
          </p:nvPr>
        </p:nvSpPr>
        <p:spPr/>
        <p:txBody>
          <a:bodyPr/>
          <a:lstStyle/>
          <a:p>
            <a:r>
              <a:rPr lang="en-US" i="1" dirty="0">
                <a:latin typeface="Corbel" panose="020B0503020204020204" pitchFamily="34" charset="0"/>
                <a:hlinkClick r:id="rId3"/>
              </a:rPr>
              <a:t>Ensuring an Effective Online Program: A Faculty Perspective </a:t>
            </a:r>
            <a:endParaRPr lang="en-US" i="1" dirty="0">
              <a:latin typeface="Corbel" panose="020B0503020204020204" pitchFamily="34" charset="0"/>
            </a:endParaRPr>
          </a:p>
        </p:txBody>
      </p:sp>
    </p:spTree>
    <p:extLst>
      <p:ext uri="{BB962C8B-B14F-4D97-AF65-F5344CB8AC3E}">
        <p14:creationId xmlns:p14="http://schemas.microsoft.com/office/powerpoint/2010/main" val="3584142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Early Compute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190271" y="5122090"/>
            <a:ext cx="2172917" cy="144597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dirty="0">
                <a:latin typeface="OCR A Extended" panose="02010509020102010303" pitchFamily="50" charset="0"/>
              </a:rPr>
              <a:t>Why Offer Courses Online?</a:t>
            </a:r>
            <a:endParaRPr lang="en-US" dirty="0"/>
          </a:p>
        </p:txBody>
      </p:sp>
      <p:sp>
        <p:nvSpPr>
          <p:cNvPr id="3" name="Content Placeholder 2"/>
          <p:cNvSpPr>
            <a:spLocks noGrp="1"/>
          </p:cNvSpPr>
          <p:nvPr>
            <p:ph idx="1"/>
          </p:nvPr>
        </p:nvSpPr>
        <p:spPr>
          <a:xfrm>
            <a:off x="381946" y="1872342"/>
            <a:ext cx="8229600" cy="4347384"/>
          </a:xfrm>
        </p:spPr>
        <p:txBody>
          <a:bodyPr>
            <a:normAutofit/>
          </a:bodyPr>
          <a:lstStyle/>
          <a:p>
            <a:r>
              <a:rPr lang="en-US" sz="3200" dirty="0">
                <a:latin typeface="Corbel" panose="020B0503020204020204" pitchFamily="34" charset="0"/>
              </a:rPr>
              <a:t>To give students access to courses that will fit into their schedules</a:t>
            </a:r>
          </a:p>
          <a:p>
            <a:r>
              <a:rPr lang="en-US" sz="3200" dirty="0">
                <a:latin typeface="Corbel" panose="020B0503020204020204" pitchFamily="34" charset="0"/>
              </a:rPr>
              <a:t>To allow students who are geographically far from colleges to enroll </a:t>
            </a:r>
          </a:p>
          <a:p>
            <a:r>
              <a:rPr lang="en-US" sz="3200" dirty="0">
                <a:latin typeface="Corbel" panose="020B0503020204020204" pitchFamily="34" charset="0"/>
              </a:rPr>
              <a:t>Don’t we do almost everything online now? </a:t>
            </a:r>
          </a:p>
          <a:p>
            <a:r>
              <a:rPr lang="en-US" sz="3200" dirty="0">
                <a:latin typeface="Corbel" panose="020B0503020204020204" pitchFamily="34" charset="0"/>
              </a:rPr>
              <a:t>To provide students with opportunities </a:t>
            </a:r>
          </a:p>
        </p:txBody>
      </p:sp>
    </p:spTree>
    <p:extLst>
      <p:ext uri="{BB962C8B-B14F-4D97-AF65-F5344CB8AC3E}">
        <p14:creationId xmlns:p14="http://schemas.microsoft.com/office/powerpoint/2010/main" val="4168724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heel(1)">
                                      <p:cBhvr>
                                        <p:cTn id="13" dur="20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OCR A Extended" panose="02010509020102010303" pitchFamily="50" charset="0"/>
                <a:cs typeface="Raavi" panose="020B0502040204020203" pitchFamily="34" charset="0"/>
              </a:rPr>
              <a:t>Thank You! </a:t>
            </a:r>
          </a:p>
        </p:txBody>
      </p:sp>
      <p:sp>
        <p:nvSpPr>
          <p:cNvPr id="3" name="Content Placeholder 2"/>
          <p:cNvSpPr>
            <a:spLocks noGrp="1"/>
          </p:cNvSpPr>
          <p:nvPr>
            <p:ph idx="1"/>
          </p:nvPr>
        </p:nvSpPr>
        <p:spPr/>
        <p:txBody>
          <a:bodyPr/>
          <a:lstStyle/>
          <a:p>
            <a:r>
              <a:rPr lang="en-US" dirty="0">
                <a:latin typeface="Corbel" panose="020B0503020204020204" pitchFamily="34" charset="0"/>
                <a:cs typeface="Times New Roman"/>
              </a:rPr>
              <a:t>Anna Bruzzese, </a:t>
            </a:r>
            <a:r>
              <a:rPr lang="en-US" dirty="0">
                <a:latin typeface="Corbel" panose="020B0503020204020204" pitchFamily="34" charset="0"/>
                <a:cs typeface="Times New Roman"/>
                <a:hlinkClick r:id="rId2"/>
              </a:rPr>
              <a:t>bruzzeaa@piercecollege.edu</a:t>
            </a:r>
            <a:endParaRPr lang="en-US" dirty="0">
              <a:latin typeface="Corbel" panose="020B0503020204020204" pitchFamily="34" charset="0"/>
              <a:cs typeface="Times New Roman"/>
            </a:endParaRPr>
          </a:p>
          <a:p>
            <a:r>
              <a:rPr lang="en-US" dirty="0">
                <a:latin typeface="Corbel" panose="020B0503020204020204" pitchFamily="34" charset="0"/>
                <a:cs typeface="Times New Roman"/>
              </a:rPr>
              <a:t>Geoffrey Dyer, </a:t>
            </a:r>
            <a:r>
              <a:rPr lang="en-US" dirty="0">
                <a:latin typeface="Corbel" panose="020B0503020204020204" pitchFamily="34" charset="0"/>
                <a:cs typeface="Times New Roman"/>
                <a:hlinkClick r:id="rId3"/>
              </a:rPr>
              <a:t>GDyer@taftcollege.edu</a:t>
            </a:r>
            <a:endParaRPr lang="en-US" dirty="0">
              <a:latin typeface="Corbel" panose="020B0503020204020204" pitchFamily="34" charset="0"/>
              <a:cs typeface="Times New Roman"/>
            </a:endParaRPr>
          </a:p>
          <a:p>
            <a:r>
              <a:rPr lang="en-US" dirty="0">
                <a:latin typeface="Corbel" panose="020B0503020204020204" pitchFamily="34" charset="0"/>
                <a:cs typeface="Times New Roman"/>
              </a:rPr>
              <a:t>Julie Oliver, </a:t>
            </a:r>
            <a:r>
              <a:rPr lang="en-US" dirty="0">
                <a:latin typeface="Corbel" panose="020B0503020204020204" pitchFamily="34" charset="0"/>
                <a:cs typeface="Times New Roman"/>
                <a:hlinkClick r:id="rId4"/>
              </a:rPr>
              <a:t>OliverJ@CRC.losrios.edu</a:t>
            </a:r>
            <a:endParaRPr lang="en-US" dirty="0">
              <a:latin typeface="Corbel" panose="020B0503020204020204" pitchFamily="34" charset="0"/>
              <a:cs typeface="Times New Roman"/>
            </a:endParaRPr>
          </a:p>
          <a:p>
            <a:pPr marL="0" indent="0">
              <a:buNone/>
            </a:pPr>
            <a:endParaRPr lang="en-US" i="1" dirty="0">
              <a:latin typeface="Corbel" panose="020B0503020204020204" pitchFamily="34" charset="0"/>
            </a:endParaRPr>
          </a:p>
        </p:txBody>
      </p:sp>
    </p:spTree>
    <p:extLst>
      <p:ext uri="{BB962C8B-B14F-4D97-AF65-F5344CB8AC3E}">
        <p14:creationId xmlns:p14="http://schemas.microsoft.com/office/powerpoint/2010/main" val="406507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OCR A Extended" panose="02010509020102010303" pitchFamily="50" charset="0"/>
              </a:rPr>
              <a:t>What happens when we exclude GE requirements?</a:t>
            </a:r>
            <a:endParaRPr lang="en-US" dirty="0"/>
          </a:p>
        </p:txBody>
      </p:sp>
      <p:sp>
        <p:nvSpPr>
          <p:cNvPr id="3" name="Content Placeholder 2"/>
          <p:cNvSpPr>
            <a:spLocks noGrp="1"/>
          </p:cNvSpPr>
          <p:nvPr>
            <p:ph idx="1"/>
          </p:nvPr>
        </p:nvSpPr>
        <p:spPr>
          <a:xfrm>
            <a:off x="457200" y="2255520"/>
            <a:ext cx="8229600" cy="4221480"/>
          </a:xfrm>
        </p:spPr>
        <p:txBody>
          <a:bodyPr>
            <a:normAutofit/>
          </a:bodyPr>
          <a:lstStyle/>
          <a:p>
            <a:r>
              <a:rPr lang="en-US" sz="3200" dirty="0">
                <a:latin typeface="Corbel" panose="020B0503020204020204" pitchFamily="34" charset="0"/>
              </a:rPr>
              <a:t>Creates barrier for students who seek to complete their degree fully online </a:t>
            </a:r>
          </a:p>
          <a:p>
            <a:r>
              <a:rPr lang="en-US" sz="3200" dirty="0">
                <a:latin typeface="Corbel" panose="020B0503020204020204" pitchFamily="34" charset="0"/>
              </a:rPr>
              <a:t>Ultimately a local decision—faculty expertise must be honored </a:t>
            </a:r>
          </a:p>
          <a:p>
            <a:pPr marL="0" indent="0">
              <a:buNone/>
            </a:pPr>
            <a:endParaRPr lang="en-US" sz="3200" dirty="0">
              <a:latin typeface="Corbel" panose="020B0503020204020204" pitchFamily="34" charset="0"/>
            </a:endParaRPr>
          </a:p>
        </p:txBody>
      </p:sp>
    </p:spTree>
    <p:extLst>
      <p:ext uri="{BB962C8B-B14F-4D97-AF65-F5344CB8AC3E}">
        <p14:creationId xmlns:p14="http://schemas.microsoft.com/office/powerpoint/2010/main" val="3203053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Regul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287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36188" y="3033408"/>
            <a:ext cx="9808924" cy="1538591"/>
          </a:xfrm>
        </p:spPr>
        <p:txBody>
          <a:bodyPr>
            <a:noAutofit/>
          </a:bodyPr>
          <a:lstStyle/>
          <a:p>
            <a:r>
              <a:rPr lang="en-US" sz="8800" dirty="0">
                <a:solidFill>
                  <a:schemeClr val="bg1"/>
                </a:solidFill>
                <a:latin typeface="OCR A Extended" panose="02010509020102010303" pitchFamily="50" charset="0"/>
              </a:rPr>
              <a:t>Regulations &amp; Definitions </a:t>
            </a:r>
          </a:p>
        </p:txBody>
      </p:sp>
    </p:spTree>
    <p:extLst>
      <p:ext uri="{BB962C8B-B14F-4D97-AF65-F5344CB8AC3E}">
        <p14:creationId xmlns:p14="http://schemas.microsoft.com/office/powerpoint/2010/main" val="1194521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OCR A Extended" panose="02010509020102010303" pitchFamily="50" charset="0"/>
                <a:hlinkClick r:id="rId3"/>
              </a:rPr>
              <a:t>Title 5 §§ 55200-55208</a:t>
            </a:r>
            <a:r>
              <a:rPr lang="en-US" dirty="0">
                <a:latin typeface="Corbel" panose="020B0503020204020204" pitchFamily="34" charset="0"/>
                <a:cs typeface="Times New Roman"/>
              </a:rPr>
              <a:t/>
            </a:r>
            <a:br>
              <a:rPr lang="en-US" dirty="0">
                <a:latin typeface="Corbel" panose="020B0503020204020204" pitchFamily="34" charset="0"/>
                <a:cs typeface="Times New Roman"/>
              </a:rPr>
            </a:br>
            <a:r>
              <a:rPr lang="en-US" dirty="0">
                <a:latin typeface="OCR A Extended" panose="02010509020102010303" pitchFamily="50" charset="0"/>
              </a:rPr>
              <a:t> </a:t>
            </a:r>
            <a:endParaRPr lang="en-US" dirty="0">
              <a:latin typeface="Times New Roman"/>
              <a:cs typeface="Times New Roman"/>
            </a:endParaRPr>
          </a:p>
        </p:txBody>
      </p:sp>
      <p:sp>
        <p:nvSpPr>
          <p:cNvPr id="3" name="Content Placeholder 2"/>
          <p:cNvSpPr>
            <a:spLocks noGrp="1"/>
          </p:cNvSpPr>
          <p:nvPr>
            <p:ph idx="1"/>
          </p:nvPr>
        </p:nvSpPr>
        <p:spPr>
          <a:xfrm>
            <a:off x="457200" y="1215957"/>
            <a:ext cx="8229600" cy="5261043"/>
          </a:xfrm>
        </p:spPr>
        <p:txBody>
          <a:bodyPr>
            <a:normAutofit/>
          </a:bodyPr>
          <a:lstStyle/>
          <a:p>
            <a:endParaRPr lang="en-US" dirty="0">
              <a:latin typeface="Corbel" panose="020B0503020204020204" pitchFamily="34" charset="0"/>
            </a:endParaRPr>
          </a:p>
          <a:p>
            <a:r>
              <a:rPr lang="en-US" sz="3200" dirty="0">
                <a:latin typeface="Corbel" panose="020B0503020204020204" pitchFamily="34" charset="0"/>
                <a:cs typeface="Times New Roman"/>
              </a:rPr>
              <a:t>ASCCC Resolution </a:t>
            </a:r>
            <a:r>
              <a:rPr lang="en-US" sz="3200" dirty="0">
                <a:latin typeface="Corbel" panose="020B0503020204020204" pitchFamily="34" charset="0"/>
                <a:cs typeface="Times New Roman"/>
                <a:hlinkClick r:id="rId4"/>
              </a:rPr>
              <a:t>6.08 S18 </a:t>
            </a:r>
            <a:r>
              <a:rPr lang="en-US" sz="3200" dirty="0">
                <a:latin typeface="Corbel" panose="020B0503020204020204" pitchFamily="34" charset="0"/>
                <a:cs typeface="Times New Roman"/>
              </a:rPr>
              <a:t>“Support for Changes to Title 5 </a:t>
            </a:r>
            <a:r>
              <a:rPr lang="en-US" sz="3200" dirty="0">
                <a:latin typeface="Corbel" panose="020B0503020204020204" pitchFamily="34" charset="0"/>
              </a:rPr>
              <a:t>§ 55200-55210” </a:t>
            </a:r>
            <a:r>
              <a:rPr lang="en-US" sz="3200" dirty="0">
                <a:latin typeface="Corbel" panose="020B0503020204020204" pitchFamily="34" charset="0"/>
                <a:cs typeface="Times New Roman"/>
              </a:rPr>
              <a:t>endorsed proposed changes</a:t>
            </a:r>
          </a:p>
          <a:p>
            <a:r>
              <a:rPr lang="en-US" sz="3200" dirty="0">
                <a:latin typeface="Corbel" panose="020B0503020204020204" pitchFamily="34" charset="0"/>
                <a:cs typeface="Times New Roman"/>
              </a:rPr>
              <a:t>Reviewed and Approved by Board of Governors, Sept. 2018 </a:t>
            </a:r>
          </a:p>
        </p:txBody>
      </p:sp>
    </p:spTree>
    <p:extLst>
      <p:ext uri="{BB962C8B-B14F-4D97-AF65-F5344CB8AC3E}">
        <p14:creationId xmlns:p14="http://schemas.microsoft.com/office/powerpoint/2010/main" val="418835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OCR A Extended" panose="02010509020102010303" pitchFamily="50" charset="0"/>
                <a:hlinkClick r:id="rId3"/>
              </a:rPr>
              <a:t>Title 5 §§ 55200-55208</a:t>
            </a:r>
            <a:r>
              <a:rPr lang="en-US" dirty="0">
                <a:latin typeface="Corbel" panose="020B0503020204020204" pitchFamily="34" charset="0"/>
                <a:cs typeface="Times New Roman"/>
              </a:rPr>
              <a:t/>
            </a:r>
            <a:br>
              <a:rPr lang="en-US" dirty="0">
                <a:latin typeface="Corbel" panose="020B0503020204020204" pitchFamily="34" charset="0"/>
                <a:cs typeface="Times New Roman"/>
              </a:rPr>
            </a:br>
            <a:r>
              <a:rPr lang="en-US" dirty="0">
                <a:latin typeface="OCR A Extended" panose="02010509020102010303" pitchFamily="50" charset="0"/>
              </a:rPr>
              <a:t> </a:t>
            </a:r>
            <a:endParaRPr lang="en-US" dirty="0">
              <a:latin typeface="Times New Roman"/>
              <a:cs typeface="Times New Roman"/>
            </a:endParaRPr>
          </a:p>
        </p:txBody>
      </p:sp>
      <p:sp>
        <p:nvSpPr>
          <p:cNvPr id="3" name="Content Placeholder 2"/>
          <p:cNvSpPr>
            <a:spLocks noGrp="1"/>
          </p:cNvSpPr>
          <p:nvPr>
            <p:ph idx="1"/>
          </p:nvPr>
        </p:nvSpPr>
        <p:spPr>
          <a:xfrm>
            <a:off x="457200" y="1215957"/>
            <a:ext cx="8229600" cy="5261043"/>
          </a:xfrm>
        </p:spPr>
        <p:txBody>
          <a:bodyPr>
            <a:normAutofit/>
          </a:bodyPr>
          <a:lstStyle/>
          <a:p>
            <a:r>
              <a:rPr lang="en-US" dirty="0">
                <a:latin typeface="Corbel" panose="020B0503020204020204" pitchFamily="34" charset="0"/>
                <a:cs typeface="Times New Roman"/>
              </a:rPr>
              <a:t>“traditional classroom courses” replaced with “in person classes” </a:t>
            </a:r>
          </a:p>
          <a:p>
            <a:r>
              <a:rPr lang="en-US" dirty="0">
                <a:latin typeface="Corbel" panose="020B0503020204020204" pitchFamily="34" charset="0"/>
                <a:cs typeface="Times New Roman"/>
              </a:rPr>
              <a:t>Instructors prepared to teach in DE </a:t>
            </a:r>
          </a:p>
          <a:p>
            <a:r>
              <a:rPr lang="en-US" dirty="0">
                <a:latin typeface="Corbel" panose="020B0503020204020204" pitchFamily="34" charset="0"/>
                <a:cs typeface="Times New Roman"/>
              </a:rPr>
              <a:t>Separate Course Approval: Addendum specifies:</a:t>
            </a:r>
          </a:p>
          <a:p>
            <a:pPr lvl="1"/>
            <a:r>
              <a:rPr lang="en-US" dirty="0">
                <a:latin typeface="Corbel" panose="020B0503020204020204" pitchFamily="34" charset="0"/>
                <a:cs typeface="Times New Roman"/>
              </a:rPr>
              <a:t>How course meets requirements for regular and effective contact </a:t>
            </a:r>
          </a:p>
          <a:p>
            <a:pPr lvl="1"/>
            <a:r>
              <a:rPr lang="en-US" dirty="0">
                <a:latin typeface="Corbel" panose="020B0503020204020204" pitchFamily="34" charset="0"/>
                <a:cs typeface="Times New Roman"/>
              </a:rPr>
              <a:t>How course materials are ADA/508 compliant</a:t>
            </a:r>
          </a:p>
          <a:p>
            <a:r>
              <a:rPr lang="en-US" dirty="0">
                <a:latin typeface="Corbel" panose="020B0503020204020204" pitchFamily="34" charset="0"/>
                <a:cs typeface="Times New Roman"/>
              </a:rPr>
              <a:t>Regular and Effective Contact</a:t>
            </a:r>
          </a:p>
          <a:p>
            <a:pPr lvl="1"/>
            <a:r>
              <a:rPr lang="en-US" dirty="0">
                <a:latin typeface="Corbel" panose="020B0503020204020204" pitchFamily="34" charset="0"/>
                <a:cs typeface="Times New Roman"/>
              </a:rPr>
              <a:t>“either synchronously or asynchronously” </a:t>
            </a:r>
          </a:p>
          <a:p>
            <a:pPr lvl="1"/>
            <a:r>
              <a:rPr lang="en-US" strike="sngStrike" dirty="0">
                <a:latin typeface="Corbel" panose="020B0503020204020204" pitchFamily="34" charset="0"/>
                <a:cs typeface="Times New Roman"/>
              </a:rPr>
              <a:t>“correspondence” </a:t>
            </a:r>
            <a:r>
              <a:rPr lang="en-US" dirty="0">
                <a:latin typeface="Corbel" panose="020B0503020204020204" pitchFamily="34" charset="0"/>
                <a:cs typeface="Times New Roman"/>
              </a:rPr>
              <a:t>[This is consistent with Code of Federal Regulations </a:t>
            </a:r>
            <a:r>
              <a:rPr lang="en-US" dirty="0">
                <a:latin typeface="Corbel" panose="020B0503020204020204" pitchFamily="34" charset="0"/>
                <a:hlinkClick r:id="rId4"/>
              </a:rPr>
              <a:t>§600.2</a:t>
            </a:r>
            <a:r>
              <a:rPr lang="en-US" dirty="0">
                <a:latin typeface="Corbel" panose="020B0503020204020204" pitchFamily="34" charset="0"/>
              </a:rPr>
              <a:t>]</a:t>
            </a:r>
            <a:r>
              <a:rPr lang="en-US" b="1" dirty="0"/>
              <a:t> </a:t>
            </a:r>
            <a:endParaRPr lang="en-US" strike="sngStrike" dirty="0">
              <a:latin typeface="Corbel" panose="020B0503020204020204" pitchFamily="34" charset="0"/>
              <a:cs typeface="Times New Roman"/>
            </a:endParaRPr>
          </a:p>
          <a:p>
            <a:pPr lvl="1"/>
            <a:endParaRPr lang="en-US" dirty="0">
              <a:latin typeface="Corbel" panose="020B0503020204020204" pitchFamily="34" charset="0"/>
              <a:cs typeface="Times New Roman"/>
            </a:endParaRPr>
          </a:p>
        </p:txBody>
      </p:sp>
    </p:spTree>
    <p:extLst>
      <p:ext uri="{BB962C8B-B14F-4D97-AF65-F5344CB8AC3E}">
        <p14:creationId xmlns:p14="http://schemas.microsoft.com/office/powerpoint/2010/main" val="1935489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OCR A Extended" panose="02010509020102010303" pitchFamily="50" charset="0"/>
              </a:rPr>
              <a:t>Classes</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238" y="2122811"/>
            <a:ext cx="8741738" cy="3241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3128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OCR A Extended" panose="02010509020102010303" pitchFamily="50" charset="0"/>
              </a:rPr>
              <a:t>Instructors</a:t>
            </a:r>
            <a:endParaRPr lang="en-US" dirty="0"/>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84243" y="2055223"/>
            <a:ext cx="8375514" cy="38070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125720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4312</TotalTime>
  <Words>1105</Words>
  <Application>Microsoft Office PowerPoint</Application>
  <PresentationFormat>On-screen Show (4:3)</PresentationFormat>
  <Paragraphs>164</Paragraphs>
  <Slides>30</Slides>
  <Notes>27</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Clarity</vt:lpstr>
      <vt:lpstr>Regular and Substantive Interaction in Oral Communication and Laboratory Science</vt:lpstr>
      <vt:lpstr>Today’s Topics </vt:lpstr>
      <vt:lpstr>Why Offer Courses Online?</vt:lpstr>
      <vt:lpstr>What happens when we exclude GE requirements?</vt:lpstr>
      <vt:lpstr>Regulations &amp; Definitions </vt:lpstr>
      <vt:lpstr>Title 5 §§ 55200-55208  </vt:lpstr>
      <vt:lpstr>Title 5 §§ 55200-55208  </vt:lpstr>
      <vt:lpstr>Classes</vt:lpstr>
      <vt:lpstr>Instructors</vt:lpstr>
      <vt:lpstr>Separate Course Approval</vt:lpstr>
      <vt:lpstr>Instructor Contact</vt:lpstr>
      <vt:lpstr>Regular &amp; Substantive Interaction / Regular &amp; Effective Contact  </vt:lpstr>
      <vt:lpstr>Regular &amp; Substantive Interaction / Regular &amp; Effective Contact  </vt:lpstr>
      <vt:lpstr>Regular &amp; Effective Contact  </vt:lpstr>
      <vt:lpstr>Oral Communication &amp; Lab Science Courses Online </vt:lpstr>
      <vt:lpstr>Oral Communication &amp; Lab Science Courses Online </vt:lpstr>
      <vt:lpstr>CSU Executive Order 1100</vt:lpstr>
      <vt:lpstr>Satisfying the CSU A1 Oral Communication Requirement Online</vt:lpstr>
      <vt:lpstr>Satisfying the CSU A1 Oral Communication Requirement Online</vt:lpstr>
      <vt:lpstr>Presentations in the Presence of Others</vt:lpstr>
      <vt:lpstr>Online Oral Communication Survey </vt:lpstr>
      <vt:lpstr>Online Oral Communication Survey </vt:lpstr>
      <vt:lpstr>Online Oral Communication Survey </vt:lpstr>
      <vt:lpstr>PowerPoint Presentation</vt:lpstr>
      <vt:lpstr>Online Oral Communication Survey </vt:lpstr>
      <vt:lpstr>Meeting the B3 Lab Science Requirement </vt:lpstr>
      <vt:lpstr>Conducting Online Science Labs</vt:lpstr>
      <vt:lpstr>Big Takeaways </vt:lpstr>
      <vt:lpstr>Resources </vt:lpstr>
      <vt:lpstr>Thank You!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Virginia May</dc:creator>
  <cp:lastModifiedBy>Geoffrey Dyer</cp:lastModifiedBy>
  <cp:revision>44</cp:revision>
  <dcterms:created xsi:type="dcterms:W3CDTF">2015-10-21T19:14:41Z</dcterms:created>
  <dcterms:modified xsi:type="dcterms:W3CDTF">2018-10-30T20:27:33Z</dcterms:modified>
</cp:coreProperties>
</file>