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2830"/>
    <p:restoredTop sz="82206"/>
  </p:normalViewPr>
  <p:slideViewPr>
    <p:cSldViewPr snapToGrid="0">
      <p:cViewPr varScale="1">
        <p:scale>
          <a:sx n="53" d="100"/>
          <a:sy n="53" d="100"/>
        </p:scale>
        <p:origin x="124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1120423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 Id="rId3" Type="http://schemas.openxmlformats.org/officeDocument/2006/relationships/hyperlink" Target="https://implicit.harvard.edu/implicit/takeatest.html"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Intro</a:t>
            </a:r>
            <a:r>
              <a:rPr lang="en-US" baseline="0" dirty="0" smtClean="0"/>
              <a:t> team and thank each member. </a:t>
            </a:r>
            <a:endParaRPr dirty="0"/>
          </a:p>
        </p:txBody>
      </p:sp>
      <p:sp>
        <p:nvSpPr>
          <p:cNvPr id="93" name="Google Shape;9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315581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eaa5db891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eaa5db891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dirty="0" smtClean="0"/>
              <a:t>Illustrate </a:t>
            </a:r>
            <a:r>
              <a:rPr lang="en-US" dirty="0"/>
              <a:t>differences in how colleges end up perpetuating deficit thinking instead of transforming it.</a:t>
            </a:r>
            <a:endParaRPr dirty="0"/>
          </a:p>
          <a:p>
            <a:pPr marL="0" lvl="0" indent="0" algn="l" rtl="0">
              <a:lnSpc>
                <a:spcPct val="100000"/>
              </a:lnSpc>
              <a:spcBef>
                <a:spcPts val="0"/>
              </a:spcBef>
              <a:spcAft>
                <a:spcPts val="0"/>
              </a:spcAft>
              <a:buNone/>
            </a:pPr>
            <a:r>
              <a:rPr lang="en-US" dirty="0"/>
              <a:t>Address implicit bias in recruitment that unconsciously may happen in the language used on applications.</a:t>
            </a:r>
            <a:endParaRPr dirty="0"/>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b="1" dirty="0">
                <a:latin typeface="Arial"/>
                <a:ea typeface="Arial"/>
                <a:cs typeface="Arial"/>
                <a:sym typeface="Arial"/>
              </a:rPr>
              <a:t>Identify the bias</a:t>
            </a:r>
            <a:endParaRPr sz="1000" b="1"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latin typeface="Arial"/>
                <a:ea typeface="Arial"/>
                <a:cs typeface="Arial"/>
                <a:sym typeface="Arial"/>
              </a:rPr>
              <a:t>   Unconscious Bias (UB)  or Conscious Bias (CB)</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dirty="0">
                <a:latin typeface="Arial"/>
                <a:ea typeface="Arial"/>
                <a:cs typeface="Arial"/>
                <a:sym typeface="Arial"/>
              </a:rPr>
              <a:t> By understanding &amp; managing UB, open up larger pool of potential talent for faculty recruitment</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    </a:t>
            </a:r>
            <a:r>
              <a:rPr lang="en-US" sz="1000" dirty="0">
                <a:latin typeface="Arial"/>
                <a:ea typeface="Arial"/>
                <a:cs typeface="Arial"/>
                <a:sym typeface="Arial"/>
              </a:rPr>
              <a:t>Conscious Bias (CB)</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dirty="0">
                <a:latin typeface="Arial"/>
                <a:ea typeface="Arial"/>
                <a:cs typeface="Arial"/>
                <a:sym typeface="Arial"/>
              </a:rPr>
              <a:t>Perceptions about individual/group on conscious level –Preference for working with younger vs. older, men vs. women  </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b="1" dirty="0">
                <a:latin typeface="Arial"/>
                <a:ea typeface="Arial"/>
                <a:cs typeface="Arial"/>
                <a:sym typeface="Arial"/>
              </a:rPr>
              <a:t>How to mitigate the bias</a:t>
            </a:r>
            <a:endParaRPr sz="1000" b="1"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dirty="0">
                <a:latin typeface="Arial"/>
                <a:ea typeface="Arial"/>
                <a:cs typeface="Arial"/>
                <a:sym typeface="Arial"/>
              </a:rPr>
              <a:t>Realize biases inherent in all ethnic, racial, and cultural groups</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dirty="0">
                <a:latin typeface="Arial"/>
                <a:ea typeface="Arial"/>
                <a:cs typeface="Arial"/>
                <a:sym typeface="Arial"/>
              </a:rPr>
              <a:t>Transform college faculty culture</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dirty="0">
                <a:latin typeface="Arial"/>
                <a:ea typeface="Arial"/>
                <a:cs typeface="Arial"/>
                <a:sym typeface="Arial"/>
              </a:rPr>
              <a:t>Slow down and focus to reduce “just do it ”</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dirty="0">
                <a:latin typeface="Arial"/>
                <a:ea typeface="Arial"/>
                <a:cs typeface="Arial"/>
                <a:sym typeface="Arial"/>
              </a:rPr>
              <a:t>Bring to light deeply-seated biases</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dirty="0">
                <a:latin typeface="Arial"/>
                <a:ea typeface="Arial"/>
                <a:cs typeface="Arial"/>
                <a:sym typeface="Arial"/>
              </a:rPr>
              <a:t>Systematically de-bias</a:t>
            </a:r>
            <a:endParaRPr sz="10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dirty="0">
                <a:solidFill>
                  <a:schemeClr val="accent1"/>
                </a:solidFill>
                <a:latin typeface="Arial"/>
                <a:ea typeface="Arial"/>
                <a:cs typeface="Arial"/>
                <a:sym typeface="Arial"/>
              </a:rPr>
              <a:t>•</a:t>
            </a:r>
            <a:r>
              <a:rPr lang="en-US" sz="1000" dirty="0">
                <a:latin typeface="Arial"/>
                <a:ea typeface="Arial"/>
                <a:cs typeface="Arial"/>
                <a:sym typeface="Arial"/>
              </a:rPr>
              <a:t>Create initiatives to mitigate practices</a:t>
            </a:r>
            <a:endParaRPr sz="1000" dirty="0"/>
          </a:p>
        </p:txBody>
      </p:sp>
      <p:sp>
        <p:nvSpPr>
          <p:cNvPr id="160" name="Google Shape;160;g4eaa5db891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extLst>
      <p:ext uri="{BB962C8B-B14F-4D97-AF65-F5344CB8AC3E}">
        <p14:creationId xmlns:p14="http://schemas.microsoft.com/office/powerpoint/2010/main" val="555305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fa2985b61_0_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g4fa2985b61_0_9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Equity </a:t>
            </a:r>
            <a:r>
              <a:rPr lang="en-US" dirty="0"/>
              <a:t>mindedness language to build a common language.  Language for recruitment,  language for the  job announcement, language for the interview questions and other components of the hiring process </a:t>
            </a:r>
            <a:endParaRPr dirty="0"/>
          </a:p>
        </p:txBody>
      </p:sp>
      <p:sp>
        <p:nvSpPr>
          <p:cNvPr id="167" name="Google Shape;167;g4fa2985b61_0_9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50785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4fa2985b61_0_9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4" name="Google Shape;174;g4fa2985b61_0_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2974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4fa2985b61_0_10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0" name="Google Shape;180;g4fa2985b61_0_10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7740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4eaa5db89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4eaa5db891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Inclusive </a:t>
            </a:r>
            <a:r>
              <a:rPr lang="en-US" dirty="0"/>
              <a:t>vs. exclusive: Being open to candidates from schools not well-known, or with limited experience.</a:t>
            </a:r>
            <a:br>
              <a:rPr lang="en-US" dirty="0"/>
            </a:br>
            <a:endParaRPr dirty="0"/>
          </a:p>
        </p:txBody>
      </p:sp>
      <p:sp>
        <p:nvSpPr>
          <p:cNvPr id="187" name="Google Shape;187;g4eaa5db891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extLst>
      <p:ext uri="{BB962C8B-B14F-4D97-AF65-F5344CB8AC3E}">
        <p14:creationId xmlns:p14="http://schemas.microsoft.com/office/powerpoint/2010/main" val="429988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4eaa5db891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4eaa5db891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Comments </a:t>
            </a:r>
            <a:r>
              <a:rPr lang="en-US" dirty="0"/>
              <a:t>that indicate bias: “I don’t think s/he would fit in here.” “He doesn’t have enough experience.” “I’ve never heard of her university - is that a real degree?” “Why did it take him/her so long to get through a grad program?”</a:t>
            </a:r>
            <a:endParaRPr dirty="0"/>
          </a:p>
          <a:p>
            <a:pPr marL="0" lvl="0" indent="0" algn="l" rtl="0">
              <a:spcBef>
                <a:spcPts val="0"/>
              </a:spcBef>
              <a:spcAft>
                <a:spcPts val="0"/>
              </a:spcAft>
              <a:buNone/>
            </a:pPr>
            <a:r>
              <a:rPr lang="en-US" dirty="0"/>
              <a:t>Fears of lowering standards: “Does hiring FOC mean hiring someone without required experience or MQs?”</a:t>
            </a:r>
            <a:endParaRPr dirty="0"/>
          </a:p>
        </p:txBody>
      </p:sp>
      <p:sp>
        <p:nvSpPr>
          <p:cNvPr id="194" name="Google Shape;194;g4eaa5db891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extLst>
      <p:ext uri="{BB962C8B-B14F-4D97-AF65-F5344CB8AC3E}">
        <p14:creationId xmlns:p14="http://schemas.microsoft.com/office/powerpoint/2010/main" val="538129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4e9bc71b3a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4e9bc71b3a_0_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Unsupportive </a:t>
            </a:r>
            <a:r>
              <a:rPr lang="en-US" dirty="0"/>
              <a:t>dean language: “Don’t take it personally.” “Everyone has to be treated equally.” </a:t>
            </a:r>
            <a:endParaRPr dirty="0"/>
          </a:p>
        </p:txBody>
      </p:sp>
      <p:sp>
        <p:nvSpPr>
          <p:cNvPr id="201" name="Google Shape;201;g4e9bc71b3a_0_2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extLst>
      <p:ext uri="{BB962C8B-B14F-4D97-AF65-F5344CB8AC3E}">
        <p14:creationId xmlns:p14="http://schemas.microsoft.com/office/powerpoint/2010/main" val="1293272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Call/Response </a:t>
            </a:r>
            <a:r>
              <a:rPr lang="en-US" dirty="0"/>
              <a:t>format</a:t>
            </a:r>
            <a:endParaRPr dirty="0"/>
          </a:p>
          <a:p>
            <a:pPr marL="0" lvl="0" indent="0" algn="l" rtl="0">
              <a:spcBef>
                <a:spcPts val="0"/>
              </a:spcBef>
              <a:spcAft>
                <a:spcPts val="0"/>
              </a:spcAft>
              <a:buNone/>
            </a:pPr>
            <a:r>
              <a:rPr lang="en-US" dirty="0"/>
              <a:t>Facilitators record responses. </a:t>
            </a:r>
            <a:endParaRPr dirty="0"/>
          </a:p>
        </p:txBody>
      </p:sp>
      <p:sp>
        <p:nvSpPr>
          <p:cNvPr id="208" name="Google Shape;208;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1347521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err="1" smtClean="0"/>
              <a:t>Recuitment</a:t>
            </a:r>
            <a:endParaRPr dirty="0"/>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Proactive outreach for applicants to achieve racial and ethnic equity</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Professional development of departments’ faculty </a:t>
            </a:r>
            <a:r>
              <a:rPr lang="en-US" sz="1200" dirty="0">
                <a:solidFill>
                  <a:schemeClr val="dk1"/>
                </a:solidFill>
                <a:latin typeface="Calibri"/>
                <a:ea typeface="Calibri"/>
                <a:cs typeface="Calibri"/>
                <a:sym typeface="Calibri"/>
              </a:rPr>
              <a:t>regarding how to best search, attract, and retain diverse faculty</a:t>
            </a:r>
            <a:endParaRPr dirty="0"/>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Strong Diversity Statement</a:t>
            </a:r>
            <a:r>
              <a:rPr lang="en-US" sz="1200" dirty="0">
                <a:solidFill>
                  <a:schemeClr val="dk1"/>
                </a:solidFill>
                <a:latin typeface="Calibri"/>
                <a:ea typeface="Calibri"/>
                <a:cs typeface="Calibri"/>
                <a:sym typeface="Calibri"/>
              </a:rPr>
              <a:t> (this could be an</a:t>
            </a:r>
            <a:r>
              <a:rPr lang="en-US" sz="1200" b="1" dirty="0">
                <a:solidFill>
                  <a:schemeClr val="dk1"/>
                </a:solidFill>
                <a:latin typeface="Calibri"/>
                <a:ea typeface="Calibri"/>
                <a:cs typeface="Calibri"/>
                <a:sym typeface="Calibri"/>
              </a:rPr>
              <a:t> activity</a:t>
            </a:r>
            <a:r>
              <a:rPr lang="en-US" sz="1200" dirty="0">
                <a:solidFill>
                  <a:schemeClr val="dk1"/>
                </a:solidFill>
                <a:latin typeface="Calibri"/>
                <a:ea typeface="Calibri"/>
                <a:cs typeface="Calibri"/>
                <a:sym typeface="Calibri"/>
              </a:rPr>
              <a:t>- look for a weak statement in which participants could revised with stronger equity minded language- racial and ethnic equity, cultural relevant pedagogy</a:t>
            </a:r>
            <a:endParaRPr dirty="0"/>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Self-test to discover own biases</a:t>
            </a:r>
            <a:r>
              <a:rPr lang="en-US" sz="1200" dirty="0">
                <a:solidFill>
                  <a:schemeClr val="dk1"/>
                </a:solidFill>
                <a:latin typeface="Calibri"/>
                <a:ea typeface="Calibri"/>
                <a:cs typeface="Calibri"/>
                <a:sym typeface="Calibri"/>
              </a:rPr>
              <a:t> </a:t>
            </a:r>
            <a:r>
              <a:rPr lang="en-US" sz="1200" u="sng" dirty="0">
                <a:solidFill>
                  <a:schemeClr val="hlink"/>
                </a:solidFill>
                <a:latin typeface="Calibri"/>
                <a:ea typeface="Calibri"/>
                <a:cs typeface="Calibri"/>
                <a:sym typeface="Calibri"/>
                <a:hlinkClick r:id="rId3"/>
              </a:rPr>
              <a:t>https://implicit.harvard.edu/implicit/takeatest.html</a:t>
            </a:r>
            <a:r>
              <a:rPr lang="en-US" sz="1200" dirty="0">
                <a:solidFill>
                  <a:schemeClr val="dk1"/>
                </a:solidFill>
                <a:latin typeface="Calibri"/>
                <a:ea typeface="Calibri"/>
                <a:cs typeface="Calibri"/>
                <a:sym typeface="Calibri"/>
              </a:rPr>
              <a:t> </a:t>
            </a:r>
            <a:endParaRPr dirty="0"/>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Cultivating potential candidates</a:t>
            </a:r>
            <a:r>
              <a:rPr lang="en-US" sz="1200" u="sng" baseline="30000" dirty="0">
                <a:solidFill>
                  <a:schemeClr val="dk1"/>
                </a:solidFill>
                <a:latin typeface="Calibri"/>
                <a:ea typeface="Calibri"/>
                <a:cs typeface="Calibri"/>
                <a:sym typeface="Calibri"/>
              </a:rPr>
              <a:t>2</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dirty="0">
                <a:solidFill>
                  <a:schemeClr val="dk1"/>
                </a:solidFill>
                <a:latin typeface="Calibri"/>
                <a:ea typeface="Calibri"/>
                <a:cs typeface="Calibri"/>
                <a:sym typeface="Calibri"/>
              </a:rPr>
              <a:t>Generate a large and diverse pool of candidates</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Publicize the position among ethnic, racial and cultural groups</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Periodically review and discuss practices for building a pool </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Periodically review the job description </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 Ask participants to add other ways to cultivate potential candidates</a:t>
            </a:r>
            <a:endParaRPr dirty="0"/>
          </a:p>
          <a:p>
            <a:pPr marL="0" lvl="0" indent="0" algn="l" rtl="0">
              <a:spcBef>
                <a:spcPts val="0"/>
              </a:spcBef>
              <a:spcAft>
                <a:spcPts val="0"/>
              </a:spcAft>
              <a:buNone/>
            </a:pPr>
            <a:r>
              <a:rPr lang="en-US" sz="1200" u="sng" dirty="0">
                <a:solidFill>
                  <a:schemeClr val="dk1"/>
                </a:solidFill>
                <a:latin typeface="Calibri"/>
                <a:ea typeface="Calibri"/>
                <a:cs typeface="Calibri"/>
                <a:sym typeface="Calibri"/>
              </a:rPr>
              <a:t>Use of technology and social media</a:t>
            </a:r>
            <a:r>
              <a:rPr lang="en-US" sz="1200" dirty="0">
                <a:solidFill>
                  <a:schemeClr val="dk1"/>
                </a:solidFill>
                <a:latin typeface="Calibri"/>
                <a:ea typeface="Calibri"/>
                <a:cs typeface="Calibri"/>
                <a:sym typeface="Calibri"/>
              </a:rPr>
              <a:t> (Manny to search and add)</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D.  Implicit Bias in the recruitment &amp; marketing process (3-4 short points)</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Identify the bias</a:t>
            </a:r>
            <a:endParaRPr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How to mitigate the bias</a:t>
            </a:r>
            <a:endParaRPr dirty="0"/>
          </a:p>
          <a:p>
            <a:pPr marL="0" lvl="0" indent="0" algn="l" rtl="0">
              <a:spcBef>
                <a:spcPts val="0"/>
              </a:spcBef>
              <a:spcAft>
                <a:spcPts val="0"/>
              </a:spcAft>
              <a:buNone/>
            </a:pPr>
            <a:endParaRPr dirty="0"/>
          </a:p>
        </p:txBody>
      </p:sp>
      <p:sp>
        <p:nvSpPr>
          <p:cNvPr id="215" name="Google Shape;21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426804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561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smtClean="0"/>
              <a:t>Session </a:t>
            </a:r>
            <a:r>
              <a:rPr lang="en-US" dirty="0"/>
              <a:t>description: </a:t>
            </a:r>
            <a:r>
              <a:rPr lang="en-US" sz="1200" dirty="0">
                <a:solidFill>
                  <a:schemeClr val="dk1"/>
                </a:solidFill>
                <a:latin typeface="Calibri"/>
                <a:ea typeface="Calibri"/>
                <a:cs typeface="Calibri"/>
                <a:sym typeface="Calibri"/>
              </a:rPr>
              <a:t>Inclusive marketing and recruitment strategies are key to increasing an ethnic and racial diverse pool. This session will focus on successful marketing processes and recruitment strategies.</a:t>
            </a:r>
            <a:endParaRPr dirty="0"/>
          </a:p>
          <a:p>
            <a:pPr marL="0" marR="0" lvl="0" indent="0" algn="l" rtl="0">
              <a:lnSpc>
                <a:spcPct val="100000"/>
              </a:lnSpc>
              <a:spcBef>
                <a:spcPts val="0"/>
              </a:spcBef>
              <a:spcAft>
                <a:spcPts val="0"/>
              </a:spcAft>
              <a:buClr>
                <a:schemeClr val="dk1"/>
              </a:buClr>
              <a:buSzPts val="1200"/>
              <a:buFont typeface="Calibri"/>
              <a:buNone/>
            </a:pPr>
            <a:endParaRPr dirty="0"/>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84343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7" name="Google Shape;22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8831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4fa2985b61_1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4fa2985b61_1_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900" dirty="0">
              <a:latin typeface="Arial"/>
              <a:ea typeface="Arial"/>
              <a:cs typeface="Arial"/>
              <a:sym typeface="Arial"/>
            </a:endParaRPr>
          </a:p>
          <a:p>
            <a:pPr marL="0" lvl="0" indent="0" algn="l" rtl="0">
              <a:spcBef>
                <a:spcPts val="0"/>
              </a:spcBef>
              <a:spcAft>
                <a:spcPts val="0"/>
              </a:spcAft>
              <a:buNone/>
            </a:pPr>
            <a:r>
              <a:rPr lang="en-US" sz="900" dirty="0">
                <a:latin typeface="Arial"/>
                <a:ea typeface="Arial"/>
                <a:cs typeface="Arial"/>
                <a:sym typeface="Arial"/>
              </a:rPr>
              <a:t>Page 13 Targeting related-discipline departments at other colleges that have large populations of historically underrepresented </a:t>
            </a:r>
            <a:r>
              <a:rPr lang="en-US" sz="900" dirty="0" smtClean="0">
                <a:latin typeface="Arial"/>
                <a:ea typeface="Arial"/>
                <a:cs typeface="Arial"/>
                <a:sym typeface="Arial"/>
              </a:rPr>
              <a:t>groups.</a:t>
            </a:r>
            <a:r>
              <a:rPr lang="en-US" sz="900" baseline="0" dirty="0" smtClean="0">
                <a:latin typeface="Arial"/>
                <a:ea typeface="Arial"/>
                <a:cs typeface="Arial"/>
                <a:sym typeface="Arial"/>
              </a:rPr>
              <a:t> </a:t>
            </a:r>
            <a:r>
              <a:rPr lang="en-US" sz="900" dirty="0">
                <a:latin typeface="Arial"/>
                <a:ea typeface="Arial"/>
                <a:cs typeface="Arial"/>
                <a:sym typeface="Arial"/>
              </a:rPr>
              <a:t>						</a:t>
            </a:r>
            <a:endParaRPr sz="900" dirty="0">
              <a:latin typeface="Arial"/>
              <a:ea typeface="Arial"/>
              <a:cs typeface="Arial"/>
              <a:sym typeface="Arial"/>
            </a:endParaRPr>
          </a:p>
          <a:p>
            <a:pPr marL="0" lvl="0" indent="0" algn="l" rtl="0">
              <a:lnSpc>
                <a:spcPct val="115000"/>
              </a:lnSpc>
              <a:spcBef>
                <a:spcPts val="0"/>
              </a:spcBef>
              <a:spcAft>
                <a:spcPts val="0"/>
              </a:spcAft>
              <a:buNone/>
            </a:pPr>
            <a:r>
              <a:rPr lang="en-US" sz="900" dirty="0">
                <a:latin typeface="Arial"/>
                <a:ea typeface="Arial"/>
                <a:cs typeface="Arial"/>
                <a:sym typeface="Arial"/>
              </a:rPr>
              <a:t>Working with national organizations that represent historically underrepresented groups to develop further </a:t>
            </a:r>
            <a:r>
              <a:rPr lang="en-US" sz="900" dirty="0" smtClean="0">
                <a:latin typeface="Arial"/>
                <a:ea typeface="Arial"/>
                <a:cs typeface="Arial"/>
                <a:sym typeface="Arial"/>
              </a:rPr>
              <a:t>postings.</a:t>
            </a:r>
            <a:r>
              <a:rPr lang="en-US" sz="900" baseline="0" dirty="0">
                <a:latin typeface="Arial"/>
                <a:ea typeface="Arial"/>
                <a:cs typeface="Arial"/>
                <a:sym typeface="Arial"/>
              </a:rPr>
              <a:t> </a:t>
            </a:r>
            <a:r>
              <a:rPr lang="en-US" sz="900" dirty="0" smtClean="0">
                <a:latin typeface="Arial"/>
                <a:ea typeface="Arial"/>
                <a:cs typeface="Arial"/>
                <a:sym typeface="Arial"/>
              </a:rPr>
              <a:t>Working </a:t>
            </a:r>
            <a:r>
              <a:rPr lang="en-US" sz="900" dirty="0">
                <a:latin typeface="Arial"/>
                <a:ea typeface="Arial"/>
                <a:cs typeface="Arial"/>
                <a:sym typeface="Arial"/>
              </a:rPr>
              <a:t>with local regional consortia, industry, and other organizations to promote teaching in the community college system to potential faculty in career technical </a:t>
            </a:r>
            <a:r>
              <a:rPr lang="en-US" sz="900" dirty="0" err="1" smtClean="0">
                <a:latin typeface="Arial"/>
                <a:ea typeface="Arial"/>
                <a:cs typeface="Arial"/>
                <a:sym typeface="Arial"/>
              </a:rPr>
              <a:t>elds</a:t>
            </a:r>
            <a:r>
              <a:rPr lang="en-US" sz="900" dirty="0" smtClean="0">
                <a:latin typeface="Arial"/>
                <a:ea typeface="Arial"/>
                <a:cs typeface="Arial"/>
                <a:sym typeface="Arial"/>
              </a:rPr>
              <a:t>.</a:t>
            </a:r>
            <a:r>
              <a:rPr lang="en-US" sz="900" baseline="0" dirty="0">
                <a:latin typeface="Arial"/>
                <a:ea typeface="Arial"/>
                <a:cs typeface="Arial"/>
                <a:sym typeface="Arial"/>
              </a:rPr>
              <a:t> </a:t>
            </a:r>
            <a:r>
              <a:rPr lang="en-US" sz="900" dirty="0" smtClean="0">
                <a:latin typeface="Arial"/>
                <a:ea typeface="Arial"/>
                <a:cs typeface="Arial"/>
                <a:sym typeface="Arial"/>
              </a:rPr>
              <a:t>Advertising </a:t>
            </a:r>
            <a:r>
              <a:rPr lang="en-US" sz="900" dirty="0">
                <a:latin typeface="Arial"/>
                <a:ea typeface="Arial"/>
                <a:cs typeface="Arial"/>
                <a:sym typeface="Arial"/>
              </a:rPr>
              <a:t>in a variety of locations that increase the likelihood of reaching the most diverse pool of potential candidates </a:t>
            </a:r>
            <a:r>
              <a:rPr lang="en-US" sz="900" dirty="0" smtClean="0">
                <a:latin typeface="Arial"/>
                <a:ea typeface="Arial"/>
                <a:cs typeface="Arial"/>
                <a:sym typeface="Arial"/>
              </a:rPr>
              <a:t>possible.</a:t>
            </a:r>
            <a:r>
              <a:rPr lang="en-US" sz="900" baseline="0" dirty="0">
                <a:latin typeface="Arial"/>
                <a:ea typeface="Arial"/>
                <a:cs typeface="Arial"/>
                <a:sym typeface="Arial"/>
              </a:rPr>
              <a:t> </a:t>
            </a:r>
            <a:r>
              <a:rPr lang="en-US" sz="900" dirty="0" smtClean="0">
                <a:latin typeface="Arial"/>
                <a:ea typeface="Arial"/>
                <a:cs typeface="Arial"/>
                <a:sym typeface="Arial"/>
              </a:rPr>
              <a:t>Connecting </a:t>
            </a:r>
            <a:r>
              <a:rPr lang="en-US" sz="900" dirty="0">
                <a:latin typeface="Arial"/>
                <a:ea typeface="Arial"/>
                <a:cs typeface="Arial"/>
                <a:sym typeface="Arial"/>
              </a:rPr>
              <a:t>with discipline specific organizations representing historically underrepresented groups.						</a:t>
            </a:r>
            <a:endParaRPr sz="9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dirty="0">
                <a:latin typeface="Arial"/>
                <a:ea typeface="Arial"/>
                <a:cs typeface="Arial"/>
                <a:sym typeface="Arial"/>
              </a:rPr>
              <a:t>				</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			</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		</a:t>
            </a:r>
            <a:endParaRPr sz="1100" dirty="0">
              <a:latin typeface="Arial"/>
              <a:ea typeface="Arial"/>
              <a:cs typeface="Arial"/>
              <a:sym typeface="Arial"/>
            </a:endParaRPr>
          </a:p>
          <a:p>
            <a:pPr marL="0" lvl="0" indent="0" algn="l" rtl="0">
              <a:spcBef>
                <a:spcPts val="0"/>
              </a:spcBef>
              <a:spcAft>
                <a:spcPts val="0"/>
              </a:spcAft>
              <a:buNone/>
            </a:pPr>
            <a:r>
              <a:rPr lang="en-US" sz="1100" dirty="0">
                <a:latin typeface="Arial"/>
                <a:ea typeface="Arial"/>
                <a:cs typeface="Arial"/>
                <a:sym typeface="Arial"/>
              </a:rPr>
              <a:t>	 </a:t>
            </a:r>
            <a:endParaRPr dirty="0"/>
          </a:p>
        </p:txBody>
      </p:sp>
      <p:sp>
        <p:nvSpPr>
          <p:cNvPr id="234" name="Google Shape;234;g4fa2985b61_1_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1774785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solidFill>
                  <a:schemeClr val="dk1"/>
                </a:solidFill>
                <a:latin typeface="Calibri"/>
                <a:ea typeface="Calibri"/>
                <a:cs typeface="Calibri"/>
                <a:sym typeface="Calibri"/>
              </a:rPr>
              <a:t>Fuzzy clear cards- Participants will write on an index card a</a:t>
            </a:r>
            <a:endParaRPr dirty="0"/>
          </a:p>
          <a:p>
            <a:pPr marL="0" lvl="0" indent="0" algn="l" rtl="0">
              <a:spcBef>
                <a:spcPts val="0"/>
              </a:spcBef>
              <a:spcAft>
                <a:spcPts val="0"/>
              </a:spcAft>
              <a:buNone/>
            </a:pPr>
            <a:r>
              <a:rPr lang="en-US" sz="1200">
                <a:solidFill>
                  <a:schemeClr val="dk1"/>
                </a:solidFill>
                <a:latin typeface="Calibri"/>
                <a:ea typeface="Calibri"/>
                <a:cs typeface="Calibri"/>
                <a:sym typeface="Calibri"/>
              </a:rPr>
              <a:t>Takeaway (side of the lines) and a </a:t>
            </a:r>
            <a:r>
              <a:rPr lang="en-US" sz="1200" smtClean="0">
                <a:solidFill>
                  <a:schemeClr val="dk1"/>
                </a:solidFill>
                <a:latin typeface="Calibri"/>
                <a:ea typeface="Calibri"/>
                <a:cs typeface="Calibri"/>
                <a:sym typeface="Calibri"/>
              </a:rPr>
              <a:t>Fuzzy/Wonders/Questions </a:t>
            </a:r>
            <a:r>
              <a:rPr lang="en-US" sz="1200">
                <a:solidFill>
                  <a:schemeClr val="dk1"/>
                </a:solidFill>
                <a:latin typeface="Calibri"/>
                <a:ea typeface="Calibri"/>
                <a:cs typeface="Calibri"/>
                <a:sym typeface="Calibri"/>
              </a:rPr>
              <a:t>(back of the index card)</a:t>
            </a:r>
            <a:r>
              <a:rPr lang="en-US"/>
              <a:t> </a:t>
            </a:r>
            <a:endParaRPr/>
          </a:p>
          <a:p>
            <a:pPr marL="0" lvl="0" indent="0" algn="l" rtl="0">
              <a:spcBef>
                <a:spcPts val="0"/>
              </a:spcBef>
              <a:spcAft>
                <a:spcPts val="0"/>
              </a:spcAft>
              <a:buNone/>
            </a:pPr>
            <a:endParaRPr dirty="0"/>
          </a:p>
        </p:txBody>
      </p:sp>
      <p:sp>
        <p:nvSpPr>
          <p:cNvPr id="243" name="Google Shape;243;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2724786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3568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5" name="Google Shape;255;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extLst>
      <p:ext uri="{BB962C8B-B14F-4D97-AF65-F5344CB8AC3E}">
        <p14:creationId xmlns:p14="http://schemas.microsoft.com/office/powerpoint/2010/main" val="430165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4df5d04c1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4df5d04c1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g4df5d04c1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extLst>
      <p:ext uri="{BB962C8B-B14F-4D97-AF65-F5344CB8AC3E}">
        <p14:creationId xmlns:p14="http://schemas.microsoft.com/office/powerpoint/2010/main" val="1365216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3439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fa2985b6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fa2985b61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dirty="0" smtClean="0"/>
          </a:p>
          <a:p>
            <a:pPr marL="0" lvl="0" indent="0" algn="l" rtl="0">
              <a:spcBef>
                <a:spcPts val="0"/>
              </a:spcBef>
              <a:spcAft>
                <a:spcPts val="0"/>
              </a:spcAft>
              <a:buNone/>
            </a:pPr>
            <a:r>
              <a:rPr lang="en-US" sz="1200" b="0" i="0" u="none" strike="noStrike" cap="none" dirty="0" smtClean="0">
                <a:solidFill>
                  <a:schemeClr val="dk1"/>
                </a:solidFill>
                <a:effectLst/>
                <a:latin typeface="Calibri"/>
                <a:ea typeface="Calibri"/>
                <a:cs typeface="Calibri"/>
                <a:sym typeface="Calibri"/>
              </a:rPr>
              <a:t>While the majority of our student population in California is </a:t>
            </a:r>
            <a:r>
              <a:rPr lang="en-US" sz="1200" b="0" i="0" u="none" strike="noStrike" cap="none" dirty="0" err="1" smtClean="0">
                <a:solidFill>
                  <a:schemeClr val="dk1"/>
                </a:solidFill>
                <a:effectLst/>
                <a:latin typeface="Calibri"/>
                <a:ea typeface="Calibri"/>
                <a:cs typeface="Calibri"/>
                <a:sym typeface="Calibri"/>
              </a:rPr>
              <a:t>Latinx</a:t>
            </a:r>
            <a:r>
              <a:rPr lang="en-US" sz="1200" b="0" i="0" u="none" strike="noStrike" cap="none" dirty="0" smtClean="0">
                <a:solidFill>
                  <a:schemeClr val="dk1"/>
                </a:solidFill>
                <a:effectLst/>
                <a:latin typeface="Calibri"/>
                <a:ea typeface="Calibri"/>
                <a:cs typeface="Calibri"/>
                <a:sym typeface="Calibri"/>
              </a:rPr>
              <a:t>, African American, Asian American, Native Hawaiian and Pacific Islanders, there are stark differences in representation across classified staff, faculty and leadership </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i="1" dirty="0" smtClean="0"/>
              <a:t>Emphasize that we are talking first about racial and ethnic diversity because it the area we see the greatest disparity.  That does not mean that other forms of diversity are not important, just not the focus of this effort today. </a:t>
            </a:r>
          </a:p>
          <a:p>
            <a:pPr marL="0" lvl="0" indent="0" algn="l" rtl="0">
              <a:spcBef>
                <a:spcPts val="0"/>
              </a:spcBef>
              <a:spcAft>
                <a:spcPts val="0"/>
              </a:spcAft>
              <a:buNone/>
            </a:pPr>
            <a:endParaRPr dirty="0"/>
          </a:p>
        </p:txBody>
      </p:sp>
      <p:sp>
        <p:nvSpPr>
          <p:cNvPr id="109" name="Google Shape;109;g4fa2985b61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extLst>
      <p:ext uri="{BB962C8B-B14F-4D97-AF65-F5344CB8AC3E}">
        <p14:creationId xmlns:p14="http://schemas.microsoft.com/office/powerpoint/2010/main" val="811838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4 </a:t>
            </a:r>
            <a:r>
              <a:rPr lang="en-US" dirty="0"/>
              <a:t>min Elbow discussion -  1-2 minutes discussion; large group 1-3 ideas</a:t>
            </a:r>
            <a:endParaRPr dirty="0"/>
          </a:p>
        </p:txBody>
      </p:sp>
      <p:sp>
        <p:nvSpPr>
          <p:cNvPr id="118" name="Google Shape;11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7639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e9bc71b3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e9bc71b3a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5" name="Google Shape;125;g4e9bc71b3a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extLst>
      <p:ext uri="{BB962C8B-B14F-4D97-AF65-F5344CB8AC3E}">
        <p14:creationId xmlns:p14="http://schemas.microsoft.com/office/powerpoint/2010/main" val="2113162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e9bc71b3a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e9bc71b3a_0_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2" name="Google Shape;132;g4e9bc71b3a_0_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extLst>
      <p:ext uri="{BB962C8B-B14F-4D97-AF65-F5344CB8AC3E}">
        <p14:creationId xmlns:p14="http://schemas.microsoft.com/office/powerpoint/2010/main" val="836944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eaa5db891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eaa5db891_0_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9" name="Google Shape;139;g4eaa5db891_0_1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extLst>
      <p:ext uri="{BB962C8B-B14F-4D97-AF65-F5344CB8AC3E}">
        <p14:creationId xmlns:p14="http://schemas.microsoft.com/office/powerpoint/2010/main" val="512491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smtClean="0"/>
              <a:t>Increased </a:t>
            </a:r>
            <a:r>
              <a:rPr lang="en-US" dirty="0"/>
              <a:t>diversity (in its broadest sense, i.e., gender, </a:t>
            </a:r>
            <a:r>
              <a:rPr lang="en-US" b="1" dirty="0"/>
              <a:t>ethnicity</a:t>
            </a:r>
            <a:r>
              <a:rPr lang="en-US" dirty="0"/>
              <a:t>, national origin, age, sexual orientation, disability, religious and socioeconomic background) affords groups rich opportunities to respond more effectively to the challenges of society that require multiple perspectives and broad approaches to complex problem-solving</a:t>
            </a:r>
            <a:r>
              <a:rPr lang="en-US" baseline="30000" dirty="0"/>
              <a:t>1</a:t>
            </a:r>
            <a:r>
              <a:rPr lang="en-US" dirty="0"/>
              <a:t> </a:t>
            </a:r>
            <a:endParaRPr dirty="0"/>
          </a:p>
          <a:p>
            <a:pPr marL="0" lvl="0" indent="0" algn="l" rtl="0">
              <a:spcBef>
                <a:spcPts val="0"/>
              </a:spcBef>
              <a:spcAft>
                <a:spcPts val="0"/>
              </a:spcAft>
              <a:buNone/>
            </a:pPr>
            <a:endParaRPr dirty="0"/>
          </a:p>
        </p:txBody>
      </p:sp>
      <p:sp>
        <p:nvSpPr>
          <p:cNvPr id="146" name="Google Shape;146;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2087313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e9bc71b3a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4e9bc71b3a_0_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Internships </a:t>
            </a:r>
            <a:r>
              <a:rPr lang="en-US" dirty="0"/>
              <a:t>and how to use them to recruit faculty of color.</a:t>
            </a:r>
            <a:endParaRPr dirty="0"/>
          </a:p>
        </p:txBody>
      </p:sp>
      <p:sp>
        <p:nvSpPr>
          <p:cNvPr id="153" name="Google Shape;153;g4e9bc71b3a_0_1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extLst>
      <p:ext uri="{BB962C8B-B14F-4D97-AF65-F5344CB8AC3E}">
        <p14:creationId xmlns:p14="http://schemas.microsoft.com/office/powerpoint/2010/main" val="177893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5400"/>
              <a:buFont typeface="Arial"/>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lstStyle>
            <a:lvl1pPr lvl="0" algn="l">
              <a:spcBef>
                <a:spcPts val="480"/>
              </a:spcBef>
              <a:spcAft>
                <a:spcPts val="0"/>
              </a:spcAft>
              <a:buSzPts val="2040"/>
              <a:buNone/>
              <a:defRPr>
                <a:solidFill>
                  <a:srgbClr val="3F3F3F"/>
                </a:solidFill>
              </a:defRPr>
            </a:lvl1pPr>
            <a:lvl2pPr lvl="1" algn="ctr">
              <a:spcBef>
                <a:spcPts val="400"/>
              </a:spcBef>
              <a:spcAft>
                <a:spcPts val="0"/>
              </a:spcAft>
              <a:buSzPts val="1700"/>
              <a:buNone/>
              <a:defRPr>
                <a:solidFill>
                  <a:srgbClr val="888888"/>
                </a:solidFill>
              </a:defRPr>
            </a:lvl2pPr>
            <a:lvl3pPr lvl="2" algn="ctr">
              <a:spcBef>
                <a:spcPts val="360"/>
              </a:spcBef>
              <a:spcAft>
                <a:spcPts val="0"/>
              </a:spcAft>
              <a:buSzPts val="1620"/>
              <a:buNone/>
              <a:defRPr>
                <a:solidFill>
                  <a:srgbClr val="888888"/>
                </a:solidFill>
              </a:defRPr>
            </a:lvl3pPr>
            <a:lvl4pPr lvl="3" algn="ctr">
              <a:spcBef>
                <a:spcPts val="320"/>
              </a:spcBef>
              <a:spcAft>
                <a:spcPts val="0"/>
              </a:spcAft>
              <a:buSzPts val="1600"/>
              <a:buNone/>
              <a:defRPr>
                <a:solidFill>
                  <a:srgbClr val="888888"/>
                </a:solidFill>
              </a:defRPr>
            </a:lvl4pPr>
            <a:lvl5pPr lvl="4" algn="ctr">
              <a:spcBef>
                <a:spcPts val="280"/>
              </a:spcBef>
              <a:spcAft>
                <a:spcPts val="0"/>
              </a:spcAft>
              <a:buSzPts val="1400"/>
              <a:buNone/>
              <a:defRPr>
                <a:solidFill>
                  <a:srgbClr val="888888"/>
                </a:solidFill>
              </a:defRPr>
            </a:lvl5pPr>
            <a:lvl6pPr lvl="5" algn="ctr">
              <a:spcBef>
                <a:spcPts val="260"/>
              </a:spcBef>
              <a:spcAft>
                <a:spcPts val="0"/>
              </a:spcAft>
              <a:buSzPts val="1300"/>
              <a:buNone/>
              <a:defRPr>
                <a:solidFill>
                  <a:srgbClr val="888888"/>
                </a:solidFill>
              </a:defRPr>
            </a:lvl6pPr>
            <a:lvl7pPr lvl="6" algn="ctr">
              <a:spcBef>
                <a:spcPts val="260"/>
              </a:spcBef>
              <a:spcAft>
                <a:spcPts val="0"/>
              </a:spcAft>
              <a:buSzPts val="1300"/>
              <a:buNone/>
              <a:defRPr>
                <a:solidFill>
                  <a:srgbClr val="888888"/>
                </a:solidFill>
              </a:defRPr>
            </a:lvl7pPr>
            <a:lvl8pPr lvl="7" algn="ctr">
              <a:spcBef>
                <a:spcPts val="260"/>
              </a:spcBef>
              <a:spcAft>
                <a:spcPts val="0"/>
              </a:spcAft>
              <a:buSzPts val="1300"/>
              <a:buNone/>
              <a:defRPr>
                <a:solidFill>
                  <a:srgbClr val="888888"/>
                </a:solidFill>
              </a:defRPr>
            </a:lvl8pPr>
            <a:lvl9pPr lvl="8" algn="ctr">
              <a:spcBef>
                <a:spcPts val="260"/>
              </a:spcBef>
              <a:spcAft>
                <a:spcPts val="0"/>
              </a:spcAft>
              <a:buSzPts val="1300"/>
              <a:buNone/>
              <a:defRPr>
                <a:solidFill>
                  <a:srgbClr val="888888"/>
                </a:solidFil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0"/>
        <p:cNvGrpSpPr/>
        <p:nvPr/>
      </p:nvGrpSpPr>
      <p:grpSpPr>
        <a:xfrm>
          <a:off x="0" y="0"/>
          <a:ext cx="0" cy="0"/>
          <a:chOff x="0" y="0"/>
          <a:chExt cx="0" cy="0"/>
        </a:xfrm>
      </p:grpSpPr>
      <p:sp>
        <p:nvSpPr>
          <p:cNvPr id="31" name="Google Shape;31;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lt2"/>
              </a:buClr>
              <a:buSzPts val="4800"/>
              <a:buFont typeface="Arial"/>
              <a:buNone/>
              <a:defRPr sz="48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6"/>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lstStyle>
            <a:lvl1pPr marL="457200" lvl="0" indent="-228600" algn="l">
              <a:spcBef>
                <a:spcPts val="480"/>
              </a:spcBef>
              <a:spcAft>
                <a:spcPts val="0"/>
              </a:spcAft>
              <a:buSzPts val="2040"/>
              <a:buNone/>
              <a:defRPr sz="2400">
                <a:solidFill>
                  <a:schemeClr val="lt2"/>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44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42" name="Google Shape;42;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45" name="Google Shape;45;p6"/>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49" name="Google Shape;49;p7"/>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50" name="Google Shape;50;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lstStyle>
            <a:lvl1pPr marL="457200" lvl="0" indent="-228600" algn="ctr">
              <a:spcBef>
                <a:spcPts val="400"/>
              </a:spcBef>
              <a:spcAft>
                <a:spcPts val="0"/>
              </a:spcAft>
              <a:buSzPts val="1700"/>
              <a:buNone/>
              <a:defRPr sz="2000" b="0">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56" name="Google Shape;56;p8"/>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7" name="Google Shape;57;p8"/>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lstStyle>
            <a:lvl1pPr marL="457200" lvl="0" indent="-228600" algn="ctr">
              <a:spcBef>
                <a:spcPts val="400"/>
              </a:spcBef>
              <a:spcAft>
                <a:spcPts val="0"/>
              </a:spcAft>
              <a:buSzPts val="1700"/>
              <a:buNone/>
              <a:defRPr sz="2000" b="0">
                <a:solidFill>
                  <a:schemeClr val="dk2"/>
                </a:solidFill>
                <a:latin typeface="Arial"/>
                <a:ea typeface="Arial"/>
                <a:cs typeface="Arial"/>
                <a:sym typeface="Aria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58" name="Google Shape;58;p8"/>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9" name="Google Shape;59;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62" name="Google Shape;62;p8"/>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lstStyle>
            <a:lvl1pPr marL="457200" lvl="0" indent="-401320" algn="l">
              <a:spcBef>
                <a:spcPts val="640"/>
              </a:spcBef>
              <a:spcAft>
                <a:spcPts val="0"/>
              </a:spcAft>
              <a:buSzPts val="2720"/>
              <a:buChar char="•"/>
              <a:defRPr sz="3200"/>
            </a:lvl1pPr>
            <a:lvl2pPr marL="914400" lvl="1" indent="-379730" algn="l">
              <a:spcBef>
                <a:spcPts val="560"/>
              </a:spcBef>
              <a:spcAft>
                <a:spcPts val="0"/>
              </a:spcAft>
              <a:buSzPts val="2380"/>
              <a:buChar char="•"/>
              <a:defRPr sz="2800"/>
            </a:lvl2pPr>
            <a:lvl3pPr marL="1371600" lvl="2" indent="-365760" algn="l">
              <a:spcBef>
                <a:spcPts val="480"/>
              </a:spcBef>
              <a:spcAft>
                <a:spcPts val="0"/>
              </a:spcAft>
              <a:buSzPts val="216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66" name="Google Shape;66;p9"/>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70" name="Google Shape;70;p9"/>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implicit.harvard.edu/implicit/takeatest.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s://asccc.org/sites/default/files/Hiring_Paper.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5.jpg"/></Relationships>
</file>

<file path=ppt/slides/_rels/slide23.xml.rels><?xml version="1.0" encoding="UTF-8" standalone="yes"?>
<Relationships xmlns="http://schemas.openxmlformats.org/package/2006/relationships"><Relationship Id="rId3" Type="http://schemas.openxmlformats.org/officeDocument/2006/relationships/hyperlink" Target="mailto:cruzmayra@deanza.edu" TargetMode="External"/><Relationship Id="rId4" Type="http://schemas.openxmlformats.org/officeDocument/2006/relationships/hyperlink" Target="mailto:mbean@riohondo.edu" TargetMode="External"/><Relationship Id="rId5" Type="http://schemas.openxmlformats.org/officeDocument/2006/relationships/hyperlink" Target="mailto:rallyn@miracosta.edu" TargetMode="External"/><Relationship Id="rId6" Type="http://schemas.openxmlformats.org/officeDocument/2006/relationships/hyperlink" Target="mailto:Manjit.Kang@sjcc.edu" TargetMode="External"/><Relationship Id="rId7" Type="http://schemas.openxmlformats.org/officeDocument/2006/relationships/hyperlink" Target="mailto:shawl@smccd.edu"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null" TargetMode="External"/><Relationship Id="rId4" Type="http://schemas.openxmlformats.org/officeDocument/2006/relationships/hyperlink" Target="https://www.maa.org/sites/default/files/pdf/ABOUTMAA/avoiding_implicit_bias.pdf" TargetMode="External"/><Relationship Id="rId5" Type="http://schemas.openxmlformats.org/officeDocument/2006/relationships/hyperlink" Target="https://www.insidehighered.com/advice/2018/07/19/advice-deans-department-heads-and-search-committees-recruiting-diverse-faculty"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www.insidehighered.com/news/2019/01/31/new-effort-britain-tries-remove-bias-faculty-recruiting?utm_source=Inside+Higher+Ed&amp;utm_campaign=bb4c6705ef-DNU_2019_COPY_01&amp;utm_medium=email&amp;utm_term=0_1fcbc04421-bb4c6705ef-198507429&amp;mc_cid=bb4c6705ef&amp;mc_eid=362e78a4c4"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nces.ed.gov/programs/coe/pdf/coe_svc.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nytimes.com/2014/05/11/opinion/sunday/professors-are-prejudiced-too.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kylinecollege.edu/aboutskyline/mission.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2800"/>
              <a:buFont typeface="Arial"/>
              <a:buNone/>
            </a:pPr>
            <a:r>
              <a:rPr lang="en-US" sz="2800" b="1"/>
              <a:t>REVAMPING THE RECRUITMENT PROCESS TO ATTRACT DIVERSE FACULTY</a:t>
            </a:r>
            <a:r>
              <a:rPr lang="en-US" sz="4000"/>
              <a:t/>
            </a:r>
            <a:br>
              <a:rPr lang="en-US" sz="4000"/>
            </a:br>
            <a:endParaRPr sz="4000" cap="none">
              <a:latin typeface="Times New Roman"/>
              <a:ea typeface="Times New Roman"/>
              <a:cs typeface="Times New Roman"/>
              <a:sym typeface="Times New Roman"/>
            </a:endParaRPr>
          </a:p>
        </p:txBody>
      </p:sp>
      <p:sp>
        <p:nvSpPr>
          <p:cNvPr id="96" name="Google Shape;96;p13"/>
          <p:cNvSpPr txBox="1">
            <a:spLocks noGrp="1"/>
          </p:cNvSpPr>
          <p:nvPr>
            <p:ph type="subTitle" idx="1"/>
          </p:nvPr>
        </p:nvSpPr>
        <p:spPr>
          <a:xfrm>
            <a:off x="685800" y="3034225"/>
            <a:ext cx="7848600" cy="2398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700"/>
              <a:buNone/>
            </a:pPr>
            <a:r>
              <a:rPr lang="en-US" sz="1800" i="1"/>
              <a:t>Mayra Cruz</a:t>
            </a:r>
            <a:r>
              <a:rPr lang="en-US" sz="1800"/>
              <a:t>, Area B Representative ASCCC </a:t>
            </a:r>
            <a:endParaRPr sz="1800"/>
          </a:p>
          <a:p>
            <a:pPr marL="0" lvl="0" indent="0" algn="l" rtl="0">
              <a:spcBef>
                <a:spcPts val="400"/>
              </a:spcBef>
              <a:spcAft>
                <a:spcPts val="0"/>
              </a:spcAft>
              <a:buSzPts val="1700"/>
              <a:buNone/>
            </a:pPr>
            <a:r>
              <a:rPr lang="en-US" sz="1800" i="1"/>
              <a:t>Michelle Bean, </a:t>
            </a:r>
            <a:r>
              <a:rPr lang="en-US" sz="1800"/>
              <a:t>At-Large Representative ASCCC</a:t>
            </a:r>
            <a:endParaRPr sz="1800"/>
          </a:p>
          <a:p>
            <a:pPr marL="0" lvl="0" indent="0" algn="l" rtl="0">
              <a:spcBef>
                <a:spcPts val="400"/>
              </a:spcBef>
              <a:spcAft>
                <a:spcPts val="0"/>
              </a:spcAft>
              <a:buSzPts val="1700"/>
              <a:buNone/>
            </a:pPr>
            <a:r>
              <a:rPr lang="en-US" sz="1800"/>
              <a:t>Robin Allyn, Miracosta College, ASCCC Equity &amp; Diversity Action Committee </a:t>
            </a:r>
            <a:endParaRPr sz="1800"/>
          </a:p>
          <a:p>
            <a:pPr marL="0" lvl="0" indent="0" algn="l" rtl="0">
              <a:spcBef>
                <a:spcPts val="400"/>
              </a:spcBef>
              <a:spcAft>
                <a:spcPts val="0"/>
              </a:spcAft>
              <a:buSzPts val="1700"/>
              <a:buNone/>
            </a:pPr>
            <a:r>
              <a:rPr lang="en-US" sz="1800" i="1"/>
              <a:t>Manjit (Manny) Kang</a:t>
            </a:r>
            <a:r>
              <a:rPr lang="en-US" sz="1800"/>
              <a:t>, Evergreen College, ASCCC Faculty Development Committee </a:t>
            </a:r>
            <a:endParaRPr sz="1800"/>
          </a:p>
          <a:p>
            <a:pPr marL="0" lvl="0" indent="0" algn="l" rtl="0">
              <a:spcBef>
                <a:spcPts val="400"/>
              </a:spcBef>
              <a:spcAft>
                <a:spcPts val="0"/>
              </a:spcAft>
              <a:buSzPts val="1700"/>
              <a:buNone/>
            </a:pPr>
            <a:r>
              <a:rPr lang="en-US" sz="1800" i="1"/>
              <a:t>Leigh Anne Shaw</a:t>
            </a:r>
            <a:r>
              <a:rPr lang="en-US" sz="1800"/>
              <a:t>, Skyline College, ASCCC Equity &amp; Diversity Action Committee</a:t>
            </a:r>
            <a:endParaRPr sz="1800"/>
          </a:p>
          <a:p>
            <a:pPr marL="0" lvl="0" indent="0" algn="l" rtl="0">
              <a:spcBef>
                <a:spcPts val="400"/>
              </a:spcBef>
              <a:spcAft>
                <a:spcPts val="0"/>
              </a:spcAft>
              <a:buSzPts val="1700"/>
              <a:buNone/>
            </a:pPr>
            <a:r>
              <a:rPr lang="en-US" sz="1800"/>
              <a:t>Faculty Development Committee </a:t>
            </a:r>
            <a:endParaRPr sz="1800"/>
          </a:p>
          <a:p>
            <a:pPr marL="0" lvl="0" indent="0" algn="l" rtl="0">
              <a:spcBef>
                <a:spcPts val="480"/>
              </a:spcBef>
              <a:spcAft>
                <a:spcPts val="0"/>
              </a:spcAft>
              <a:buSzPts val="2040"/>
              <a:buNone/>
            </a:pPr>
            <a:endParaRPr>
              <a:latin typeface="Times New Roman"/>
              <a:ea typeface="Times New Roman"/>
              <a:cs typeface="Times New Roman"/>
              <a:sym typeface="Times New Roman"/>
            </a:endParaRPr>
          </a:p>
        </p:txBody>
      </p:sp>
      <p:pic>
        <p:nvPicPr>
          <p:cNvPr id="97" name="Google Shape;97;p13" descr="ASCCC_Logo"/>
          <p:cNvPicPr preferRelativeResize="0"/>
          <p:nvPr/>
        </p:nvPicPr>
        <p:blipFill rotWithShape="1">
          <a:blip r:embed="rId3">
            <a:alphaModFix/>
          </a:blip>
          <a:srcRect/>
          <a:stretch/>
        </p:blipFill>
        <p:spPr>
          <a:xfrm>
            <a:off x="2249507" y="400050"/>
            <a:ext cx="4231670" cy="786470"/>
          </a:xfrm>
          <a:prstGeom prst="rect">
            <a:avLst/>
          </a:prstGeom>
          <a:noFill/>
          <a:ln>
            <a:noFill/>
          </a:ln>
        </p:spPr>
      </p:pic>
      <p:pic>
        <p:nvPicPr>
          <p:cNvPr id="98" name="Google Shape;98;p13"/>
          <p:cNvPicPr preferRelativeResize="0"/>
          <p:nvPr/>
        </p:nvPicPr>
        <p:blipFill rotWithShape="1">
          <a:blip r:embed="rId4">
            <a:alphaModFix/>
          </a:blip>
          <a:srcRect/>
          <a:stretch/>
        </p:blipFill>
        <p:spPr>
          <a:xfrm>
            <a:off x="38100" y="5432425"/>
            <a:ext cx="9144001" cy="1600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2"/>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Language Matters</a:t>
            </a:r>
            <a:endParaRPr b="1"/>
          </a:p>
        </p:txBody>
      </p:sp>
      <p:sp>
        <p:nvSpPr>
          <p:cNvPr id="163" name="Google Shape;163;p22"/>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i="1"/>
              <a:t>Use of equity-focused language instead of deficit-focused language</a:t>
            </a:r>
            <a:endParaRPr i="1"/>
          </a:p>
          <a:p>
            <a:pPr marL="0" lvl="0" indent="0" algn="l" rtl="0">
              <a:spcBef>
                <a:spcPts val="360"/>
              </a:spcBef>
              <a:spcAft>
                <a:spcPts val="0"/>
              </a:spcAft>
              <a:buNone/>
            </a:pPr>
            <a:endParaRPr/>
          </a:p>
          <a:p>
            <a:pPr marL="457200" lvl="0" indent="0" algn="l" rtl="0">
              <a:spcBef>
                <a:spcPts val="360"/>
              </a:spcBef>
              <a:spcAft>
                <a:spcPts val="0"/>
              </a:spcAft>
              <a:buNone/>
            </a:pPr>
            <a:r>
              <a:rPr lang="en-US"/>
              <a:t>Happy Valley College seeks ethnically diverse faculty to help close achievement gaps with minority and nontraditional students.</a:t>
            </a:r>
            <a:endParaRPr/>
          </a:p>
          <a:p>
            <a:pPr marL="0" lvl="0" indent="0" algn="l" rtl="0">
              <a:spcBef>
                <a:spcPts val="360"/>
              </a:spcBef>
              <a:spcAft>
                <a:spcPts val="0"/>
              </a:spcAft>
              <a:buNone/>
            </a:pPr>
            <a:endParaRPr/>
          </a:p>
          <a:p>
            <a:pPr marL="457200" lvl="0" indent="0" algn="l" rtl="0">
              <a:spcBef>
                <a:spcPts val="360"/>
              </a:spcBef>
              <a:spcAft>
                <a:spcPts val="0"/>
              </a:spcAft>
              <a:buNone/>
            </a:pPr>
            <a:r>
              <a:rPr lang="en-US"/>
              <a:t>Lovely Valley College seeks a diverse faculty to join a team committed to transformative education and social justice for a diverse student body.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Types of language </a:t>
            </a:r>
            <a:endParaRPr/>
          </a:p>
        </p:txBody>
      </p:sp>
      <p:sp>
        <p:nvSpPr>
          <p:cNvPr id="170" name="Google Shape;170;p23"/>
          <p:cNvSpPr txBox="1">
            <a:spLocks noGrp="1"/>
          </p:cNvSpPr>
          <p:nvPr>
            <p:ph type="body" idx="1"/>
          </p:nvPr>
        </p:nvSpPr>
        <p:spPr>
          <a:xfrm>
            <a:off x="457200" y="1600200"/>
            <a:ext cx="5865900" cy="4876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380"/>
              <a:buNone/>
            </a:pPr>
            <a:r>
              <a:rPr lang="en-US" sz="2800" b="1" i="1"/>
              <a:t>Deficit-minded language</a:t>
            </a:r>
            <a:endParaRPr b="1"/>
          </a:p>
          <a:p>
            <a:pPr marL="0" lvl="0" indent="0" algn="l" rtl="0">
              <a:lnSpc>
                <a:spcPct val="90000"/>
              </a:lnSpc>
              <a:spcBef>
                <a:spcPts val="480"/>
              </a:spcBef>
              <a:spcAft>
                <a:spcPts val="0"/>
              </a:spcAft>
              <a:buSzPts val="2040"/>
              <a:buNone/>
            </a:pPr>
            <a:endParaRPr sz="1200"/>
          </a:p>
          <a:p>
            <a:pPr marL="457200" lvl="1" indent="-227330" algn="l" rtl="0">
              <a:lnSpc>
                <a:spcPct val="150000"/>
              </a:lnSpc>
              <a:spcBef>
                <a:spcPts val="400"/>
              </a:spcBef>
              <a:spcAft>
                <a:spcPts val="0"/>
              </a:spcAft>
              <a:buSzPts val="2400"/>
              <a:buFont typeface="Courier New"/>
              <a:buChar char="❏"/>
            </a:pPr>
            <a:r>
              <a:rPr lang="en-US" sz="2400"/>
              <a:t>At-risk/high need</a:t>
            </a:r>
            <a:endParaRPr sz="2400"/>
          </a:p>
          <a:p>
            <a:pPr marL="457200" lvl="1" indent="-227330" algn="l" rtl="0">
              <a:lnSpc>
                <a:spcPct val="150000"/>
              </a:lnSpc>
              <a:spcBef>
                <a:spcPts val="400"/>
              </a:spcBef>
              <a:spcAft>
                <a:spcPts val="0"/>
              </a:spcAft>
              <a:buSzPts val="2400"/>
              <a:buFont typeface="Courier New"/>
              <a:buChar char="❏"/>
            </a:pPr>
            <a:r>
              <a:rPr lang="en-US" sz="2400"/>
              <a:t>Underprepared/ disadvantaged</a:t>
            </a:r>
            <a:endParaRPr sz="2400"/>
          </a:p>
          <a:p>
            <a:pPr marL="457200" lvl="1" indent="-227330" algn="l" rtl="0">
              <a:lnSpc>
                <a:spcPct val="150000"/>
              </a:lnSpc>
              <a:spcBef>
                <a:spcPts val="400"/>
              </a:spcBef>
              <a:spcAft>
                <a:spcPts val="0"/>
              </a:spcAft>
              <a:buSzPts val="2400"/>
              <a:buFont typeface="Courier New"/>
              <a:buChar char="❏"/>
            </a:pPr>
            <a:r>
              <a:rPr lang="en-US" sz="2400"/>
              <a:t>Untraditional/non-traditional</a:t>
            </a:r>
            <a:endParaRPr sz="2400"/>
          </a:p>
          <a:p>
            <a:pPr marL="457200" lvl="1" indent="-227330" algn="l" rtl="0">
              <a:lnSpc>
                <a:spcPct val="150000"/>
              </a:lnSpc>
              <a:spcBef>
                <a:spcPts val="400"/>
              </a:spcBef>
              <a:spcAft>
                <a:spcPts val="0"/>
              </a:spcAft>
              <a:buSzPts val="2400"/>
              <a:buFont typeface="Courier New"/>
              <a:buChar char="❏"/>
            </a:pPr>
            <a:r>
              <a:rPr lang="en-US" sz="2400"/>
              <a:t>Underprivileged</a:t>
            </a:r>
            <a:endParaRPr sz="2400"/>
          </a:p>
          <a:p>
            <a:pPr marL="457200" lvl="1" indent="-227330" algn="l" rtl="0">
              <a:lnSpc>
                <a:spcPct val="150000"/>
              </a:lnSpc>
              <a:spcBef>
                <a:spcPts val="400"/>
              </a:spcBef>
              <a:spcAft>
                <a:spcPts val="0"/>
              </a:spcAft>
              <a:buSzPts val="2400"/>
              <a:buFont typeface="Courier New"/>
              <a:buChar char="❏"/>
            </a:pPr>
            <a:r>
              <a:rPr lang="en-US" sz="2400"/>
              <a:t>Learning styles* </a:t>
            </a:r>
            <a:endParaRPr sz="2400"/>
          </a:p>
          <a:p>
            <a:pPr marL="457200" lvl="1" indent="-227330" algn="l" rtl="0">
              <a:lnSpc>
                <a:spcPct val="150000"/>
              </a:lnSpc>
              <a:spcBef>
                <a:spcPts val="400"/>
              </a:spcBef>
              <a:spcAft>
                <a:spcPts val="0"/>
              </a:spcAft>
              <a:buSzPts val="2400"/>
              <a:buFont typeface="Courier New"/>
              <a:buChar char="❏"/>
            </a:pPr>
            <a:r>
              <a:rPr lang="en-US" sz="2400"/>
              <a:t>Achievement gap</a:t>
            </a:r>
            <a:endParaRPr sz="2400"/>
          </a:p>
          <a:p>
            <a:pPr marL="457200" lvl="1" indent="-74929" algn="l" rtl="0">
              <a:lnSpc>
                <a:spcPct val="90000"/>
              </a:lnSpc>
              <a:spcBef>
                <a:spcPts val="400"/>
              </a:spcBef>
              <a:spcAft>
                <a:spcPts val="0"/>
              </a:spcAft>
              <a:buSzPts val="1700"/>
              <a:buNone/>
            </a:pPr>
            <a:endParaRPr/>
          </a:p>
          <a:p>
            <a:pPr marL="182880" lvl="0" indent="-53339" algn="l" rtl="0">
              <a:lnSpc>
                <a:spcPct val="90000"/>
              </a:lnSpc>
              <a:spcBef>
                <a:spcPts val="480"/>
              </a:spcBef>
              <a:spcAft>
                <a:spcPts val="0"/>
              </a:spcAft>
              <a:buSzPts val="2040"/>
              <a:buNone/>
            </a:pPr>
            <a:endParaRPr/>
          </a:p>
          <a:p>
            <a:pPr marL="182880" lvl="0" indent="-53339" algn="l" rtl="0">
              <a:lnSpc>
                <a:spcPct val="90000"/>
              </a:lnSpc>
              <a:spcBef>
                <a:spcPts val="480"/>
              </a:spcBef>
              <a:spcAft>
                <a:spcPts val="0"/>
              </a:spcAft>
              <a:buSzPts val="2040"/>
              <a:buNone/>
            </a:pPr>
            <a:endParaRPr/>
          </a:p>
          <a:p>
            <a:pPr marL="182880" lvl="0" indent="-53339" algn="l" rtl="0">
              <a:lnSpc>
                <a:spcPct val="90000"/>
              </a:lnSpc>
              <a:spcBef>
                <a:spcPts val="480"/>
              </a:spcBef>
              <a:spcAft>
                <a:spcPts val="0"/>
              </a:spcAft>
              <a:buSzPts val="2040"/>
              <a:buNone/>
            </a:pPr>
            <a:endParaRPr/>
          </a:p>
        </p:txBody>
      </p:sp>
      <p:sp>
        <p:nvSpPr>
          <p:cNvPr id="171" name="Google Shape;171;p23"/>
          <p:cNvSpPr txBox="1">
            <a:spLocks noGrp="1"/>
          </p:cNvSpPr>
          <p:nvPr>
            <p:ph type="body" idx="1"/>
          </p:nvPr>
        </p:nvSpPr>
        <p:spPr>
          <a:xfrm>
            <a:off x="4710750" y="4922050"/>
            <a:ext cx="4248900" cy="1108800"/>
          </a:xfrm>
          <a:prstGeom prst="rect">
            <a:avLst/>
          </a:prstGeom>
          <a:noFill/>
          <a:ln>
            <a:noFill/>
          </a:ln>
        </p:spPr>
        <p:txBody>
          <a:bodyPr spcFirstLastPara="1" wrap="square" lIns="91425" tIns="45700" rIns="91425" bIns="45700" anchor="t" anchorCtr="0">
            <a:noAutofit/>
          </a:bodyPr>
          <a:lstStyle/>
          <a:p>
            <a:pPr marL="457200" lvl="1" indent="-74929" algn="l" rtl="0">
              <a:lnSpc>
                <a:spcPct val="90000"/>
              </a:lnSpc>
              <a:spcBef>
                <a:spcPts val="400"/>
              </a:spcBef>
              <a:spcAft>
                <a:spcPts val="0"/>
              </a:spcAft>
              <a:buSzPts val="1700"/>
              <a:buNone/>
            </a:pPr>
            <a:r>
              <a:rPr lang="en-US" sz="2400" i="1"/>
              <a:t>*if assuming that someone with X learning style is somehow “other”</a:t>
            </a:r>
            <a:endParaRPr sz="2400" i="1"/>
          </a:p>
          <a:p>
            <a:pPr marL="182880" lvl="0" indent="-53339" algn="l" rtl="0">
              <a:lnSpc>
                <a:spcPct val="90000"/>
              </a:lnSpc>
              <a:spcBef>
                <a:spcPts val="480"/>
              </a:spcBef>
              <a:spcAft>
                <a:spcPts val="0"/>
              </a:spcAft>
              <a:buSzPts val="2040"/>
              <a:buNone/>
            </a:pPr>
            <a:endParaRPr sz="1800" i="1"/>
          </a:p>
          <a:p>
            <a:pPr marL="182880" lvl="0" indent="-53339" algn="l" rtl="0">
              <a:lnSpc>
                <a:spcPct val="90000"/>
              </a:lnSpc>
              <a:spcBef>
                <a:spcPts val="480"/>
              </a:spcBef>
              <a:spcAft>
                <a:spcPts val="0"/>
              </a:spcAft>
              <a:buSzPts val="2040"/>
              <a:buNone/>
            </a:pPr>
            <a:endParaRPr sz="1800"/>
          </a:p>
          <a:p>
            <a:pPr marL="182880" lvl="0" indent="-53339" algn="l" rtl="0">
              <a:lnSpc>
                <a:spcPct val="90000"/>
              </a:lnSpc>
              <a:spcBef>
                <a:spcPts val="480"/>
              </a:spcBef>
              <a:spcAft>
                <a:spcPts val="0"/>
              </a:spcAft>
              <a:buSzPts val="2040"/>
              <a:buNone/>
            </a:pP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Types of Language         </a:t>
            </a:r>
            <a:r>
              <a:rPr lang="en-US" sz="3000" i="1"/>
              <a:t>Continued</a:t>
            </a:r>
            <a:endParaRPr sz="3000" i="1"/>
          </a:p>
        </p:txBody>
      </p:sp>
      <p:sp>
        <p:nvSpPr>
          <p:cNvPr id="177" name="Google Shape;177;p2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380"/>
              <a:buNone/>
            </a:pPr>
            <a:r>
              <a:rPr lang="en-US" sz="2800" b="1" i="1"/>
              <a:t>Diversity language</a:t>
            </a:r>
            <a:endParaRPr b="1"/>
          </a:p>
          <a:p>
            <a:pPr marL="0" lvl="0" indent="0" algn="l" rtl="0">
              <a:lnSpc>
                <a:spcPct val="90000"/>
              </a:lnSpc>
              <a:spcBef>
                <a:spcPts val="480"/>
              </a:spcBef>
              <a:spcAft>
                <a:spcPts val="0"/>
              </a:spcAft>
              <a:buSzPts val="2040"/>
              <a:buNone/>
            </a:pPr>
            <a:endParaRPr sz="1200"/>
          </a:p>
          <a:p>
            <a:pPr marL="182880" lvl="0" indent="-182880" algn="l" rtl="0">
              <a:lnSpc>
                <a:spcPct val="90000"/>
              </a:lnSpc>
              <a:spcBef>
                <a:spcPts val="480"/>
              </a:spcBef>
              <a:spcAft>
                <a:spcPts val="0"/>
              </a:spcAft>
              <a:buSzPts val="2040"/>
              <a:buFont typeface="Noto Sans Symbols"/>
              <a:buChar char="❑"/>
            </a:pPr>
            <a:r>
              <a:rPr lang="en-US"/>
              <a:t>  Diversity/diverse</a:t>
            </a:r>
            <a:endParaRPr/>
          </a:p>
          <a:p>
            <a:pPr marL="182880" lvl="0" indent="-53339" algn="l" rtl="0">
              <a:lnSpc>
                <a:spcPct val="90000"/>
              </a:lnSpc>
              <a:spcBef>
                <a:spcPts val="480"/>
              </a:spcBef>
              <a:spcAft>
                <a:spcPts val="0"/>
              </a:spcAft>
              <a:buSzPts val="2040"/>
              <a:buFont typeface="Noto Sans Symbols"/>
              <a:buNone/>
            </a:pPr>
            <a:endParaRPr/>
          </a:p>
          <a:p>
            <a:pPr marL="182880" lvl="0" indent="-182880" algn="l" rtl="0">
              <a:lnSpc>
                <a:spcPct val="90000"/>
              </a:lnSpc>
              <a:spcBef>
                <a:spcPts val="480"/>
              </a:spcBef>
              <a:spcAft>
                <a:spcPts val="0"/>
              </a:spcAft>
              <a:buSzPts val="2040"/>
              <a:buFont typeface="Noto Sans Symbols"/>
              <a:buChar char="❑"/>
            </a:pPr>
            <a:r>
              <a:rPr lang="en-US"/>
              <a:t>  Underrepresented/underserved</a:t>
            </a:r>
            <a:endParaRPr/>
          </a:p>
          <a:p>
            <a:pPr marL="182880" lvl="0" indent="-53339" algn="l" rtl="0">
              <a:lnSpc>
                <a:spcPct val="90000"/>
              </a:lnSpc>
              <a:spcBef>
                <a:spcPts val="480"/>
              </a:spcBef>
              <a:spcAft>
                <a:spcPts val="0"/>
              </a:spcAft>
              <a:buSzPts val="2040"/>
              <a:buFont typeface="Noto Sans Symbols"/>
              <a:buNone/>
            </a:pPr>
            <a:endParaRPr/>
          </a:p>
          <a:p>
            <a:pPr marL="182880" lvl="0" indent="-182880" algn="l" rtl="0">
              <a:lnSpc>
                <a:spcPct val="90000"/>
              </a:lnSpc>
              <a:spcBef>
                <a:spcPts val="480"/>
              </a:spcBef>
              <a:spcAft>
                <a:spcPts val="0"/>
              </a:spcAft>
              <a:buSzPts val="2040"/>
              <a:buFont typeface="Noto Sans Symbols"/>
              <a:buChar char="❑"/>
            </a:pPr>
            <a:r>
              <a:rPr lang="en-US"/>
              <a:t>  Multicultural</a:t>
            </a:r>
            <a:endParaRPr/>
          </a:p>
          <a:p>
            <a:pPr marL="182880" lvl="0" indent="-53339" algn="l" rtl="0">
              <a:lnSpc>
                <a:spcPct val="90000"/>
              </a:lnSpc>
              <a:spcBef>
                <a:spcPts val="480"/>
              </a:spcBef>
              <a:spcAft>
                <a:spcPts val="0"/>
              </a:spcAft>
              <a:buSzPts val="2040"/>
              <a:buFont typeface="Noto Sans Symbols"/>
              <a:buNone/>
            </a:pPr>
            <a:endParaRPr/>
          </a:p>
          <a:p>
            <a:pPr marL="182880" lvl="0" indent="-182880" algn="l" rtl="0">
              <a:lnSpc>
                <a:spcPct val="90000"/>
              </a:lnSpc>
              <a:spcBef>
                <a:spcPts val="480"/>
              </a:spcBef>
              <a:spcAft>
                <a:spcPts val="0"/>
              </a:spcAft>
              <a:buSzPts val="2040"/>
              <a:buFont typeface="Noto Sans Symbols"/>
              <a:buChar char="❑"/>
            </a:pPr>
            <a:r>
              <a:rPr lang="en-US"/>
              <a:t>  Students of color</a:t>
            </a:r>
            <a:endParaRPr/>
          </a:p>
          <a:p>
            <a:pPr marL="182880" lvl="0" indent="-53339" algn="l" rtl="0">
              <a:lnSpc>
                <a:spcPct val="90000"/>
              </a:lnSpc>
              <a:spcBef>
                <a:spcPts val="480"/>
              </a:spcBef>
              <a:spcAft>
                <a:spcPts val="0"/>
              </a:spcAft>
              <a:buSzPts val="2040"/>
              <a:buFont typeface="Noto Sans Symbols"/>
              <a:buNone/>
            </a:pPr>
            <a:endParaRPr/>
          </a:p>
          <a:p>
            <a:pPr marL="182880" lvl="0" indent="-182880" algn="l" rtl="0">
              <a:lnSpc>
                <a:spcPct val="90000"/>
              </a:lnSpc>
              <a:spcBef>
                <a:spcPts val="480"/>
              </a:spcBef>
              <a:spcAft>
                <a:spcPts val="0"/>
              </a:spcAft>
              <a:buSzPts val="2040"/>
              <a:buFont typeface="Noto Sans Symbols"/>
              <a:buChar char="❑"/>
            </a:pPr>
            <a:r>
              <a:rPr lang="en-US"/>
              <a:t>  Minority-Serving Institutions</a:t>
            </a:r>
            <a:endParaRPr/>
          </a:p>
          <a:p>
            <a:pPr marL="182880" lvl="0" indent="-53339" algn="l" rtl="0">
              <a:lnSpc>
                <a:spcPct val="90000"/>
              </a:lnSpc>
              <a:spcBef>
                <a:spcPts val="480"/>
              </a:spcBef>
              <a:spcAft>
                <a:spcPts val="0"/>
              </a:spcAft>
              <a:buSzPts val="204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Types of language      </a:t>
            </a:r>
            <a:r>
              <a:rPr lang="en-US" i="1"/>
              <a:t>Continued</a:t>
            </a:r>
            <a:endParaRPr i="1"/>
          </a:p>
        </p:txBody>
      </p:sp>
      <p:sp>
        <p:nvSpPr>
          <p:cNvPr id="183" name="Google Shape;183;p2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380"/>
              <a:buNone/>
            </a:pPr>
            <a:r>
              <a:rPr lang="en-US" sz="2800" b="1" i="1"/>
              <a:t>Equity-minded language</a:t>
            </a:r>
            <a:endParaRPr b="1"/>
          </a:p>
          <a:p>
            <a:pPr marL="182880" lvl="0" indent="-182880" algn="l" rtl="0">
              <a:lnSpc>
                <a:spcPct val="90000"/>
              </a:lnSpc>
              <a:spcBef>
                <a:spcPts val="480"/>
              </a:spcBef>
              <a:spcAft>
                <a:spcPts val="0"/>
              </a:spcAft>
              <a:buSzPts val="2040"/>
              <a:buFont typeface="Noto Sans Symbols"/>
              <a:buChar char="✓"/>
            </a:pPr>
            <a:r>
              <a:rPr lang="en-US" i="1"/>
              <a:t> </a:t>
            </a:r>
            <a:r>
              <a:rPr lang="en-US"/>
              <a:t>Racial/ethnic equity</a:t>
            </a:r>
            <a:endParaRPr/>
          </a:p>
          <a:p>
            <a:pPr marL="182880" lvl="0" indent="-182880" algn="l" rtl="0">
              <a:lnSpc>
                <a:spcPct val="90000"/>
              </a:lnSpc>
              <a:spcBef>
                <a:spcPts val="560"/>
              </a:spcBef>
              <a:spcAft>
                <a:spcPts val="0"/>
              </a:spcAft>
              <a:buSzPts val="2380"/>
              <a:buFont typeface="Noto Sans Symbols"/>
              <a:buChar char="✓"/>
            </a:pPr>
            <a:r>
              <a:rPr lang="en-US" sz="2800"/>
              <a:t> </a:t>
            </a:r>
            <a:r>
              <a:rPr lang="en-US"/>
              <a:t>Hispanic Serving Institutions (HSI)</a:t>
            </a:r>
            <a:endParaRPr/>
          </a:p>
          <a:p>
            <a:pPr marL="182880" lvl="0" indent="-182880" algn="l" rtl="0">
              <a:lnSpc>
                <a:spcPct val="90000"/>
              </a:lnSpc>
              <a:spcBef>
                <a:spcPts val="480"/>
              </a:spcBef>
              <a:spcAft>
                <a:spcPts val="0"/>
              </a:spcAft>
              <a:buSzPts val="2040"/>
              <a:buFont typeface="Noto Sans Symbols"/>
              <a:buChar char="✓"/>
            </a:pPr>
            <a:r>
              <a:rPr lang="en-US"/>
              <a:t> Predominantly Black Institution</a:t>
            </a:r>
            <a:endParaRPr/>
          </a:p>
          <a:p>
            <a:pPr marL="182880" lvl="0" indent="-182880" algn="l" rtl="0">
              <a:lnSpc>
                <a:spcPct val="90000"/>
              </a:lnSpc>
              <a:spcBef>
                <a:spcPts val="480"/>
              </a:spcBef>
              <a:spcAft>
                <a:spcPts val="0"/>
              </a:spcAft>
              <a:buSzPts val="2040"/>
              <a:buFont typeface="Noto Sans Symbols"/>
              <a:buChar char="✓"/>
            </a:pPr>
            <a:r>
              <a:rPr lang="en-US"/>
              <a:t> Ethnicity</a:t>
            </a:r>
            <a:endParaRPr/>
          </a:p>
          <a:p>
            <a:pPr marL="182880" lvl="0" indent="-182880" algn="l" rtl="0">
              <a:lnSpc>
                <a:spcPct val="90000"/>
              </a:lnSpc>
              <a:spcBef>
                <a:spcPts val="480"/>
              </a:spcBef>
              <a:spcAft>
                <a:spcPts val="0"/>
              </a:spcAft>
              <a:buSzPts val="2040"/>
              <a:buFont typeface="Noto Sans Symbols"/>
              <a:buChar char="✓"/>
            </a:pPr>
            <a:r>
              <a:rPr lang="en-US"/>
              <a:t> Latino/Latina/Latinx</a:t>
            </a:r>
            <a:endParaRPr/>
          </a:p>
          <a:p>
            <a:pPr marL="182880" lvl="0" indent="-182880" algn="l" rtl="0">
              <a:lnSpc>
                <a:spcPct val="90000"/>
              </a:lnSpc>
              <a:spcBef>
                <a:spcPts val="480"/>
              </a:spcBef>
              <a:spcAft>
                <a:spcPts val="0"/>
              </a:spcAft>
              <a:buSzPts val="2040"/>
              <a:buFont typeface="Noto Sans Symbols"/>
              <a:buChar char="✓"/>
            </a:pPr>
            <a:r>
              <a:rPr lang="en-US"/>
              <a:t> African-American/Black</a:t>
            </a:r>
            <a:endParaRPr/>
          </a:p>
          <a:p>
            <a:pPr marL="182880" lvl="0" indent="-182880" algn="l" rtl="0">
              <a:lnSpc>
                <a:spcPct val="90000"/>
              </a:lnSpc>
              <a:spcBef>
                <a:spcPts val="480"/>
              </a:spcBef>
              <a:spcAft>
                <a:spcPts val="0"/>
              </a:spcAft>
              <a:buSzPts val="2040"/>
              <a:buFont typeface="Noto Sans Symbols"/>
              <a:buChar char="✓"/>
            </a:pPr>
            <a:r>
              <a:rPr lang="en-US"/>
              <a:t> Native American</a:t>
            </a:r>
            <a:endParaRPr/>
          </a:p>
          <a:p>
            <a:pPr marL="182880" lvl="0" indent="-182880" algn="l" rtl="0">
              <a:lnSpc>
                <a:spcPct val="90000"/>
              </a:lnSpc>
              <a:spcBef>
                <a:spcPts val="480"/>
              </a:spcBef>
              <a:spcAft>
                <a:spcPts val="0"/>
              </a:spcAft>
              <a:buSzPts val="2040"/>
              <a:buFont typeface="Noto Sans Symbols"/>
              <a:buChar char="✓"/>
            </a:pPr>
            <a:r>
              <a:rPr lang="en-US"/>
              <a:t> Culture/cultural appreciation</a:t>
            </a:r>
            <a:endParaRPr/>
          </a:p>
          <a:p>
            <a:pPr marL="182880" lvl="0" indent="-182880" algn="l" rtl="0">
              <a:lnSpc>
                <a:spcPct val="90000"/>
              </a:lnSpc>
              <a:spcBef>
                <a:spcPts val="480"/>
              </a:spcBef>
              <a:spcAft>
                <a:spcPts val="0"/>
              </a:spcAft>
              <a:buSzPts val="2040"/>
              <a:buFont typeface="Noto Sans Symbols"/>
              <a:buChar char="✓"/>
            </a:pPr>
            <a:r>
              <a:rPr lang="en-US"/>
              <a:t> Culturally relevant/responsive pedagogy</a:t>
            </a:r>
            <a:endParaRPr/>
          </a:p>
          <a:p>
            <a:pPr marL="182880" lvl="0" indent="-182880" algn="l" rtl="0">
              <a:lnSpc>
                <a:spcPct val="90000"/>
              </a:lnSpc>
              <a:spcBef>
                <a:spcPts val="480"/>
              </a:spcBef>
              <a:spcAft>
                <a:spcPts val="0"/>
              </a:spcAft>
              <a:buSzPts val="2040"/>
              <a:buFont typeface="Noto Sans Symbols"/>
              <a:buChar char="✓"/>
            </a:pPr>
            <a:r>
              <a:rPr lang="en-US"/>
              <a:t> Social Justice</a:t>
            </a:r>
            <a:endParaRPr/>
          </a:p>
          <a:p>
            <a:pPr marL="182880" lvl="0" indent="-53339" algn="l" rtl="0">
              <a:lnSpc>
                <a:spcPct val="90000"/>
              </a:lnSpc>
              <a:spcBef>
                <a:spcPts val="480"/>
              </a:spcBef>
              <a:spcAft>
                <a:spcPts val="0"/>
              </a:spcAft>
              <a:buSzPts val="2040"/>
              <a:buFont typeface="Noto Sans Symbols"/>
              <a:buNone/>
            </a:pPr>
            <a:endParaRPr/>
          </a:p>
          <a:p>
            <a:pPr marL="182880" lvl="0" indent="-53339" algn="l" rtl="0">
              <a:lnSpc>
                <a:spcPct val="90000"/>
              </a:lnSpc>
              <a:spcBef>
                <a:spcPts val="480"/>
              </a:spcBef>
              <a:spcAft>
                <a:spcPts val="0"/>
              </a:spcAft>
              <a:buSzPts val="204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6"/>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Framework for Increasing Faculty of Color</a:t>
            </a:r>
            <a:endParaRPr b="1"/>
          </a:p>
        </p:txBody>
      </p:sp>
      <p:sp>
        <p:nvSpPr>
          <p:cNvPr id="190" name="Google Shape;190;p26"/>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b="1"/>
              <a:t>What’s happening in your hiring process?</a:t>
            </a:r>
            <a:endParaRPr b="1"/>
          </a:p>
          <a:p>
            <a:pPr marL="0" lvl="0" indent="0" algn="l" rtl="0">
              <a:spcBef>
                <a:spcPts val="360"/>
              </a:spcBef>
              <a:spcAft>
                <a:spcPts val="0"/>
              </a:spcAft>
              <a:buNone/>
            </a:pPr>
            <a:endParaRPr sz="1200" b="1"/>
          </a:p>
          <a:p>
            <a:pPr marL="0" lvl="0" indent="0" algn="l" rtl="0">
              <a:spcBef>
                <a:spcPts val="360"/>
              </a:spcBef>
              <a:spcAft>
                <a:spcPts val="0"/>
              </a:spcAft>
              <a:buNone/>
            </a:pPr>
            <a:r>
              <a:rPr lang="en-US"/>
              <a:t>Interrogating bias in the hiring process</a:t>
            </a:r>
            <a:endParaRPr/>
          </a:p>
          <a:p>
            <a:pPr marL="914400" lvl="1" indent="-325755" algn="l" rtl="0">
              <a:spcBef>
                <a:spcPts val="360"/>
              </a:spcBef>
              <a:spcAft>
                <a:spcPts val="0"/>
              </a:spcAft>
              <a:buSzPts val="1530"/>
              <a:buChar char="•"/>
            </a:pPr>
            <a:r>
              <a:rPr lang="en-US"/>
              <a:t>Recognize human susceptibility to bias and assumption</a:t>
            </a:r>
            <a:endParaRPr/>
          </a:p>
          <a:p>
            <a:pPr marL="914400" lvl="1" indent="-325755" algn="l" rtl="0">
              <a:spcBef>
                <a:spcPts val="0"/>
              </a:spcBef>
              <a:spcAft>
                <a:spcPts val="0"/>
              </a:spcAft>
              <a:buSzPts val="1530"/>
              <a:buChar char="•"/>
            </a:pPr>
            <a:r>
              <a:rPr lang="en-US"/>
              <a:t>Use inclusive vs. exclusive practices</a:t>
            </a:r>
            <a:endParaRPr/>
          </a:p>
          <a:p>
            <a:pPr marL="914400" lvl="1" indent="-325755" algn="l" rtl="0">
              <a:spcBef>
                <a:spcPts val="0"/>
              </a:spcBef>
              <a:spcAft>
                <a:spcPts val="0"/>
              </a:spcAft>
              <a:buSzPts val="1530"/>
              <a:buChar char="•"/>
            </a:pPr>
            <a:r>
              <a:rPr lang="en-US"/>
              <a:t>Create diverse hiring committees</a:t>
            </a:r>
            <a:endParaRPr/>
          </a:p>
          <a:p>
            <a:pPr marL="914400" lvl="1" indent="-325755" algn="l" rtl="0">
              <a:spcBef>
                <a:spcPts val="0"/>
              </a:spcBef>
              <a:spcAft>
                <a:spcPts val="0"/>
              </a:spcAft>
              <a:buSzPts val="1530"/>
              <a:buChar char="•"/>
            </a:pPr>
            <a:r>
              <a:rPr lang="en-US"/>
              <a:t>Use a rubric with specific evaluation criteria (e.g., “mentions work with minoritized or underserved populations” or “demonstrates cultural competence”)</a:t>
            </a:r>
            <a:endParaRPr/>
          </a:p>
          <a:p>
            <a:pPr marL="914400" lvl="1" indent="-325755" algn="l" rtl="0">
              <a:spcBef>
                <a:spcPts val="0"/>
              </a:spcBef>
              <a:spcAft>
                <a:spcPts val="0"/>
              </a:spcAft>
              <a:buSzPts val="1530"/>
              <a:buChar char="•"/>
            </a:pPr>
            <a:r>
              <a:rPr lang="en-US"/>
              <a:t>Prioritize multiple measures to balance resume and experience</a:t>
            </a:r>
            <a:endParaRPr/>
          </a:p>
          <a:p>
            <a:pPr marL="914400" lvl="1" indent="-325755" algn="l" rtl="0">
              <a:spcBef>
                <a:spcPts val="0"/>
              </a:spcBef>
              <a:spcAft>
                <a:spcPts val="0"/>
              </a:spcAft>
              <a:buSzPts val="1530"/>
              <a:buChar char="•"/>
            </a:pPr>
            <a:r>
              <a:rPr lang="en-US"/>
              <a:t>Allow sufficient time to review all applicant materials </a:t>
            </a:r>
            <a:endParaRPr/>
          </a:p>
          <a:p>
            <a:pPr marL="914400" lvl="1" indent="-325755" algn="l" rtl="0">
              <a:spcBef>
                <a:spcPts val="0"/>
              </a:spcBef>
              <a:spcAft>
                <a:spcPts val="0"/>
              </a:spcAft>
              <a:buSzPts val="1530"/>
              <a:buChar char="•"/>
            </a:pPr>
            <a:r>
              <a:rPr lang="en-US"/>
              <a:t>Allow individual review before whole committee debriefing; avoid “groupthink”</a:t>
            </a:r>
            <a:endParaRPr/>
          </a:p>
          <a:p>
            <a:pPr marL="914400" lvl="1" indent="-325755" algn="l" rtl="0">
              <a:spcBef>
                <a:spcPts val="0"/>
              </a:spcBef>
              <a:spcAft>
                <a:spcPts val="0"/>
              </a:spcAft>
              <a:buSzPts val="1530"/>
              <a:buChar char="•"/>
            </a:pPr>
            <a:r>
              <a:rPr lang="en-US"/>
              <a:t>Be able to defend every decision to accept or reject</a:t>
            </a:r>
            <a:endParaRPr/>
          </a:p>
          <a:p>
            <a:pPr marL="457200" marR="0" lvl="0" indent="0" algn="l" rtl="0">
              <a:lnSpc>
                <a:spcPct val="100000"/>
              </a:lnSpc>
              <a:spcBef>
                <a:spcPts val="36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7"/>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Framework for Increasing Faculty of Color </a:t>
            </a:r>
            <a:endParaRPr b="1"/>
          </a:p>
        </p:txBody>
      </p:sp>
      <p:sp>
        <p:nvSpPr>
          <p:cNvPr id="197" name="Google Shape;197;p27"/>
          <p:cNvSpPr txBox="1">
            <a:spLocks noGrp="1"/>
          </p:cNvSpPr>
          <p:nvPr>
            <p:ph type="body" idx="1"/>
          </p:nvPr>
        </p:nvSpPr>
        <p:spPr>
          <a:xfrm>
            <a:off x="457200" y="1849500"/>
            <a:ext cx="8229600" cy="50085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b="1"/>
              <a:t>What’s happening in your hiring process?</a:t>
            </a:r>
            <a:endParaRPr b="1"/>
          </a:p>
          <a:p>
            <a:pPr marL="0" marR="0" lvl="0" indent="0" algn="l" rtl="0">
              <a:lnSpc>
                <a:spcPct val="100000"/>
              </a:lnSpc>
              <a:spcBef>
                <a:spcPts val="360"/>
              </a:spcBef>
              <a:spcAft>
                <a:spcPts val="0"/>
              </a:spcAft>
              <a:buNone/>
            </a:pPr>
            <a:endParaRPr sz="1200"/>
          </a:p>
          <a:p>
            <a:pPr marL="0" lvl="0" indent="0" algn="l" rtl="0">
              <a:spcBef>
                <a:spcPts val="360"/>
              </a:spcBef>
              <a:spcAft>
                <a:spcPts val="0"/>
              </a:spcAft>
              <a:buNone/>
            </a:pPr>
            <a:r>
              <a:rPr lang="en-US"/>
              <a:t>Disrupting inequitable hiring practices</a:t>
            </a:r>
            <a:endParaRPr/>
          </a:p>
          <a:p>
            <a:pPr marL="914400" lvl="0" indent="-325755" algn="l" rtl="0">
              <a:spcBef>
                <a:spcPts val="360"/>
              </a:spcBef>
              <a:spcAft>
                <a:spcPts val="0"/>
              </a:spcAft>
              <a:buSzPts val="1530"/>
              <a:buChar char="★"/>
            </a:pPr>
            <a:r>
              <a:rPr lang="en-US"/>
              <a:t>Challenge traditional notions of “merit” and “fit”</a:t>
            </a:r>
            <a:endParaRPr/>
          </a:p>
          <a:p>
            <a:pPr marL="914400" lvl="0" indent="-325755" algn="l" rtl="0">
              <a:spcBef>
                <a:spcPts val="0"/>
              </a:spcBef>
              <a:spcAft>
                <a:spcPts val="0"/>
              </a:spcAft>
              <a:buSzPts val="1530"/>
              <a:buChar char="★"/>
            </a:pPr>
            <a:r>
              <a:rPr lang="en-US"/>
              <a:t>Work relentlessly to achieve buy-in </a:t>
            </a:r>
            <a:endParaRPr/>
          </a:p>
          <a:p>
            <a:pPr marL="1371600" lvl="1" indent="-325755" algn="l" rtl="0">
              <a:spcBef>
                <a:spcPts val="0"/>
              </a:spcBef>
              <a:spcAft>
                <a:spcPts val="0"/>
              </a:spcAft>
              <a:buSzPts val="1530"/>
              <a:buChar char="○"/>
            </a:pPr>
            <a:r>
              <a:rPr lang="en-US"/>
              <a:t>Listen for comments in committee that indicate bias</a:t>
            </a:r>
            <a:endParaRPr/>
          </a:p>
          <a:p>
            <a:pPr marL="1828800" lvl="2" indent="-331469" algn="l" rtl="0">
              <a:spcBef>
                <a:spcPts val="0"/>
              </a:spcBef>
              <a:spcAft>
                <a:spcPts val="0"/>
              </a:spcAft>
              <a:buSzPts val="1620"/>
              <a:buChar char="■"/>
            </a:pPr>
            <a:r>
              <a:rPr lang="en-US"/>
              <a:t>Take responsibility for addressing it teachably</a:t>
            </a:r>
            <a:endParaRPr/>
          </a:p>
          <a:p>
            <a:pPr marL="1828800" lvl="2" indent="-331469" algn="l" rtl="0">
              <a:spcBef>
                <a:spcPts val="0"/>
              </a:spcBef>
              <a:spcAft>
                <a:spcPts val="0"/>
              </a:spcAft>
              <a:buSzPts val="1620"/>
              <a:buChar char="■"/>
            </a:pPr>
            <a:r>
              <a:rPr lang="en-US"/>
              <a:t>Ask questions to help the person reflect on the comment</a:t>
            </a:r>
            <a:endParaRPr/>
          </a:p>
          <a:p>
            <a:pPr marL="1371600" lvl="1" indent="-325755" algn="l" rtl="0">
              <a:spcBef>
                <a:spcPts val="0"/>
              </a:spcBef>
              <a:spcAft>
                <a:spcPts val="0"/>
              </a:spcAft>
              <a:buSzPts val="1530"/>
              <a:buChar char="○"/>
            </a:pPr>
            <a:r>
              <a:rPr lang="en-US"/>
              <a:t>Challenge resistance by shifting focus and reframing conversations</a:t>
            </a:r>
            <a:endParaRPr/>
          </a:p>
          <a:p>
            <a:pPr marL="1828800" lvl="2" indent="-331469" algn="l" rtl="0">
              <a:spcBef>
                <a:spcPts val="0"/>
              </a:spcBef>
              <a:spcAft>
                <a:spcPts val="0"/>
              </a:spcAft>
              <a:buSzPts val="1620"/>
              <a:buChar char="■"/>
            </a:pPr>
            <a:r>
              <a:rPr lang="en-US"/>
              <a:t>Q: “Does this mean we can’t hire white men?”</a:t>
            </a:r>
            <a:endParaRPr/>
          </a:p>
          <a:p>
            <a:pPr marL="1828800" lvl="2" indent="-331469" algn="l" rtl="0">
              <a:spcBef>
                <a:spcPts val="0"/>
              </a:spcBef>
              <a:spcAft>
                <a:spcPts val="0"/>
              </a:spcAft>
              <a:buSzPts val="1620"/>
              <a:buChar char="■"/>
            </a:pPr>
            <a:r>
              <a:rPr lang="en-US"/>
              <a:t>A: “Our focus is on increasing student success, not on hiring a quota.”</a:t>
            </a:r>
            <a:endParaRPr/>
          </a:p>
          <a:p>
            <a:pPr marL="914400" lvl="0" indent="-325755" algn="l" rtl="0">
              <a:spcBef>
                <a:spcPts val="0"/>
              </a:spcBef>
              <a:spcAft>
                <a:spcPts val="0"/>
              </a:spcAft>
              <a:buSzPts val="1530"/>
              <a:buChar char="★"/>
            </a:pPr>
            <a:r>
              <a:rPr lang="en-US"/>
              <a:t>Transform fears of lowering standards into opportunities to reshape campus culture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8"/>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Framework for Increasing Faculty of Color</a:t>
            </a:r>
            <a:endParaRPr b="1"/>
          </a:p>
        </p:txBody>
      </p:sp>
      <p:sp>
        <p:nvSpPr>
          <p:cNvPr id="204" name="Google Shape;204;p28"/>
          <p:cNvSpPr txBox="1">
            <a:spLocks noGrp="1"/>
          </p:cNvSpPr>
          <p:nvPr>
            <p:ph type="body" idx="1"/>
          </p:nvPr>
        </p:nvSpPr>
        <p:spPr>
          <a:xfrm>
            <a:off x="457200" y="1778800"/>
            <a:ext cx="8229600" cy="4876800"/>
          </a:xfrm>
          <a:prstGeom prst="rect">
            <a:avLst/>
          </a:prstGeom>
          <a:effectLst>
            <a:outerShdw blurRad="57150" dist="19050" dir="5400000" algn="bl" rotWithShape="0">
              <a:srgbClr val="000000">
                <a:alpha val="50000"/>
              </a:srgbClr>
            </a:outerShdw>
          </a:effectLst>
        </p:spPr>
        <p:txBody>
          <a:bodyPr spcFirstLastPara="1" wrap="square" lIns="91425" tIns="45700" rIns="91425" bIns="45700" anchor="t" anchorCtr="0">
            <a:noAutofit/>
          </a:bodyPr>
          <a:lstStyle/>
          <a:p>
            <a:pPr marL="0" marR="0" lvl="0" indent="0" algn="l" rtl="0">
              <a:lnSpc>
                <a:spcPct val="100000"/>
              </a:lnSpc>
              <a:spcBef>
                <a:spcPts val="360"/>
              </a:spcBef>
              <a:spcAft>
                <a:spcPts val="0"/>
              </a:spcAft>
              <a:buNone/>
            </a:pPr>
            <a:r>
              <a:rPr lang="en-US" b="1"/>
              <a:t>How welcoming and supportive is your campus culture?</a:t>
            </a:r>
            <a:endParaRPr b="1"/>
          </a:p>
          <a:p>
            <a:pPr marL="0" marR="0" lvl="0" indent="0" algn="l" rtl="0">
              <a:lnSpc>
                <a:spcPct val="100000"/>
              </a:lnSpc>
              <a:spcBef>
                <a:spcPts val="360"/>
              </a:spcBef>
              <a:spcAft>
                <a:spcPts val="0"/>
              </a:spcAft>
              <a:buNone/>
            </a:pPr>
            <a:endParaRPr sz="1800"/>
          </a:p>
          <a:p>
            <a:pPr marL="0" marR="0" lvl="0" indent="0" algn="l" rtl="0">
              <a:lnSpc>
                <a:spcPct val="100000"/>
              </a:lnSpc>
              <a:spcBef>
                <a:spcPts val="360"/>
              </a:spcBef>
              <a:spcAft>
                <a:spcPts val="0"/>
              </a:spcAft>
              <a:buNone/>
            </a:pPr>
            <a:r>
              <a:rPr lang="en-US"/>
              <a:t>Creating a campus culture that supports diversity</a:t>
            </a:r>
            <a:endParaRPr/>
          </a:p>
          <a:p>
            <a:pPr marL="914400" lvl="0" indent="-325755" algn="l" rtl="0">
              <a:spcBef>
                <a:spcPts val="360"/>
              </a:spcBef>
              <a:spcAft>
                <a:spcPts val="0"/>
              </a:spcAft>
              <a:buSzPts val="1530"/>
              <a:buChar char="★"/>
            </a:pPr>
            <a:r>
              <a:rPr lang="en-US"/>
              <a:t>Invest in training for deans on issues faculty of color face</a:t>
            </a:r>
            <a:endParaRPr/>
          </a:p>
          <a:p>
            <a:pPr marL="914400" lvl="0" indent="-325755" algn="l" rtl="0">
              <a:spcBef>
                <a:spcPts val="0"/>
              </a:spcBef>
              <a:spcAft>
                <a:spcPts val="0"/>
              </a:spcAft>
              <a:buSzPts val="1530"/>
              <a:buChar char="★"/>
            </a:pPr>
            <a:r>
              <a:rPr lang="en-US"/>
              <a:t>Hire faculty of color in cohorts to combat isolation</a:t>
            </a:r>
            <a:endParaRPr/>
          </a:p>
          <a:p>
            <a:pPr marL="914400" lvl="0" indent="-325755" algn="l" rtl="0">
              <a:spcBef>
                <a:spcPts val="0"/>
              </a:spcBef>
              <a:spcAft>
                <a:spcPts val="0"/>
              </a:spcAft>
              <a:buSzPts val="1530"/>
              <a:buChar char="★"/>
            </a:pPr>
            <a:r>
              <a:rPr lang="en-US"/>
              <a:t>Create a supportive onboarding and peer mentoring process</a:t>
            </a:r>
            <a:endParaRPr/>
          </a:p>
          <a:p>
            <a:pPr marL="914400" lvl="0" indent="-325755" algn="l" rtl="0">
              <a:spcBef>
                <a:spcPts val="0"/>
              </a:spcBef>
              <a:spcAft>
                <a:spcPts val="0"/>
              </a:spcAft>
              <a:buSzPts val="1530"/>
              <a:buChar char="★"/>
            </a:pPr>
            <a:r>
              <a:rPr lang="en-US"/>
              <a:t>Support creation of affinity groups where faculty of color can network with other faculty of color</a:t>
            </a:r>
            <a:endParaRPr/>
          </a:p>
          <a:p>
            <a:pPr marL="914400" lvl="0" indent="-325755" algn="l" rtl="0">
              <a:spcBef>
                <a:spcPts val="0"/>
              </a:spcBef>
              <a:spcAft>
                <a:spcPts val="0"/>
              </a:spcAft>
              <a:buSzPts val="1530"/>
              <a:buChar char="★"/>
            </a:pPr>
            <a:r>
              <a:rPr lang="en-US"/>
              <a:t>Identify and disrupt “organizational silence” which prevents people from speaking up</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Discussion </a:t>
            </a:r>
            <a:endParaRPr b="1"/>
          </a:p>
        </p:txBody>
      </p:sp>
      <p:sp>
        <p:nvSpPr>
          <p:cNvPr id="211" name="Google Shape;211;p29"/>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3740"/>
              <a:buNone/>
            </a:pPr>
            <a:endParaRPr sz="4400"/>
          </a:p>
          <a:p>
            <a:pPr marL="0" lvl="0" indent="0" algn="ctr" rtl="0">
              <a:spcBef>
                <a:spcPts val="880"/>
              </a:spcBef>
              <a:spcAft>
                <a:spcPts val="0"/>
              </a:spcAft>
              <a:buSzPts val="3740"/>
              <a:buNone/>
            </a:pPr>
            <a:r>
              <a:rPr lang="en-US" sz="4400"/>
              <a:t>What strategies have you used to recruit ethnically &amp; racially diverse faculty?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Recruitment and Outreach</a:t>
            </a:r>
            <a:endParaRPr b="1"/>
          </a:p>
        </p:txBody>
      </p:sp>
      <p:sp>
        <p:nvSpPr>
          <p:cNvPr id="218" name="Google Shape;218;p30"/>
          <p:cNvSpPr txBox="1">
            <a:spLocks noGrp="1"/>
          </p:cNvSpPr>
          <p:nvPr>
            <p:ph type="body" idx="1"/>
          </p:nvPr>
        </p:nvSpPr>
        <p:spPr>
          <a:xfrm>
            <a:off x="110825" y="1364675"/>
            <a:ext cx="8894700" cy="5319300"/>
          </a:xfrm>
          <a:prstGeom prst="rect">
            <a:avLst/>
          </a:prstGeom>
          <a:noFill/>
          <a:ln>
            <a:noFill/>
          </a:ln>
        </p:spPr>
        <p:txBody>
          <a:bodyPr spcFirstLastPara="1" wrap="square" lIns="91425" tIns="45700" rIns="91425" bIns="45700" anchor="t" anchorCtr="0">
            <a:noAutofit/>
          </a:bodyPr>
          <a:lstStyle/>
          <a:p>
            <a:pPr marL="182880" lvl="0" indent="-205740" algn="l" rtl="0">
              <a:spcBef>
                <a:spcPts val="0"/>
              </a:spcBef>
              <a:spcAft>
                <a:spcPts val="0"/>
              </a:spcAft>
              <a:buSzPts val="2400"/>
              <a:buChar char="•"/>
            </a:pPr>
            <a:r>
              <a:rPr lang="en-US"/>
              <a:t>Proactive outreach for applicants to achieve racial and ethnic equity</a:t>
            </a:r>
            <a:endParaRPr/>
          </a:p>
          <a:p>
            <a:pPr marL="182880" lvl="0" indent="-53339" algn="l" rtl="0">
              <a:spcBef>
                <a:spcPts val="480"/>
              </a:spcBef>
              <a:spcAft>
                <a:spcPts val="0"/>
              </a:spcAft>
              <a:buSzPts val="2040"/>
              <a:buNone/>
            </a:pPr>
            <a:endParaRPr/>
          </a:p>
          <a:p>
            <a:pPr marL="182880" lvl="0" indent="-205740" algn="l" rtl="0">
              <a:spcBef>
                <a:spcPts val="480"/>
              </a:spcBef>
              <a:spcAft>
                <a:spcPts val="0"/>
              </a:spcAft>
              <a:buSzPts val="2400"/>
              <a:buChar char="•"/>
            </a:pPr>
            <a:r>
              <a:rPr lang="en-US"/>
              <a:t>Professional development of departments’ faculty and administrators</a:t>
            </a:r>
            <a:endParaRPr/>
          </a:p>
          <a:p>
            <a:pPr marL="0" lvl="0" indent="0" algn="l" rtl="0">
              <a:spcBef>
                <a:spcPts val="480"/>
              </a:spcBef>
              <a:spcAft>
                <a:spcPts val="0"/>
              </a:spcAft>
              <a:buSzPts val="2040"/>
              <a:buNone/>
            </a:pPr>
            <a:r>
              <a:rPr lang="en-US"/>
              <a:t> </a:t>
            </a:r>
            <a:endParaRPr/>
          </a:p>
          <a:p>
            <a:pPr marL="182880" lvl="0" indent="-205740" algn="l" rtl="0">
              <a:spcBef>
                <a:spcPts val="480"/>
              </a:spcBef>
              <a:spcAft>
                <a:spcPts val="0"/>
              </a:spcAft>
              <a:buSzPts val="2400"/>
              <a:buChar char="•"/>
            </a:pPr>
            <a:r>
              <a:rPr lang="en-US"/>
              <a:t>Review of the Diversity Statement </a:t>
            </a:r>
            <a:endParaRPr/>
          </a:p>
          <a:p>
            <a:pPr marL="182880" lvl="0" indent="0" algn="l" rtl="0">
              <a:spcBef>
                <a:spcPts val="480"/>
              </a:spcBef>
              <a:spcAft>
                <a:spcPts val="0"/>
              </a:spcAft>
              <a:buNone/>
            </a:pPr>
            <a:r>
              <a:rPr lang="en-US" sz="1800" i="1"/>
              <a:t>Is this a strong diversity statement?</a:t>
            </a:r>
            <a:endParaRPr sz="1800" i="1"/>
          </a:p>
          <a:p>
            <a:pPr marL="182880" lvl="0" indent="0" algn="l" rtl="0">
              <a:spcBef>
                <a:spcPts val="480"/>
              </a:spcBef>
              <a:spcAft>
                <a:spcPts val="0"/>
              </a:spcAft>
              <a:buNone/>
            </a:pPr>
            <a:r>
              <a:rPr lang="en-US" sz="1800"/>
              <a:t>Demonstrate sensitivity in working with students and staff of diverse racial, ethnic, academic and socio economic backgrounds, sexual orientation, and disabilities by showing respect for differences and the dignity of others.</a:t>
            </a:r>
            <a:endParaRPr sz="1800"/>
          </a:p>
          <a:p>
            <a:pPr marL="0" lvl="0" indent="0" algn="l" rtl="0">
              <a:spcBef>
                <a:spcPts val="480"/>
              </a:spcBef>
              <a:spcAft>
                <a:spcPts val="0"/>
              </a:spcAft>
              <a:buSzPts val="2040"/>
              <a:buNone/>
            </a:pPr>
            <a:endParaRPr/>
          </a:p>
          <a:p>
            <a:pPr marL="182880" lvl="0" indent="-205740" algn="l" rtl="0">
              <a:spcBef>
                <a:spcPts val="480"/>
              </a:spcBef>
              <a:spcAft>
                <a:spcPts val="0"/>
              </a:spcAft>
              <a:buSzPts val="2400"/>
              <a:buChar char="•"/>
            </a:pPr>
            <a:r>
              <a:rPr lang="en-US"/>
              <a:t>Self-test to discover own biases </a:t>
            </a:r>
            <a:r>
              <a:rPr lang="en-US" u="sng">
                <a:solidFill>
                  <a:schemeClr val="hlink"/>
                </a:solidFill>
                <a:hlinkClick r:id="rId3"/>
              </a:rPr>
              <a:t>https://implicit.harvard.edu/implicit/takeatest.html</a:t>
            </a:r>
            <a:r>
              <a:rPr lang="en-US"/>
              <a:t> </a:t>
            </a:r>
            <a:endParaRPr/>
          </a:p>
          <a:p>
            <a:pPr marL="182880" lvl="0" indent="-53339" algn="l" rtl="0">
              <a:spcBef>
                <a:spcPts val="480"/>
              </a:spcBef>
              <a:spcAft>
                <a:spcPts val="0"/>
              </a:spcAft>
              <a:buSzPts val="204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Recruitment and Outreach   </a:t>
            </a:r>
            <a:r>
              <a:rPr lang="en-US"/>
              <a:t>  </a:t>
            </a:r>
            <a:r>
              <a:rPr lang="en-US" sz="3000" i="1"/>
              <a:t>Continued</a:t>
            </a:r>
            <a:endParaRPr sz="3000" i="1"/>
          </a:p>
        </p:txBody>
      </p:sp>
      <p:sp>
        <p:nvSpPr>
          <p:cNvPr id="224" name="Google Shape;224;p31"/>
          <p:cNvSpPr txBox="1">
            <a:spLocks noGrp="1"/>
          </p:cNvSpPr>
          <p:nvPr>
            <p:ph type="body" idx="1"/>
          </p:nvPr>
        </p:nvSpPr>
        <p:spPr>
          <a:xfrm>
            <a:off x="457200" y="1600200"/>
            <a:ext cx="8229600" cy="5257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r>
              <a:rPr lang="en-US" b="1"/>
              <a:t>Cultivating potential candidates</a:t>
            </a:r>
            <a:endParaRPr/>
          </a:p>
          <a:p>
            <a:pPr marL="182880" lvl="0" indent="-182880" algn="l" rtl="0">
              <a:spcBef>
                <a:spcPts val="480"/>
              </a:spcBef>
              <a:spcAft>
                <a:spcPts val="0"/>
              </a:spcAft>
              <a:buSzPts val="2040"/>
              <a:buChar char="•"/>
            </a:pPr>
            <a:r>
              <a:rPr lang="en-US"/>
              <a:t>Generate a large and diverse pool of candidates (includes full time and part time faculty)</a:t>
            </a:r>
            <a:endParaRPr sz="1100"/>
          </a:p>
          <a:p>
            <a:pPr marL="182880" lvl="0" indent="-53339" algn="l" rtl="0">
              <a:spcBef>
                <a:spcPts val="480"/>
              </a:spcBef>
              <a:spcAft>
                <a:spcPts val="0"/>
              </a:spcAft>
              <a:buSzPts val="2040"/>
              <a:buNone/>
            </a:pPr>
            <a:endParaRPr/>
          </a:p>
          <a:p>
            <a:pPr marL="182880" lvl="0" indent="-182880" algn="l" rtl="0">
              <a:spcBef>
                <a:spcPts val="480"/>
              </a:spcBef>
              <a:spcAft>
                <a:spcPts val="0"/>
              </a:spcAft>
              <a:buSzPts val="2040"/>
              <a:buChar char="•"/>
            </a:pPr>
            <a:r>
              <a:rPr lang="en-US"/>
              <a:t>Publicize the position among ethnic, racial, and cultural groups</a:t>
            </a:r>
            <a:r>
              <a:rPr lang="en-US" sz="1800"/>
              <a:t> (Hispanic Association for Colleges and Universities, The Journal of Black in Higher Education, Diverse Issues in Higher Education &amp; Diverse Academia) </a:t>
            </a:r>
            <a:endParaRPr sz="1800"/>
          </a:p>
          <a:p>
            <a:pPr marL="182880" lvl="0" indent="0" algn="l" rtl="0">
              <a:spcBef>
                <a:spcPts val="480"/>
              </a:spcBef>
              <a:spcAft>
                <a:spcPts val="0"/>
              </a:spcAft>
              <a:buNone/>
            </a:pPr>
            <a:endParaRPr/>
          </a:p>
          <a:p>
            <a:pPr marL="182880" lvl="0" indent="-182880" algn="l" rtl="0">
              <a:spcBef>
                <a:spcPts val="480"/>
              </a:spcBef>
              <a:spcAft>
                <a:spcPts val="0"/>
              </a:spcAft>
              <a:buSzPts val="2040"/>
              <a:buChar char="•"/>
            </a:pPr>
            <a:r>
              <a:rPr lang="en-US"/>
              <a:t>Periodically review and discuss practices for building a pool </a:t>
            </a:r>
            <a:endParaRPr/>
          </a:p>
          <a:p>
            <a:pPr marL="0" lvl="0" indent="0" algn="l" rtl="0">
              <a:spcBef>
                <a:spcPts val="480"/>
              </a:spcBef>
              <a:spcAft>
                <a:spcPts val="0"/>
              </a:spcAft>
              <a:buNone/>
            </a:pPr>
            <a:endParaRPr/>
          </a:p>
          <a:p>
            <a:pPr marL="182880" lvl="0" indent="-53339" algn="l" rtl="0">
              <a:spcBef>
                <a:spcPts val="480"/>
              </a:spcBef>
              <a:spcAft>
                <a:spcPts val="0"/>
              </a:spcAft>
              <a:buSzPts val="204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Session Outcomes</a:t>
            </a:r>
            <a:endParaRPr b="1"/>
          </a:p>
        </p:txBody>
      </p:sp>
      <p:sp>
        <p:nvSpPr>
          <p:cNvPr id="105" name="Google Shape;105;p1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r>
              <a:rPr lang="en-US"/>
              <a:t>Participants will</a:t>
            </a:r>
            <a:endParaRPr/>
          </a:p>
          <a:p>
            <a:pPr marL="0" lvl="0" indent="0" algn="l" rtl="0">
              <a:spcBef>
                <a:spcPts val="480"/>
              </a:spcBef>
              <a:spcAft>
                <a:spcPts val="0"/>
              </a:spcAft>
              <a:buSzPts val="2040"/>
              <a:buNone/>
            </a:pPr>
            <a:endParaRPr/>
          </a:p>
          <a:p>
            <a:pPr marL="182880" lvl="0" indent="-182880" algn="l" rtl="0">
              <a:spcBef>
                <a:spcPts val="480"/>
              </a:spcBef>
              <a:spcAft>
                <a:spcPts val="0"/>
              </a:spcAft>
              <a:buSzPts val="2040"/>
              <a:buChar char="•"/>
            </a:pPr>
            <a:r>
              <a:rPr lang="en-US"/>
              <a:t>Explore issues with attracting and hiring ethnically and racially diverse faculty</a:t>
            </a:r>
            <a:endParaRPr/>
          </a:p>
          <a:p>
            <a:pPr marL="182880" lvl="0" indent="-53339" algn="l" rtl="0">
              <a:spcBef>
                <a:spcPts val="480"/>
              </a:spcBef>
              <a:spcAft>
                <a:spcPts val="0"/>
              </a:spcAft>
              <a:buSzPts val="2040"/>
              <a:buNone/>
            </a:pPr>
            <a:endParaRPr/>
          </a:p>
          <a:p>
            <a:pPr marL="182880" lvl="0" indent="-182880" algn="l" rtl="0">
              <a:spcBef>
                <a:spcPts val="480"/>
              </a:spcBef>
              <a:spcAft>
                <a:spcPts val="0"/>
              </a:spcAft>
              <a:buSzPts val="2040"/>
              <a:buChar char="•"/>
            </a:pPr>
            <a:r>
              <a:rPr lang="en-US"/>
              <a:t>Discuss recruitment processes and strategies to share with their campus hiring committees</a:t>
            </a:r>
            <a:endParaRPr/>
          </a:p>
          <a:p>
            <a:pPr marL="182880" lvl="0" indent="0" algn="l" rtl="0">
              <a:spcBef>
                <a:spcPts val="480"/>
              </a:spcBef>
              <a:spcAft>
                <a:spcPts val="0"/>
              </a:spcAft>
              <a:buNone/>
            </a:pPr>
            <a:r>
              <a:rPr lang="en-US"/>
              <a:t> </a:t>
            </a:r>
            <a:endParaRPr/>
          </a:p>
          <a:p>
            <a:pPr marL="182880" lvl="0" indent="-182880" algn="l" rtl="0">
              <a:spcBef>
                <a:spcPts val="480"/>
              </a:spcBef>
              <a:spcAft>
                <a:spcPts val="0"/>
              </a:spcAft>
              <a:buSzPts val="2040"/>
              <a:buChar char="•"/>
            </a:pPr>
            <a:r>
              <a:rPr lang="en-US"/>
              <a:t>Understand the use of modern technology and social media to attract ethnically and racially diverse faculty </a:t>
            </a:r>
            <a:endParaRPr/>
          </a:p>
          <a:p>
            <a:pPr marL="0" lvl="0" indent="0" algn="l" rtl="0">
              <a:spcBef>
                <a:spcPts val="480"/>
              </a:spcBef>
              <a:spcAft>
                <a:spcPts val="0"/>
              </a:spcAft>
              <a:buSzPts val="2040"/>
              <a:buNone/>
            </a:pPr>
            <a:endParaRPr/>
          </a:p>
          <a:p>
            <a:pPr marL="182880" lvl="0" indent="-53339" algn="l" rtl="0">
              <a:spcBef>
                <a:spcPts val="480"/>
              </a:spcBef>
              <a:spcAft>
                <a:spcPts val="0"/>
              </a:spcAft>
              <a:buSzPts val="2040"/>
              <a:buNone/>
            </a:pP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Recruitment and Outreach 	</a:t>
            </a:r>
            <a:r>
              <a:rPr lang="en-US"/>
              <a:t>	</a:t>
            </a:r>
            <a:r>
              <a:rPr lang="en-US" sz="3000" i="1"/>
              <a:t>Continued</a:t>
            </a:r>
            <a:endParaRPr sz="3000" i="1"/>
          </a:p>
        </p:txBody>
      </p:sp>
      <p:sp>
        <p:nvSpPr>
          <p:cNvPr id="230" name="Google Shape;230;p32"/>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Use of technology and social media</a:t>
            </a:r>
            <a:endParaRPr b="1"/>
          </a:p>
          <a:p>
            <a:pPr marL="182880" lvl="0" indent="0" algn="l" rtl="0">
              <a:spcBef>
                <a:spcPts val="0"/>
              </a:spcBef>
              <a:spcAft>
                <a:spcPts val="0"/>
              </a:spcAft>
              <a:buNone/>
            </a:pPr>
            <a:endParaRPr/>
          </a:p>
          <a:p>
            <a:pPr marL="457200" lvl="0" indent="-381000" algn="l" rtl="0">
              <a:lnSpc>
                <a:spcPct val="115000"/>
              </a:lnSpc>
              <a:spcBef>
                <a:spcPts val="0"/>
              </a:spcBef>
              <a:spcAft>
                <a:spcPts val="0"/>
              </a:spcAft>
              <a:buSzPts val="2400"/>
              <a:buChar char="•"/>
            </a:pPr>
            <a:r>
              <a:rPr lang="en-US"/>
              <a:t>Online College Faculty job marketing can be more effective by advertising on college websites in a more prominent location (home page) as well as CCC Registry and Higher Ed</a:t>
            </a:r>
            <a:endParaRPr/>
          </a:p>
          <a:p>
            <a:pPr marL="0" lvl="0" indent="0" algn="l" rtl="0">
              <a:lnSpc>
                <a:spcPct val="115000"/>
              </a:lnSpc>
              <a:spcBef>
                <a:spcPts val="0"/>
              </a:spcBef>
              <a:spcAft>
                <a:spcPts val="0"/>
              </a:spcAft>
              <a:buNone/>
            </a:pPr>
            <a:endParaRPr/>
          </a:p>
          <a:p>
            <a:pPr marL="457200" lvl="0" indent="-381000" algn="l" rtl="0">
              <a:lnSpc>
                <a:spcPct val="115000"/>
              </a:lnSpc>
              <a:spcBef>
                <a:spcPts val="0"/>
              </a:spcBef>
              <a:spcAft>
                <a:spcPts val="0"/>
              </a:spcAft>
              <a:buSzPts val="2400"/>
              <a:buChar char="•"/>
            </a:pPr>
            <a:r>
              <a:rPr lang="en-US"/>
              <a:t>Social Media Networks: LinkedIn, Facebook, Twitter, Youtube</a:t>
            </a:r>
            <a:endParaRPr/>
          </a:p>
          <a:p>
            <a:pPr marL="0" lvl="0" indent="0" algn="l" rtl="0">
              <a:lnSpc>
                <a:spcPct val="115000"/>
              </a:lnSpc>
              <a:spcBef>
                <a:spcPts val="0"/>
              </a:spcBef>
              <a:spcAft>
                <a:spcPts val="0"/>
              </a:spcAft>
              <a:buNone/>
            </a:pPr>
            <a:endParaRPr/>
          </a:p>
          <a:p>
            <a:pPr marL="457200" lvl="0" indent="-381000" algn="l" rtl="0">
              <a:lnSpc>
                <a:spcPct val="115000"/>
              </a:lnSpc>
              <a:spcBef>
                <a:spcPts val="0"/>
              </a:spcBef>
              <a:spcAft>
                <a:spcPts val="0"/>
              </a:spcAft>
              <a:buSzPts val="2400"/>
              <a:buChar char="•"/>
            </a:pPr>
            <a:r>
              <a:rPr lang="en-US"/>
              <a:t>Mobile applications </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182880" lvl="0" indent="0" algn="l" rtl="0">
              <a:spcBef>
                <a:spcPts val="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3"/>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Recruitment &amp; Outreach</a:t>
            </a:r>
            <a:endParaRPr/>
          </a:p>
        </p:txBody>
      </p:sp>
      <p:sp>
        <p:nvSpPr>
          <p:cNvPr id="237" name="Google Shape;237;p33"/>
          <p:cNvSpPr txBox="1">
            <a:spLocks noGrp="1"/>
          </p:cNvSpPr>
          <p:nvPr>
            <p:ph type="body" idx="1"/>
          </p:nvPr>
        </p:nvSpPr>
        <p:spPr>
          <a:xfrm>
            <a:off x="138000" y="1614450"/>
            <a:ext cx="8548800" cy="48624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r>
              <a:rPr lang="en-US"/>
              <a:t> </a:t>
            </a:r>
            <a:endParaRPr/>
          </a:p>
        </p:txBody>
      </p:sp>
      <p:pic>
        <p:nvPicPr>
          <p:cNvPr id="238" name="Google Shape;238;p33"/>
          <p:cNvPicPr preferRelativeResize="0"/>
          <p:nvPr/>
        </p:nvPicPr>
        <p:blipFill>
          <a:blip r:embed="rId3">
            <a:alphaModFix/>
          </a:blip>
          <a:stretch>
            <a:fillRect/>
          </a:stretch>
        </p:blipFill>
        <p:spPr>
          <a:xfrm>
            <a:off x="2428550" y="1234450"/>
            <a:ext cx="4003025" cy="4279450"/>
          </a:xfrm>
          <a:prstGeom prst="rect">
            <a:avLst/>
          </a:prstGeom>
          <a:noFill/>
          <a:ln>
            <a:noFill/>
          </a:ln>
        </p:spPr>
      </p:pic>
      <p:sp>
        <p:nvSpPr>
          <p:cNvPr id="239" name="Google Shape;239;p33"/>
          <p:cNvSpPr txBox="1"/>
          <p:nvPr/>
        </p:nvSpPr>
        <p:spPr>
          <a:xfrm>
            <a:off x="577350" y="5633725"/>
            <a:ext cx="7989300" cy="521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400" u="sng">
                <a:solidFill>
                  <a:schemeClr val="hlink"/>
                </a:solidFill>
                <a:hlinkClick r:id="rId4"/>
              </a:rPr>
              <a:t>https://asccc.org/sites/default/files/Hiring_Paper.pdf</a:t>
            </a:r>
            <a:r>
              <a:rPr lang="en-US" sz="2400"/>
              <a:t> </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34" descr="https://images.law.com/contrib/content/uploads/sites/416/2018/09/Legal-Marketing.jpg-image620x372.jpg"/>
          <p:cNvPicPr preferRelativeResize="0"/>
          <p:nvPr/>
        </p:nvPicPr>
        <p:blipFill rotWithShape="1">
          <a:blip r:embed="rId3">
            <a:alphaModFix/>
          </a:blip>
          <a:srcRect/>
          <a:stretch/>
        </p:blipFill>
        <p:spPr>
          <a:xfrm>
            <a:off x="413360" y="713985"/>
            <a:ext cx="8592854" cy="5962388"/>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For more information contact:</a:t>
            </a:r>
            <a:endParaRPr b="1"/>
          </a:p>
        </p:txBody>
      </p:sp>
      <p:sp>
        <p:nvSpPr>
          <p:cNvPr id="251" name="Google Shape;251;p35"/>
          <p:cNvSpPr txBox="1">
            <a:spLocks noGrp="1"/>
          </p:cNvSpPr>
          <p:nvPr>
            <p:ph type="body" idx="1"/>
          </p:nvPr>
        </p:nvSpPr>
        <p:spPr>
          <a:xfrm>
            <a:off x="380850" y="1233625"/>
            <a:ext cx="8229600" cy="5539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Mayra Cruz, Area B Representative ASCCC</a:t>
            </a:r>
            <a:endParaRPr/>
          </a:p>
          <a:p>
            <a:pPr marL="0" lvl="0" indent="0" algn="l" rtl="0">
              <a:spcBef>
                <a:spcPts val="480"/>
              </a:spcBef>
              <a:spcAft>
                <a:spcPts val="0"/>
              </a:spcAft>
              <a:buSzPts val="2040"/>
              <a:buNone/>
            </a:pPr>
            <a:r>
              <a:rPr lang="en-US" u="sng">
                <a:solidFill>
                  <a:schemeClr val="hlink"/>
                </a:solidFill>
                <a:hlinkClick r:id="rId3"/>
              </a:rPr>
              <a:t>cruzmayra@deanza.edu</a:t>
            </a:r>
            <a:r>
              <a:rPr lang="en-US"/>
              <a:t>  </a:t>
            </a:r>
            <a:endParaRPr/>
          </a:p>
          <a:p>
            <a:pPr marL="0" lvl="0" indent="0" algn="l" rtl="0">
              <a:spcBef>
                <a:spcPts val="480"/>
              </a:spcBef>
              <a:spcAft>
                <a:spcPts val="0"/>
              </a:spcAft>
              <a:buNone/>
            </a:pPr>
            <a:r>
              <a:rPr lang="en-US"/>
              <a:t>Michelle Bean, At-Large Representative </a:t>
            </a:r>
            <a:endParaRPr/>
          </a:p>
          <a:p>
            <a:pPr marL="0" lvl="0" indent="0" algn="l" rtl="0">
              <a:spcBef>
                <a:spcPts val="480"/>
              </a:spcBef>
              <a:spcAft>
                <a:spcPts val="0"/>
              </a:spcAft>
              <a:buNone/>
            </a:pPr>
            <a:r>
              <a:rPr lang="en-US"/>
              <a:t> </a:t>
            </a:r>
            <a:r>
              <a:rPr lang="en-US" u="sng">
                <a:solidFill>
                  <a:schemeClr val="hlink"/>
                </a:solidFill>
                <a:hlinkClick r:id="rId4"/>
              </a:rPr>
              <a:t>mbean@riohondo.edu</a:t>
            </a:r>
            <a:r>
              <a:rPr lang="en-US"/>
              <a:t> </a:t>
            </a:r>
            <a:endParaRPr/>
          </a:p>
          <a:p>
            <a:pPr marL="0" lvl="0" indent="0" algn="l" rtl="0">
              <a:spcBef>
                <a:spcPts val="480"/>
              </a:spcBef>
              <a:spcAft>
                <a:spcPts val="0"/>
              </a:spcAft>
              <a:buNone/>
            </a:pPr>
            <a:r>
              <a:rPr lang="en-US"/>
              <a:t>Robin Allyn, Miracosta College, Equity &amp; Diversity Advisory Committee‎</a:t>
            </a:r>
            <a:endParaRPr/>
          </a:p>
          <a:p>
            <a:pPr marL="0" lvl="0" indent="0" algn="l" rtl="0">
              <a:spcBef>
                <a:spcPts val="480"/>
              </a:spcBef>
              <a:spcAft>
                <a:spcPts val="0"/>
              </a:spcAft>
              <a:buNone/>
            </a:pPr>
            <a:r>
              <a:rPr lang="en-US" u="sng">
                <a:solidFill>
                  <a:schemeClr val="hlink"/>
                </a:solidFill>
                <a:hlinkClick r:id="rId5"/>
              </a:rPr>
              <a:t>rallyn@miracosta.edu</a:t>
            </a:r>
            <a:endParaRPr u="sng">
              <a:solidFill>
                <a:srgbClr val="D26900"/>
              </a:solidFill>
            </a:endParaRPr>
          </a:p>
          <a:p>
            <a:pPr marL="0" lvl="0" indent="0" algn="l" rtl="0">
              <a:spcBef>
                <a:spcPts val="480"/>
              </a:spcBef>
              <a:spcAft>
                <a:spcPts val="0"/>
              </a:spcAft>
              <a:buNone/>
            </a:pPr>
            <a:r>
              <a:rPr lang="en-US"/>
              <a:t>Manjit (Manny) Kang, Evergreen College, ASCCC Faculty Development Committee</a:t>
            </a:r>
            <a:endParaRPr/>
          </a:p>
          <a:p>
            <a:pPr marL="0" lvl="0" indent="0" algn="l" rtl="0">
              <a:spcBef>
                <a:spcPts val="480"/>
              </a:spcBef>
              <a:spcAft>
                <a:spcPts val="0"/>
              </a:spcAft>
              <a:buNone/>
            </a:pPr>
            <a:r>
              <a:rPr lang="en-US" u="sng">
                <a:solidFill>
                  <a:schemeClr val="hlink"/>
                </a:solidFill>
                <a:hlinkClick r:id="rId6"/>
              </a:rPr>
              <a:t>Manjit.Kang@sjcc.edu</a:t>
            </a:r>
            <a:r>
              <a:rPr lang="en-US"/>
              <a:t> ‎  ‎‎</a:t>
            </a:r>
            <a:endParaRPr/>
          </a:p>
          <a:p>
            <a:pPr marL="0" lvl="0" indent="0" algn="l" rtl="0">
              <a:spcBef>
                <a:spcPts val="480"/>
              </a:spcBef>
              <a:spcAft>
                <a:spcPts val="0"/>
              </a:spcAft>
              <a:buNone/>
            </a:pPr>
            <a:r>
              <a:rPr lang="en-US"/>
              <a:t>Leigh Anne Shaw, Skyline College, ASCCC Equity &amp; Diversity Action Committee</a:t>
            </a:r>
            <a:endParaRPr/>
          </a:p>
          <a:p>
            <a:pPr marL="0" lvl="0" indent="0" algn="l" rtl="0">
              <a:spcBef>
                <a:spcPts val="480"/>
              </a:spcBef>
              <a:spcAft>
                <a:spcPts val="0"/>
              </a:spcAft>
              <a:buSzPts val="2040"/>
              <a:buNone/>
            </a:pPr>
            <a:r>
              <a:rPr lang="en-US" u="sng">
                <a:solidFill>
                  <a:schemeClr val="hlink"/>
                </a:solidFill>
                <a:hlinkClick r:id="rId7"/>
              </a:rPr>
              <a:t>shawl@smccd.edu</a:t>
            </a:r>
            <a:r>
              <a:rPr lang="en-US"/>
              <a:t> </a:t>
            </a:r>
            <a:endParaRPr/>
          </a:p>
          <a:p>
            <a:pPr marL="0" lvl="0" indent="0" algn="l" rtl="0">
              <a:spcBef>
                <a:spcPts val="480"/>
              </a:spcBef>
              <a:spcAft>
                <a:spcPts val="0"/>
              </a:spcAft>
              <a:buSzPts val="2040"/>
              <a:buNone/>
            </a:pPr>
            <a:endParaRPr/>
          </a:p>
          <a:p>
            <a:pPr marL="0" lvl="0" indent="0" algn="l" rtl="0">
              <a:spcBef>
                <a:spcPts val="480"/>
              </a:spcBef>
              <a:spcAft>
                <a:spcPts val="0"/>
              </a:spcAft>
              <a:buSzPts val="204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Resources</a:t>
            </a:r>
            <a:endParaRPr b="1"/>
          </a:p>
        </p:txBody>
      </p:sp>
      <p:sp>
        <p:nvSpPr>
          <p:cNvPr id="258" name="Google Shape;258;p36"/>
          <p:cNvSpPr txBox="1">
            <a:spLocks noGrp="1"/>
          </p:cNvSpPr>
          <p:nvPr>
            <p:ph type="body" idx="1"/>
          </p:nvPr>
        </p:nvSpPr>
        <p:spPr>
          <a:xfrm>
            <a:off x="457200" y="1267725"/>
            <a:ext cx="8229600" cy="5209200"/>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1734"/>
              <a:buChar char="•"/>
            </a:pPr>
            <a:r>
              <a:rPr lang="en-US" sz="2040"/>
              <a:t>Aldemaro Romero Jr..  March 2017  </a:t>
            </a:r>
            <a:r>
              <a:rPr lang="en-US" sz="2040" i="1"/>
              <a:t>Best Practices for Recruiting and Retaining Diverse Faculty for</a:t>
            </a:r>
            <a:r>
              <a:rPr lang="en-US" sz="2040"/>
              <a:t> </a:t>
            </a:r>
            <a:r>
              <a:rPr lang="en-US" sz="2040" i="1"/>
              <a:t>Institutions of Higher Education</a:t>
            </a:r>
            <a:r>
              <a:rPr lang="en-US" sz="2040"/>
              <a:t>.  Council of Colleges of Arts and Sciences, Committee on Cultural Diversity.  </a:t>
            </a:r>
            <a:endParaRPr/>
          </a:p>
          <a:p>
            <a:pPr marL="0" lvl="0" indent="0" algn="l" rtl="0">
              <a:lnSpc>
                <a:spcPct val="90000"/>
              </a:lnSpc>
              <a:spcBef>
                <a:spcPts val="408"/>
              </a:spcBef>
              <a:spcAft>
                <a:spcPts val="0"/>
              </a:spcAft>
              <a:buSzPts val="1734"/>
              <a:buNone/>
            </a:pPr>
            <a:r>
              <a:rPr lang="en-US" sz="2040" u="sng">
                <a:solidFill>
                  <a:schemeClr val="hlink"/>
                </a:solidFill>
                <a:hlinkClick r:id="rId3"/>
              </a:rPr>
              <a:t>https://www.ccas.net/files/public/Publications/Best%20Practices%20CCAS_March%202017_FINAL.pdf</a:t>
            </a:r>
            <a:r>
              <a:rPr lang="en-US" sz="2040"/>
              <a:t> </a:t>
            </a:r>
            <a:endParaRPr/>
          </a:p>
          <a:p>
            <a:pPr marL="0" lvl="0" indent="0" algn="l" rtl="0">
              <a:lnSpc>
                <a:spcPct val="90000"/>
              </a:lnSpc>
              <a:spcBef>
                <a:spcPts val="408"/>
              </a:spcBef>
              <a:spcAft>
                <a:spcPts val="0"/>
              </a:spcAft>
              <a:buSzPts val="1734"/>
              <a:buNone/>
            </a:pPr>
            <a:r>
              <a:rPr lang="en-US" sz="2040"/>
              <a:t> </a:t>
            </a:r>
            <a:endParaRPr/>
          </a:p>
          <a:p>
            <a:pPr marL="182880" lvl="0" indent="-182880" algn="l" rtl="0">
              <a:lnSpc>
                <a:spcPct val="90000"/>
              </a:lnSpc>
              <a:spcBef>
                <a:spcPts val="408"/>
              </a:spcBef>
              <a:spcAft>
                <a:spcPts val="0"/>
              </a:spcAft>
              <a:buSzPts val="1734"/>
              <a:buChar char="•"/>
            </a:pPr>
            <a:r>
              <a:rPr lang="en-US" sz="2040"/>
              <a:t>Guidelines for MAA Selection Committees: Avoiding Implicit Bias</a:t>
            </a:r>
            <a:endParaRPr/>
          </a:p>
          <a:p>
            <a:pPr marL="0" lvl="0" indent="0" algn="l" rtl="0">
              <a:lnSpc>
                <a:spcPct val="90000"/>
              </a:lnSpc>
              <a:spcBef>
                <a:spcPts val="408"/>
              </a:spcBef>
              <a:spcAft>
                <a:spcPts val="0"/>
              </a:spcAft>
              <a:buSzPts val="1734"/>
              <a:buNone/>
            </a:pPr>
            <a:r>
              <a:rPr lang="en-US" sz="2040" u="sng">
                <a:solidFill>
                  <a:schemeClr val="hlink"/>
                </a:solidFill>
                <a:hlinkClick r:id="rId4"/>
              </a:rPr>
              <a:t>https://www.maa.org/sites/default/files/pdf/ABOUTMAA/avoiding_implicit_bias.pdf</a:t>
            </a:r>
            <a:endParaRPr sz="2040"/>
          </a:p>
          <a:p>
            <a:pPr marL="0" lvl="0" indent="0" algn="l" rtl="0">
              <a:lnSpc>
                <a:spcPct val="90000"/>
              </a:lnSpc>
              <a:spcBef>
                <a:spcPts val="408"/>
              </a:spcBef>
              <a:spcAft>
                <a:spcPts val="0"/>
              </a:spcAft>
              <a:buSzPts val="1734"/>
              <a:buNone/>
            </a:pPr>
            <a:r>
              <a:rPr lang="en-US" sz="2040"/>
              <a:t> </a:t>
            </a:r>
            <a:endParaRPr/>
          </a:p>
          <a:p>
            <a:pPr marL="182880" lvl="0" indent="-182880" algn="l" rtl="0">
              <a:lnSpc>
                <a:spcPct val="90000"/>
              </a:lnSpc>
              <a:spcBef>
                <a:spcPts val="408"/>
              </a:spcBef>
              <a:spcAft>
                <a:spcPts val="0"/>
              </a:spcAft>
              <a:buSzPts val="1734"/>
              <a:buChar char="•"/>
            </a:pPr>
            <a:r>
              <a:rPr lang="en-US" sz="2040"/>
              <a:t>Stewart, Abigail &amp; Valian Virginia</a:t>
            </a:r>
            <a:r>
              <a:rPr lang="en-US" sz="2040" i="1"/>
              <a:t>. Recruit Diverse and Excellent New Faculty</a:t>
            </a:r>
            <a:r>
              <a:rPr lang="en-US" sz="2040"/>
              <a:t>. Inside Higher Ed.: July 2018. </a:t>
            </a:r>
            <a:endParaRPr/>
          </a:p>
          <a:p>
            <a:pPr marL="0" lvl="0" indent="0" algn="l" rtl="0">
              <a:lnSpc>
                <a:spcPct val="90000"/>
              </a:lnSpc>
              <a:spcBef>
                <a:spcPts val="408"/>
              </a:spcBef>
              <a:spcAft>
                <a:spcPts val="0"/>
              </a:spcAft>
              <a:buSzPts val="1734"/>
              <a:buNone/>
            </a:pPr>
            <a:r>
              <a:rPr lang="en-US" sz="2040" u="sng">
                <a:solidFill>
                  <a:schemeClr val="hlink"/>
                </a:solidFill>
                <a:hlinkClick r:id="rId5"/>
              </a:rPr>
              <a:t>https://www.insidehighered.com/advice/2018/07/19/advice-deans-department-heads-and-search-committees-recruiting-diverse-faculty</a:t>
            </a:r>
            <a:r>
              <a:rPr lang="en-US" sz="2040"/>
              <a:t> </a:t>
            </a:r>
            <a:endParaRPr/>
          </a:p>
          <a:p>
            <a:pPr marL="0" lvl="0" indent="0" algn="l" rtl="0">
              <a:lnSpc>
                <a:spcPct val="90000"/>
              </a:lnSpc>
              <a:spcBef>
                <a:spcPts val="408"/>
              </a:spcBef>
              <a:spcAft>
                <a:spcPts val="0"/>
              </a:spcAft>
              <a:buSzPts val="1734"/>
              <a:buNone/>
            </a:pPr>
            <a:endParaRPr sz="2040"/>
          </a:p>
          <a:p>
            <a:pPr marL="182880" lvl="0" indent="-72770" algn="l" rtl="0">
              <a:lnSpc>
                <a:spcPct val="90000"/>
              </a:lnSpc>
              <a:spcBef>
                <a:spcPts val="408"/>
              </a:spcBef>
              <a:spcAft>
                <a:spcPts val="0"/>
              </a:spcAft>
              <a:buSzPts val="1734"/>
              <a:buNone/>
            </a:pPr>
            <a:endParaRPr sz="204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7"/>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Resources </a:t>
            </a:r>
            <a:endParaRPr/>
          </a:p>
        </p:txBody>
      </p:sp>
      <p:sp>
        <p:nvSpPr>
          <p:cNvPr id="265" name="Google Shape;265;p37"/>
          <p:cNvSpPr txBox="1">
            <a:spLocks noGrp="1"/>
          </p:cNvSpPr>
          <p:nvPr>
            <p:ph type="body" idx="1"/>
          </p:nvPr>
        </p:nvSpPr>
        <p:spPr>
          <a:xfrm>
            <a:off x="457200" y="1277200"/>
            <a:ext cx="8229600" cy="5403600"/>
          </a:xfrm>
          <a:prstGeom prst="rect">
            <a:avLst/>
          </a:prstGeom>
        </p:spPr>
        <p:txBody>
          <a:bodyPr spcFirstLastPara="1" wrap="square" lIns="91425" tIns="45700" rIns="91425" bIns="45700" anchor="t" anchorCtr="0">
            <a:noAutofit/>
          </a:bodyPr>
          <a:lstStyle/>
          <a:p>
            <a:pPr marL="457200" lvl="0" indent="-325755" algn="l" rtl="0">
              <a:spcBef>
                <a:spcPts val="360"/>
              </a:spcBef>
              <a:spcAft>
                <a:spcPts val="0"/>
              </a:spcAft>
              <a:buSzPts val="1530"/>
              <a:buChar char="●"/>
            </a:pPr>
            <a:r>
              <a:rPr lang="en-US"/>
              <a:t> Morgan, John.  January 2019.  Trying to “De-Bias” Faculty Recruiting</a:t>
            </a:r>
            <a:endParaRPr/>
          </a:p>
          <a:p>
            <a:pPr marL="0" lvl="0" indent="0" algn="l" rtl="0">
              <a:spcBef>
                <a:spcPts val="360"/>
              </a:spcBef>
              <a:spcAft>
                <a:spcPts val="0"/>
              </a:spcAft>
              <a:buNone/>
            </a:pPr>
            <a:r>
              <a:rPr lang="en-US" sz="1800" u="sng">
                <a:solidFill>
                  <a:schemeClr val="hlink"/>
                </a:solidFill>
                <a:hlinkClick r:id="rId3"/>
              </a:rPr>
              <a:t>https://www.insidehighered.com/news/2019/01/31/new-effort-britain-tries-remove-bias-faculty-recruiting?utm_source=Inside+Higher+Ed&amp;utm_campaign=bb4c6705ef-DNU_2019_COPY_01&amp;utm_medium=email&amp;utm_term=0_1fcbc04421-bb4c6705ef-198507429&amp;mc_cid=bb4c6705ef&amp;mc_eid=362e78a4c4</a:t>
            </a:r>
            <a:r>
              <a:rPr lang="en-US" sz="1800"/>
              <a:t> </a:t>
            </a:r>
            <a:endParaRPr sz="1800"/>
          </a:p>
          <a:p>
            <a:pPr marL="0" lvl="0" indent="0" algn="l" rtl="0">
              <a:spcBef>
                <a:spcPts val="360"/>
              </a:spcBef>
              <a:spcAft>
                <a:spcPts val="0"/>
              </a:spcAft>
              <a:buNone/>
            </a:pPr>
            <a:endParaRPr sz="1800"/>
          </a:p>
          <a:p>
            <a:pPr marL="457200" lvl="0" indent="-325755" algn="l" rtl="0">
              <a:spcBef>
                <a:spcPts val="360"/>
              </a:spcBef>
              <a:spcAft>
                <a:spcPts val="0"/>
              </a:spcAft>
              <a:buSzPts val="1530"/>
              <a:buChar char="●"/>
            </a:pPr>
            <a:r>
              <a:rPr lang="en-US"/>
              <a:t>A Re-Examination of Hiring Policies and Procedures. Spring 2018: ASCCC.</a:t>
            </a:r>
            <a:endParaRPr/>
          </a:p>
          <a:p>
            <a:pPr marL="0" lvl="0" indent="0" algn="l" rtl="0">
              <a:spcBef>
                <a:spcPts val="360"/>
              </a:spcBef>
              <a:spcAft>
                <a:spcPts val="0"/>
              </a:spcAft>
              <a:buNone/>
            </a:pPr>
            <a:endParaRPr/>
          </a:p>
          <a:p>
            <a:pPr marL="457200" lvl="0" indent="-325755" algn="l" rtl="0">
              <a:spcBef>
                <a:spcPts val="360"/>
              </a:spcBef>
              <a:spcAft>
                <a:spcPts val="0"/>
              </a:spcAft>
              <a:buSzPts val="1530"/>
              <a:buChar char="●"/>
            </a:pPr>
            <a:r>
              <a:rPr lang="en-US"/>
              <a:t>Center for Urban Education. (2017) </a:t>
            </a:r>
            <a:r>
              <a:rPr lang="en-US" i="1"/>
              <a:t>Institute on Equity in Faculty Hiring at Community Colleges Toolkit. </a:t>
            </a:r>
            <a:r>
              <a:rPr lang="en-US"/>
              <a:t>Los Angeles, CA: Rossier School of Education, University of Southern California.</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8"/>
          <p:cNvSpPr txBox="1">
            <a:spLocks noGrp="1"/>
          </p:cNvSpPr>
          <p:nvPr>
            <p:ph type="title"/>
          </p:nvPr>
        </p:nvSpPr>
        <p:spPr>
          <a:xfrm>
            <a:off x="324465" y="1610032"/>
            <a:ext cx="82296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6000"/>
              <a:buFont typeface="Arial"/>
              <a:buNone/>
            </a:pPr>
            <a:r>
              <a:rPr lang="en-US" sz="6000" b="1"/>
              <a:t>Thank You!</a:t>
            </a:r>
            <a:endParaRPr sz="6000" b="1"/>
          </a:p>
        </p:txBody>
      </p:sp>
      <p:pic>
        <p:nvPicPr>
          <p:cNvPr id="271" name="Google Shape;271;p38"/>
          <p:cNvPicPr preferRelativeResize="0"/>
          <p:nvPr/>
        </p:nvPicPr>
        <p:blipFill rotWithShape="1">
          <a:blip r:embed="rId3">
            <a:alphaModFix/>
          </a:blip>
          <a:srcRect/>
          <a:stretch/>
        </p:blipFill>
        <p:spPr>
          <a:xfrm>
            <a:off x="0" y="3226900"/>
            <a:ext cx="9144000" cy="21148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457200" y="533400"/>
            <a:ext cx="8229600" cy="693821"/>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Why are we doing this?</a:t>
            </a:r>
            <a:endParaRPr/>
          </a:p>
        </p:txBody>
      </p:sp>
      <p:pic>
        <p:nvPicPr>
          <p:cNvPr id="7" name="Google Shape;129;p17" descr="page15image2353657824"/>
          <p:cNvPicPr preferRelativeResize="0"/>
          <p:nvPr/>
        </p:nvPicPr>
        <p:blipFill rotWithShape="1">
          <a:blip r:embed="rId3">
            <a:alphaModFix/>
          </a:blip>
          <a:srcRect/>
          <a:stretch/>
        </p:blipFill>
        <p:spPr>
          <a:xfrm>
            <a:off x="625642" y="1227221"/>
            <a:ext cx="8004008" cy="5497428"/>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Elbow Discussion:</a:t>
            </a:r>
            <a:endParaRPr b="1"/>
          </a:p>
        </p:txBody>
      </p:sp>
      <p:sp>
        <p:nvSpPr>
          <p:cNvPr id="121" name="Google Shape;121;p16"/>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53339" algn="l" rtl="0">
              <a:spcBef>
                <a:spcPts val="0"/>
              </a:spcBef>
              <a:spcAft>
                <a:spcPts val="0"/>
              </a:spcAft>
              <a:buSzPts val="2040"/>
              <a:buNone/>
            </a:pPr>
            <a:endParaRPr sz="3600" i="1"/>
          </a:p>
          <a:p>
            <a:pPr marL="0" lvl="0" indent="0" algn="ctr" rtl="0">
              <a:spcBef>
                <a:spcPts val="0"/>
              </a:spcBef>
              <a:spcAft>
                <a:spcPts val="0"/>
              </a:spcAft>
              <a:buSzPts val="2040"/>
              <a:buNone/>
            </a:pPr>
            <a:r>
              <a:rPr lang="en-US" sz="4800"/>
              <a:t>Why is it so difficult for colleges to attract and hire faculty of color?</a:t>
            </a:r>
            <a:endParaRPr sz="4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a:t>Common Myths: Why colleges don’t attract, hire, and retain Faculty of Color </a:t>
            </a:r>
            <a:endParaRPr sz="3600"/>
          </a:p>
        </p:txBody>
      </p:sp>
      <p:sp>
        <p:nvSpPr>
          <p:cNvPr id="128" name="Google Shape;128;p17"/>
          <p:cNvSpPr txBox="1">
            <a:spLocks noGrp="1"/>
          </p:cNvSpPr>
          <p:nvPr>
            <p:ph type="body" idx="1"/>
          </p:nvPr>
        </p:nvSpPr>
        <p:spPr>
          <a:xfrm>
            <a:off x="514475" y="1873925"/>
            <a:ext cx="8229600" cy="4679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u="sng"/>
              <a:t>Myth #1</a:t>
            </a:r>
            <a:r>
              <a:rPr lang="en-US"/>
              <a:t>:  Lack of qualified faculty of color in pool means lack of faculty of color getting degrees</a:t>
            </a:r>
            <a:endParaRPr/>
          </a:p>
          <a:p>
            <a:pPr marL="0" lvl="0" indent="0" algn="l" rtl="0">
              <a:spcBef>
                <a:spcPts val="360"/>
              </a:spcBef>
              <a:spcAft>
                <a:spcPts val="0"/>
              </a:spcAft>
              <a:buNone/>
            </a:pPr>
            <a:endParaRPr/>
          </a:p>
          <a:p>
            <a:pPr marL="0" lvl="0" indent="0" algn="l" rtl="0">
              <a:spcBef>
                <a:spcPts val="360"/>
              </a:spcBef>
              <a:spcAft>
                <a:spcPts val="0"/>
              </a:spcAft>
              <a:buNone/>
            </a:pPr>
            <a:r>
              <a:rPr lang="en-US" u="sng"/>
              <a:t>Reality</a:t>
            </a:r>
            <a:r>
              <a:rPr lang="en-US"/>
              <a:t>:  The pipeline is not the problem</a:t>
            </a:r>
            <a:endParaRPr/>
          </a:p>
          <a:p>
            <a:pPr marL="0" lvl="0" indent="0" algn="l" rtl="0">
              <a:spcBef>
                <a:spcPts val="360"/>
              </a:spcBef>
              <a:spcAft>
                <a:spcPts val="0"/>
              </a:spcAft>
              <a:buNone/>
            </a:pPr>
            <a:endParaRPr/>
          </a:p>
          <a:p>
            <a:pPr marL="0" lvl="0" indent="0" algn="l" rtl="0">
              <a:spcBef>
                <a:spcPts val="360"/>
              </a:spcBef>
              <a:spcAft>
                <a:spcPts val="0"/>
              </a:spcAft>
              <a:buNone/>
            </a:pPr>
            <a:r>
              <a:rPr lang="en-US"/>
              <a:t>2014-2015:  758,708 Masters degrees conferred</a:t>
            </a:r>
            <a:endParaRPr/>
          </a:p>
          <a:p>
            <a:pPr marL="0" lvl="0" indent="0" algn="l" rtl="0">
              <a:spcBef>
                <a:spcPts val="360"/>
              </a:spcBef>
              <a:spcAft>
                <a:spcPts val="0"/>
              </a:spcAft>
              <a:buNone/>
            </a:pPr>
            <a:r>
              <a:rPr lang="en-US"/>
              <a:t>                    325,602 went to faculty of color (42.9%)*</a:t>
            </a: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r>
              <a:rPr lang="en-US" sz="1200"/>
              <a:t>*Source: National Center for Education Statistics 2014. </a:t>
            </a:r>
            <a:r>
              <a:rPr lang="en-US" sz="1200" i="1"/>
              <a:t>Certificates and Degrees Conferred by Race/ Ethnicity.</a:t>
            </a:r>
            <a:r>
              <a:rPr lang="en-US" sz="1200"/>
              <a:t> </a:t>
            </a:r>
            <a:r>
              <a:rPr lang="en-US" sz="1200" u="sng">
                <a:solidFill>
                  <a:schemeClr val="hlink"/>
                </a:solidFill>
                <a:hlinkClick r:id="rId3"/>
              </a:rPr>
              <a:t>https://nces.ed.gov/programs/coe/pdf/coe_svc.pdf</a:t>
            </a:r>
            <a:r>
              <a:rPr lang="en-US" sz="1200"/>
              <a:t> </a:t>
            </a:r>
            <a:endParaRPr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8"/>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a:t>Common Myths: Why colleges don’t attract, hire, and retain Faculty of Color</a:t>
            </a:r>
            <a:endParaRPr sz="3600"/>
          </a:p>
        </p:txBody>
      </p:sp>
      <p:sp>
        <p:nvSpPr>
          <p:cNvPr id="135" name="Google Shape;135;p18"/>
          <p:cNvSpPr txBox="1">
            <a:spLocks noGrp="1"/>
          </p:cNvSpPr>
          <p:nvPr>
            <p:ph type="body" idx="1"/>
          </p:nvPr>
        </p:nvSpPr>
        <p:spPr>
          <a:xfrm>
            <a:off x="457200" y="1724775"/>
            <a:ext cx="8229600" cy="46089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u="sng"/>
              <a:t>Myth #2</a:t>
            </a:r>
            <a:r>
              <a:rPr lang="en-US"/>
              <a:t>:  Face-to-face hiring might be biased, but paper-screening by faculty committee is blind </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Clr>
                <a:schemeClr val="dk1"/>
              </a:buClr>
              <a:buSzPts val="1100"/>
              <a:buFont typeface="Arial"/>
              <a:buNone/>
            </a:pPr>
            <a:r>
              <a:rPr lang="en-US" u="sng"/>
              <a:t>Reality</a:t>
            </a:r>
            <a:r>
              <a:rPr lang="en-US"/>
              <a:t>:  Implicit bias exists in all stages of a screening process</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r>
              <a:rPr lang="en-US"/>
              <a:t>Study* of emails sent to professors by “prospective students” with conspicuously white or nonwhite names</a:t>
            </a:r>
            <a:endParaRPr/>
          </a:p>
          <a:p>
            <a:pPr marL="457200" lvl="0" indent="-325755" algn="l" rtl="0">
              <a:spcBef>
                <a:spcPts val="360"/>
              </a:spcBef>
              <a:spcAft>
                <a:spcPts val="0"/>
              </a:spcAft>
              <a:buSzPts val="1530"/>
              <a:buChar char="•"/>
            </a:pPr>
            <a:r>
              <a:rPr lang="en-US"/>
              <a:t>67% of faculty responded</a:t>
            </a:r>
            <a:endParaRPr/>
          </a:p>
          <a:p>
            <a:pPr marL="457200" lvl="0" indent="-325755" algn="l" rtl="0">
              <a:spcBef>
                <a:spcPts val="0"/>
              </a:spcBef>
              <a:spcAft>
                <a:spcPts val="0"/>
              </a:spcAft>
              <a:buSzPts val="1530"/>
              <a:buChar char="•"/>
            </a:pPr>
            <a:r>
              <a:rPr lang="en-US"/>
              <a:t>Far greater number of responses to white-sounding names than to non-white sounding names</a:t>
            </a:r>
            <a:br>
              <a:rPr lang="en-US"/>
            </a:br>
            <a:endParaRPr/>
          </a:p>
          <a:p>
            <a:pPr marL="0" lvl="0" indent="0" algn="l" rtl="0">
              <a:spcBef>
                <a:spcPts val="360"/>
              </a:spcBef>
              <a:spcAft>
                <a:spcPts val="0"/>
              </a:spcAft>
              <a:buClr>
                <a:schemeClr val="dk1"/>
              </a:buClr>
              <a:buSzPts val="1100"/>
              <a:buFont typeface="Arial"/>
              <a:buNone/>
            </a:pPr>
            <a:r>
              <a:rPr lang="en-US" sz="1200"/>
              <a:t>*Source: Chugh, Milkmen, Akinola. 2014. Professors are Prejudiced, too.  </a:t>
            </a:r>
            <a:r>
              <a:rPr lang="en-US" sz="1200" i="1"/>
              <a:t>New York Times</a:t>
            </a:r>
            <a:r>
              <a:rPr lang="en-US" sz="1200"/>
              <a:t>. May 9, 2014.  </a:t>
            </a:r>
            <a:r>
              <a:rPr lang="en-US" sz="1200" u="sng">
                <a:solidFill>
                  <a:schemeClr val="hlink"/>
                </a:solidFill>
                <a:hlinkClick r:id="rId3"/>
              </a:rPr>
              <a:t>https://www.nytimes.com/2014/05/11/opinion/sunday/professors-are-prejudiced-too.html</a:t>
            </a:r>
            <a:r>
              <a:rPr lang="en-US" sz="1200"/>
              <a:t> </a:t>
            </a:r>
            <a:endParaRPr sz="1200"/>
          </a:p>
          <a:p>
            <a:pPr marL="0" lvl="0" indent="0" algn="l" rtl="0">
              <a:spcBef>
                <a:spcPts val="36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a:t>Common Myths: Why colleges don’t attract, hire, and retain Faculty of Color</a:t>
            </a:r>
            <a:endParaRPr sz="3600"/>
          </a:p>
        </p:txBody>
      </p:sp>
      <p:sp>
        <p:nvSpPr>
          <p:cNvPr id="142" name="Google Shape;142;p19"/>
          <p:cNvSpPr txBox="1">
            <a:spLocks noGrp="1"/>
          </p:cNvSpPr>
          <p:nvPr>
            <p:ph type="body" idx="1"/>
          </p:nvPr>
        </p:nvSpPr>
        <p:spPr>
          <a:xfrm>
            <a:off x="457200" y="1842875"/>
            <a:ext cx="8229600" cy="4682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u="sng"/>
              <a:t>Myth #3</a:t>
            </a:r>
            <a:r>
              <a:rPr lang="en-US"/>
              <a:t>:  Campuses who don’t have a lot of students of color don’t need FOC </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Clr>
                <a:schemeClr val="dk1"/>
              </a:buClr>
              <a:buSzPts val="1100"/>
              <a:buFont typeface="Arial"/>
              <a:buNone/>
            </a:pPr>
            <a:r>
              <a:rPr lang="en-US" u="sng"/>
              <a:t>Reality</a:t>
            </a:r>
            <a:r>
              <a:rPr lang="en-US"/>
              <a:t>:   The goal is not to match a quota of FOC to SOC, but to create a more equitable teaching and learning experience</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r>
              <a:rPr lang="en-US"/>
              <a:t>Study* showed equity gaps reduced up to 50% in classes taught by FOC</a:t>
            </a:r>
            <a:br>
              <a:rPr lang="en-US"/>
            </a:br>
            <a:endParaRPr/>
          </a:p>
          <a:p>
            <a:pPr marL="0" lvl="0" indent="0" algn="l" rtl="0">
              <a:spcBef>
                <a:spcPts val="360"/>
              </a:spcBef>
              <a:spcAft>
                <a:spcPts val="0"/>
              </a:spcAft>
              <a:buClr>
                <a:schemeClr val="dk1"/>
              </a:buClr>
              <a:buSzPts val="1100"/>
              <a:buFont typeface="Arial"/>
              <a:buNone/>
            </a:pPr>
            <a:r>
              <a:rPr lang="en-US" sz="1200"/>
              <a:t>*Source: </a:t>
            </a:r>
            <a:r>
              <a:rPr lang="en-US" sz="1200">
                <a:solidFill>
                  <a:srgbClr val="333333"/>
                </a:solidFill>
                <a:highlight>
                  <a:srgbClr val="FFFFFF"/>
                </a:highlight>
              </a:rPr>
              <a:t>Fairlie, Robert W., et al. “A Community College Instructor Like Me: Race and Ethnicity Interactions in the Classroom.” </a:t>
            </a:r>
            <a:r>
              <a:rPr lang="en-US" sz="1200" i="1">
                <a:solidFill>
                  <a:srgbClr val="333333"/>
                </a:solidFill>
                <a:highlight>
                  <a:srgbClr val="FFFFFF"/>
                </a:highlight>
              </a:rPr>
              <a:t>The American Economic Review</a:t>
            </a:r>
            <a:r>
              <a:rPr lang="en-US" sz="1200">
                <a:solidFill>
                  <a:srgbClr val="333333"/>
                </a:solidFill>
                <a:highlight>
                  <a:srgbClr val="FFFFFF"/>
                </a:highlight>
              </a:rPr>
              <a:t>, vol. 104, no. 8, 2014, pp. 2567–2591. </a:t>
            </a:r>
            <a:r>
              <a:rPr lang="en-US" sz="1200" i="1">
                <a:solidFill>
                  <a:srgbClr val="333333"/>
                </a:solidFill>
                <a:highlight>
                  <a:srgbClr val="FFFFFF"/>
                </a:highlight>
              </a:rPr>
              <a:t>JSTOR</a:t>
            </a:r>
            <a:r>
              <a:rPr lang="en-US" sz="1200">
                <a:solidFill>
                  <a:srgbClr val="333333"/>
                </a:solidFill>
                <a:highlight>
                  <a:srgbClr val="FFFFFF"/>
                </a:highlight>
              </a:rPr>
              <a:t>, www.jstor.org/stable/42920900.</a:t>
            </a:r>
            <a:endParaRPr sz="1200"/>
          </a:p>
          <a:p>
            <a:pPr marL="0" lvl="0" indent="0" algn="l" rtl="0">
              <a:spcBef>
                <a:spcPts val="360"/>
              </a:spcBef>
              <a:spcAft>
                <a:spcPts val="0"/>
              </a:spcAft>
              <a:buNone/>
            </a:pP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00"/>
              <a:buFont typeface="Times New Roman"/>
              <a:buNone/>
            </a:pPr>
            <a:r>
              <a:rPr lang="en-US" sz="3600" b="1"/>
              <a:t>Inclusion of Diverse Voices and Experiences in Hiring</a:t>
            </a:r>
            <a:r>
              <a:rPr lang="en-US" sz="3600"/>
              <a:t> </a:t>
            </a:r>
            <a:endParaRPr/>
          </a:p>
        </p:txBody>
      </p:sp>
      <p:sp>
        <p:nvSpPr>
          <p:cNvPr id="149" name="Google Shape;149;p20"/>
          <p:cNvSpPr txBox="1">
            <a:spLocks noGrp="1"/>
          </p:cNvSpPr>
          <p:nvPr>
            <p:ph type="body" idx="1"/>
          </p:nvPr>
        </p:nvSpPr>
        <p:spPr>
          <a:xfrm>
            <a:off x="457200" y="1781550"/>
            <a:ext cx="8229600" cy="46956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040"/>
              <a:buChar char="•"/>
            </a:pPr>
            <a:r>
              <a:rPr lang="en-US"/>
              <a:t>Makes faculty groups more knowledgeable, sensitive, efficient, creative, and successful</a:t>
            </a:r>
            <a:endParaRPr/>
          </a:p>
          <a:p>
            <a:pPr marL="182880" lvl="0" indent="-53339" algn="l" rtl="0">
              <a:spcBef>
                <a:spcPts val="480"/>
              </a:spcBef>
              <a:spcAft>
                <a:spcPts val="0"/>
              </a:spcAft>
              <a:buSzPts val="2040"/>
              <a:buNone/>
            </a:pPr>
            <a:endParaRPr/>
          </a:p>
          <a:p>
            <a:pPr marL="182880" lvl="0" indent="-182880" algn="l" rtl="0">
              <a:spcBef>
                <a:spcPts val="480"/>
              </a:spcBef>
              <a:spcAft>
                <a:spcPts val="0"/>
              </a:spcAft>
              <a:buSzPts val="2040"/>
              <a:buChar char="•"/>
            </a:pPr>
            <a:r>
              <a:rPr lang="en-US"/>
              <a:t>Affords rich opportunities to respond more effectively to the challenges of society that require multiple perspectives and broad approaches to complex problem-solving</a:t>
            </a:r>
            <a:r>
              <a:rPr lang="en-US" baseline="30000"/>
              <a:t>1</a:t>
            </a:r>
            <a:endParaRPr/>
          </a:p>
          <a:p>
            <a:pPr marL="182880" lvl="0" indent="-53339" algn="l" rtl="0">
              <a:spcBef>
                <a:spcPts val="480"/>
              </a:spcBef>
              <a:spcAft>
                <a:spcPts val="0"/>
              </a:spcAft>
              <a:buSzPts val="204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1"/>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Framework for Increasing Faculty of Color</a:t>
            </a:r>
            <a:endParaRPr/>
          </a:p>
        </p:txBody>
      </p:sp>
      <p:sp>
        <p:nvSpPr>
          <p:cNvPr id="156" name="Google Shape;156;p21"/>
          <p:cNvSpPr txBox="1">
            <a:spLocks noGrp="1"/>
          </p:cNvSpPr>
          <p:nvPr>
            <p:ph type="body" idx="1"/>
          </p:nvPr>
        </p:nvSpPr>
        <p:spPr>
          <a:xfrm>
            <a:off x="220950" y="1792025"/>
            <a:ext cx="8702100" cy="487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b="1"/>
              <a:t>How are you presenting your college?</a:t>
            </a:r>
            <a:endParaRPr b="1"/>
          </a:p>
          <a:p>
            <a:pPr marL="0" lvl="0" indent="0" algn="l" rtl="0">
              <a:spcBef>
                <a:spcPts val="360"/>
              </a:spcBef>
              <a:spcAft>
                <a:spcPts val="0"/>
              </a:spcAft>
              <a:buNone/>
            </a:pPr>
            <a:endParaRPr sz="1200"/>
          </a:p>
          <a:p>
            <a:pPr marL="457200" lvl="0" indent="0" algn="l" rtl="0">
              <a:spcBef>
                <a:spcPts val="360"/>
              </a:spcBef>
              <a:spcAft>
                <a:spcPts val="0"/>
              </a:spcAft>
              <a:buNone/>
            </a:pPr>
            <a:r>
              <a:rPr lang="en-US"/>
              <a:t>Making an institutional commitment to equity </a:t>
            </a:r>
            <a:endParaRPr/>
          </a:p>
          <a:p>
            <a:pPr marL="914400" lvl="1" indent="-325755" algn="l" rtl="0">
              <a:spcBef>
                <a:spcPts val="360"/>
              </a:spcBef>
              <a:spcAft>
                <a:spcPts val="0"/>
              </a:spcAft>
              <a:buSzPts val="1530"/>
              <a:buChar char="•"/>
            </a:pPr>
            <a:r>
              <a:rPr lang="en-US" u="sng">
                <a:solidFill>
                  <a:schemeClr val="hlink"/>
                </a:solidFill>
                <a:hlinkClick r:id="rId3"/>
              </a:rPr>
              <a:t>http://skylinecollege.edu/aboutskyline/mission.php</a:t>
            </a:r>
            <a:r>
              <a:rPr lang="en-US"/>
              <a:t/>
            </a:r>
            <a:br>
              <a:rPr lang="en-US"/>
            </a:br>
            <a:endParaRPr/>
          </a:p>
          <a:p>
            <a:pPr marL="457200" lvl="0" indent="0" algn="l" rtl="0">
              <a:spcBef>
                <a:spcPts val="360"/>
              </a:spcBef>
              <a:spcAft>
                <a:spcPts val="0"/>
              </a:spcAft>
              <a:buNone/>
            </a:pPr>
            <a:r>
              <a:rPr lang="en-US"/>
              <a:t>Creating equity-minded job announcements with</a:t>
            </a:r>
            <a:endParaRPr/>
          </a:p>
          <a:p>
            <a:pPr marL="914400" lvl="1" indent="-325755" algn="l" rtl="0">
              <a:spcBef>
                <a:spcPts val="360"/>
              </a:spcBef>
              <a:spcAft>
                <a:spcPts val="0"/>
              </a:spcAft>
              <a:buSzPts val="1530"/>
              <a:buChar char="•"/>
            </a:pPr>
            <a:r>
              <a:rPr lang="en-US"/>
              <a:t>A district values statement on diversity</a:t>
            </a:r>
            <a:endParaRPr/>
          </a:p>
          <a:p>
            <a:pPr marL="914400" lvl="1" indent="-325755" algn="l" rtl="0">
              <a:spcBef>
                <a:spcPts val="0"/>
              </a:spcBef>
              <a:spcAft>
                <a:spcPts val="0"/>
              </a:spcAft>
              <a:buSzPts val="1530"/>
              <a:buChar char="•"/>
            </a:pPr>
            <a:r>
              <a:rPr lang="en-US"/>
              <a:t>College’s minority-serving status</a:t>
            </a:r>
            <a:endParaRPr/>
          </a:p>
          <a:p>
            <a:pPr marL="914400" lvl="1" indent="-325755" algn="l" rtl="0">
              <a:spcBef>
                <a:spcPts val="0"/>
              </a:spcBef>
              <a:spcAft>
                <a:spcPts val="0"/>
              </a:spcAft>
              <a:buSzPts val="1530"/>
              <a:buChar char="•"/>
            </a:pPr>
            <a:r>
              <a:rPr lang="en-US"/>
              <a:t>Clear statements of intent to hire a diverse faculty</a:t>
            </a:r>
            <a:endParaRPr/>
          </a:p>
          <a:p>
            <a:pPr marL="914400" lvl="1" indent="-325755" algn="l" rtl="0">
              <a:spcBef>
                <a:spcPts val="0"/>
              </a:spcBef>
              <a:spcAft>
                <a:spcPts val="0"/>
              </a:spcAft>
              <a:buSzPts val="1530"/>
              <a:buChar char="•"/>
            </a:pPr>
            <a:r>
              <a:rPr lang="en-US"/>
              <a:t>Specific competencies related to equity listed in the desired qualifications</a:t>
            </a:r>
            <a:endParaRPr/>
          </a:p>
          <a:p>
            <a:pPr marL="914400" lvl="1" indent="-325755" algn="l" rtl="0">
              <a:spcBef>
                <a:spcPts val="0"/>
              </a:spcBef>
              <a:spcAft>
                <a:spcPts val="0"/>
              </a:spcAft>
              <a:buSzPts val="1530"/>
              <a:buChar char="•"/>
            </a:pPr>
            <a:r>
              <a:rPr lang="en-US"/>
              <a:t>Equity statements required from candidates </a:t>
            </a:r>
            <a:endParaRPr/>
          </a:p>
          <a:p>
            <a:pPr marL="914400" lvl="1" indent="-325755" algn="l" rtl="0">
              <a:spcBef>
                <a:spcPts val="0"/>
              </a:spcBef>
              <a:spcAft>
                <a:spcPts val="0"/>
              </a:spcAft>
              <a:buSzPts val="1530"/>
              <a:buChar char="•"/>
            </a:pPr>
            <a:r>
              <a:rPr lang="en-US"/>
              <a:t>Use of equity-focused language instead of deficit-focused language</a:t>
            </a:r>
            <a:endParaRPr/>
          </a:p>
          <a:p>
            <a:pPr marL="0" marR="0" lvl="0" indent="0" algn="l" rtl="0">
              <a:lnSpc>
                <a:spcPct val="100000"/>
              </a:lnSpc>
              <a:spcBef>
                <a:spcPts val="360"/>
              </a:spcBef>
              <a:spcAft>
                <a:spcPts val="0"/>
              </a:spcAft>
              <a:buNone/>
            </a:pPr>
            <a:endParaRPr/>
          </a:p>
        </p:txBody>
      </p:sp>
    </p:spTree>
  </p:cSld>
  <p:clrMapOvr>
    <a:masterClrMapping/>
  </p:clrMapOvr>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1922</Words>
  <Application>Microsoft Macintosh PowerPoint</Application>
  <PresentationFormat>On-screen Show (4:3)</PresentationFormat>
  <Paragraphs>274</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Courier New</vt:lpstr>
      <vt:lpstr>Noto Sans Symbols</vt:lpstr>
      <vt:lpstr>Times New Roman</vt:lpstr>
      <vt:lpstr>Arial</vt:lpstr>
      <vt:lpstr>Clarity</vt:lpstr>
      <vt:lpstr>REVAMPING THE RECRUITMENT PROCESS TO ATTRACT DIVERSE FACULTY </vt:lpstr>
      <vt:lpstr>Session Outcomes</vt:lpstr>
      <vt:lpstr>Why are we doing this?</vt:lpstr>
      <vt:lpstr>Elbow Discussion:</vt:lpstr>
      <vt:lpstr>Common Myths: Why colleges don’t attract, hire, and retain Faculty of Color </vt:lpstr>
      <vt:lpstr>Common Myths: Why colleges don’t attract, hire, and retain Faculty of Color</vt:lpstr>
      <vt:lpstr>Common Myths: Why colleges don’t attract, hire, and retain Faculty of Color</vt:lpstr>
      <vt:lpstr>Inclusion of Diverse Voices and Experiences in Hiring </vt:lpstr>
      <vt:lpstr>Framework for Increasing Faculty of Color</vt:lpstr>
      <vt:lpstr>Language Matters</vt:lpstr>
      <vt:lpstr>Types of language </vt:lpstr>
      <vt:lpstr>Types of Language         Continued</vt:lpstr>
      <vt:lpstr>Types of language      Continued</vt:lpstr>
      <vt:lpstr>Framework for Increasing Faculty of Color</vt:lpstr>
      <vt:lpstr>Framework for Increasing Faculty of Color </vt:lpstr>
      <vt:lpstr>Framework for Increasing Faculty of Color</vt:lpstr>
      <vt:lpstr>Discussion </vt:lpstr>
      <vt:lpstr>Recruitment and Outreach</vt:lpstr>
      <vt:lpstr>Recruitment and Outreach     Continued</vt:lpstr>
      <vt:lpstr>Recruitment and Outreach   Continued</vt:lpstr>
      <vt:lpstr>Recruitment &amp; Outreach</vt:lpstr>
      <vt:lpstr>PowerPoint Presentation</vt:lpstr>
      <vt:lpstr>For more information contact:</vt:lpstr>
      <vt:lpstr>Resources</vt:lpstr>
      <vt:lpstr>Resources </vt:lpstr>
      <vt:lpstr>Thank You!</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REVAMPING THE RECRUITMENT PROCESS TO ATTRACT DIVERSE FACULTY </dc:title>
  <cp:lastModifiedBy>Mayra Cruz</cp:lastModifiedBy>
  <cp:revision>5</cp:revision>
  <cp:lastPrinted>2019-02-20T03:56:26Z</cp:lastPrinted>
  <dcterms:modified xsi:type="dcterms:W3CDTF">2019-02-26T23:32:45Z</dcterms:modified>
</cp:coreProperties>
</file>