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39"/>
  </p:notesMasterIdLst>
  <p:sldIdLst>
    <p:sldId id="282" r:id="rId2"/>
    <p:sldId id="331" r:id="rId3"/>
    <p:sldId id="339" r:id="rId4"/>
    <p:sldId id="373" r:id="rId5"/>
    <p:sldId id="364" r:id="rId6"/>
    <p:sldId id="365" r:id="rId7"/>
    <p:sldId id="366" r:id="rId8"/>
    <p:sldId id="367" r:id="rId9"/>
    <p:sldId id="368" r:id="rId10"/>
    <p:sldId id="352" r:id="rId11"/>
    <p:sldId id="340" r:id="rId12"/>
    <p:sldId id="341" r:id="rId13"/>
    <p:sldId id="342" r:id="rId14"/>
    <p:sldId id="344" r:id="rId15"/>
    <p:sldId id="343" r:id="rId16"/>
    <p:sldId id="355" r:id="rId17"/>
    <p:sldId id="356" r:id="rId18"/>
    <p:sldId id="360" r:id="rId19"/>
    <p:sldId id="359" r:id="rId20"/>
    <p:sldId id="362" r:id="rId21"/>
    <p:sldId id="369" r:id="rId22"/>
    <p:sldId id="372" r:id="rId23"/>
    <p:sldId id="371" r:id="rId24"/>
    <p:sldId id="370" r:id="rId25"/>
    <p:sldId id="374" r:id="rId26"/>
    <p:sldId id="375" r:id="rId27"/>
    <p:sldId id="376" r:id="rId28"/>
    <p:sldId id="377" r:id="rId29"/>
    <p:sldId id="378" r:id="rId30"/>
    <p:sldId id="379" r:id="rId31"/>
    <p:sldId id="381" r:id="rId32"/>
    <p:sldId id="380" r:id="rId33"/>
    <p:sldId id="382" r:id="rId34"/>
    <p:sldId id="383" r:id="rId35"/>
    <p:sldId id="384" r:id="rId36"/>
    <p:sldId id="385" r:id="rId37"/>
    <p:sldId id="363" r:id="rId38"/>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3" autoAdjust="0"/>
    <p:restoredTop sz="79249" autoAdjust="0"/>
  </p:normalViewPr>
  <p:slideViewPr>
    <p:cSldViewPr snapToGrid="0">
      <p:cViewPr varScale="1">
        <p:scale>
          <a:sx n="67" d="100"/>
          <a:sy n="67" d="100"/>
        </p:scale>
        <p:origin x="121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555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479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5742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2765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Zoom poll here</a:t>
            </a:r>
            <a:r>
              <a:rPr lang="en-US" baseline="0" dirty="0" smtClean="0"/>
              <a:t> with this question: Did you participate in the ASCCC Webinar on Governor’s Eos and the Brown Act Yesterday? Answer Choices: Yes/No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2918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0180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78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9C37B-1D36-470B-8223-D6C91242EC14}"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4216266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90457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70A7B3-6521-4DCA-87E5-044747A908C1}"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1179794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56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2529881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56149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smtClean="0"/>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175021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411933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414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314187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900">
                <a:solidFill>
                  <a:srgbClr val="FFFFFF"/>
                </a:solidFill>
              </a:defRPr>
            </a:lvl1pPr>
          </a:lstStyle>
          <a:p>
            <a:fld id="{1160EA64-D806-43AC-9DF2-F8C432F32B4C}" type="datetimeFigureOut">
              <a:rPr lang="en-US" smtClean="0"/>
              <a:t>4/3/2020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9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050" b="1">
                <a:solidFill>
                  <a:srgbClr val="FFFFFF"/>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284889971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upport.zoom.us/hc/en-us/articles/207279736-Getting-started-with-closed-caption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helper@happyvalley.edu" TargetMode="External"/><Relationship Id="rId2" Type="http://schemas.openxmlformats.org/officeDocument/2006/relationships/hyperlink" Target="mailto:expert@happyvalley.ed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ccconfer.zoom.us/signin" TargetMode="External"/><Relationship Id="rId2" Type="http://schemas.openxmlformats.org/officeDocument/2006/relationships/hyperlink" Target="https://cccconfer.zoom.us/"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cccconfer.zoom.us/download"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support.zoom.us/hc/en-us/articles/201362843-What-is-Personal-Meeting-ID-PMI-and-Personal-Lin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cccconfer.zoom.us/signi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GOV&amp;sectionNum=54953."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GOV&amp;sectionNum=54953."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document/d/1o16M200ruwHCA3iBqg72yKo3vjxXCblmNGZeV38smUs/edit#heading=h.yxi4ynq589kn"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asccc.org/sites/default/files/How_to_avoid_the_zoombomb.pdf" TargetMode="External"/><Relationship Id="rId4" Type="http://schemas.openxmlformats.org/officeDocument/2006/relationships/hyperlink" Target="https://blog.zoom.us/wordpress/2020/03/20/keep-the-party-crashers-from-crashing-your-zoom-event/"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asccc.org/content/brown-act" TargetMode="External"/><Relationship Id="rId3" Type="http://schemas.openxmlformats.org/officeDocument/2006/relationships/hyperlink" Target="https://www.gov.ca.gov/wp-content/uploads/2020/03/3.17.20-N-29-20-EO.pdf" TargetMode="External"/><Relationship Id="rId7" Type="http://schemas.openxmlformats.org/officeDocument/2006/relationships/hyperlink" Target="https://www.lcwlegal.com/news/governor-newsom-amends-brown-act-changes-in-subsequent-executive-order" TargetMode="External"/><Relationship Id="rId2" Type="http://schemas.openxmlformats.org/officeDocument/2006/relationships/hyperlink" Target="https://leginfo.legislature.ca.gov/faces/codes_displayText.xhtml?lawCode=GOV&amp;division=2.&amp;title=5.&amp;part=1.&amp;chapter=9." TargetMode="External"/><Relationship Id="rId1" Type="http://schemas.openxmlformats.org/officeDocument/2006/relationships/slideLayout" Target="../slideLayouts/slideLayout2.xml"/><Relationship Id="rId6" Type="http://schemas.openxmlformats.org/officeDocument/2006/relationships/hyperlink" Target="https://asccc.org/covid-19-faculty-resources" TargetMode="External"/><Relationship Id="rId5" Type="http://schemas.openxmlformats.org/officeDocument/2006/relationships/hyperlink" Target="https://docs.google.com/document/d/1Of8L4LzWIJg-X7JbO8PIkXWNCzjegd_GJC7N-6uK4Q8/edit" TargetMode="External"/><Relationship Id="rId4" Type="http://schemas.openxmlformats.org/officeDocument/2006/relationships/hyperlink" Target="https://support.zoom.us/hc/en-us/articles/207279736-Getting-started-with-closed-captioning" TargetMode="Externa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1DCDCBF-E33C-4926-AE58-9E39CAC5DE13}"/>
              </a:ext>
            </a:extLst>
          </p:cNvPr>
          <p:cNvSpPr>
            <a:spLocks noGrp="1"/>
          </p:cNvSpPr>
          <p:nvPr>
            <p:ph type="subTitle" idx="1"/>
          </p:nvPr>
        </p:nvSpPr>
        <p:spPr>
          <a:xfrm>
            <a:off x="697217" y="4547286"/>
            <a:ext cx="7848600" cy="1938574"/>
          </a:xfrm>
        </p:spPr>
        <p:txBody>
          <a:bodyPr>
            <a:normAutofit/>
          </a:bodyPr>
          <a:lstStyle/>
          <a:p>
            <a:pPr lvl="0" algn="ctr">
              <a:spcBef>
                <a:spcPts val="0"/>
              </a:spcBef>
              <a:buSzPts val="1700"/>
            </a:pPr>
            <a:r>
              <a:rPr lang="en-US" sz="2200" dirty="0" smtClean="0">
                <a:solidFill>
                  <a:schemeClr val="dk1"/>
                </a:solidFill>
                <a:latin typeface="Calibri" panose="020F0502020204030204" pitchFamily="34" charset="0"/>
                <a:cs typeface="Calibri" panose="020F0502020204030204" pitchFamily="34" charset="0"/>
              </a:rPr>
              <a:t>Geoffrey </a:t>
            </a:r>
            <a:r>
              <a:rPr lang="en-US" sz="2200" dirty="0">
                <a:solidFill>
                  <a:schemeClr val="dk1"/>
                </a:solidFill>
                <a:latin typeface="Calibri" panose="020F0502020204030204" pitchFamily="34" charset="0"/>
                <a:cs typeface="Calibri" panose="020F0502020204030204" pitchFamily="34" charset="0"/>
              </a:rPr>
              <a:t>Dyer, ASCCC Area A </a:t>
            </a:r>
            <a:r>
              <a:rPr lang="en-US" sz="2200" dirty="0" smtClean="0">
                <a:solidFill>
                  <a:schemeClr val="dk1"/>
                </a:solidFill>
                <a:latin typeface="Calibri" panose="020F0502020204030204" pitchFamily="34" charset="0"/>
                <a:cs typeface="Calibri" panose="020F0502020204030204" pitchFamily="34" charset="0"/>
              </a:rPr>
              <a:t>Representative</a:t>
            </a:r>
          </a:p>
          <a:p>
            <a:pPr lvl="0" algn="ctr">
              <a:spcBef>
                <a:spcPts val="0"/>
              </a:spcBef>
              <a:buSzPts val="1700"/>
            </a:pPr>
            <a:r>
              <a:rPr lang="en-US" sz="2200" dirty="0" smtClean="0">
                <a:solidFill>
                  <a:schemeClr val="dk1"/>
                </a:solidFill>
                <a:latin typeface="Calibri" panose="020F0502020204030204" pitchFamily="34" charset="0"/>
                <a:cs typeface="Calibri" panose="020F0502020204030204" pitchFamily="34" charset="0"/>
              </a:rPr>
              <a:t>Ingrid Greenberg, San Diego Continuing Education </a:t>
            </a:r>
          </a:p>
          <a:p>
            <a:pPr lvl="0" algn="ctr">
              <a:spcBef>
                <a:spcPts val="0"/>
              </a:spcBef>
              <a:buSzPts val="1700"/>
            </a:pPr>
            <a:r>
              <a:rPr lang="en-US" sz="2200" dirty="0" smtClean="0">
                <a:solidFill>
                  <a:schemeClr val="dk1"/>
                </a:solidFill>
                <a:latin typeface="Calibri" panose="020F0502020204030204" pitchFamily="34" charset="0"/>
                <a:cs typeface="Calibri" panose="020F0502020204030204" pitchFamily="34" charset="0"/>
              </a:rPr>
              <a:t>Jeffrey Hernandez, East Los Angeles College</a:t>
            </a:r>
            <a:endParaRPr lang="en-US" sz="2200" dirty="0">
              <a:latin typeface="Calibri" panose="020F0502020204030204" pitchFamily="34" charset="0"/>
              <a:cs typeface="Calibri" panose="020F0502020204030204" pitchFamily="34" charset="0"/>
            </a:endParaRPr>
          </a:p>
          <a:p>
            <a:pPr lvl="0" algn="ctr">
              <a:spcBef>
                <a:spcPts val="0"/>
              </a:spcBef>
            </a:pPr>
            <a:endParaRPr lang="en-US" sz="2400" b="1" dirty="0">
              <a:solidFill>
                <a:schemeClr val="dk1"/>
              </a:solidFill>
              <a:latin typeface="Calibri" panose="020F0502020204030204" pitchFamily="34" charset="0"/>
              <a:ea typeface="Arial"/>
              <a:cs typeface="Calibri" panose="020F0502020204030204" pitchFamily="34" charset="0"/>
              <a:sym typeface="Arial"/>
            </a:endParaRPr>
          </a:p>
          <a:p>
            <a:pPr lvl="0" algn="ctr">
              <a:spcBef>
                <a:spcPts val="0"/>
              </a:spcBef>
            </a:pPr>
            <a:r>
              <a:rPr lang="en-US" b="1" dirty="0" smtClean="0">
                <a:solidFill>
                  <a:schemeClr val="dk1"/>
                </a:solidFill>
                <a:latin typeface="Calibri" panose="020F0502020204030204" pitchFamily="34" charset="0"/>
                <a:ea typeface="Arial"/>
                <a:cs typeface="Calibri" panose="020F0502020204030204" pitchFamily="34" charset="0"/>
                <a:sym typeface="Arial"/>
              </a:rPr>
              <a:t>April 3, 2020</a:t>
            </a:r>
            <a:endParaRPr lang="en-US" b="1" dirty="0">
              <a:solidFill>
                <a:schemeClr val="dk1"/>
              </a:solidFill>
              <a:latin typeface="Calibri" panose="020F0502020204030204" pitchFamily="34" charset="0"/>
              <a:ea typeface="Arial"/>
              <a:cs typeface="Calibri" panose="020F0502020204030204" pitchFamily="34" charset="0"/>
              <a:sym typeface="Aria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567421" y="761809"/>
            <a:ext cx="6108192" cy="1468181"/>
          </a:xfrm>
          <a:prstGeom prst="rect">
            <a:avLst/>
          </a:prstGeom>
        </p:spPr>
      </p:pic>
      <p:sp>
        <p:nvSpPr>
          <p:cNvPr id="6" name="Title 5"/>
          <p:cNvSpPr>
            <a:spLocks noGrp="1"/>
          </p:cNvSpPr>
          <p:nvPr>
            <p:ph type="ctrTitle"/>
          </p:nvPr>
        </p:nvSpPr>
        <p:spPr>
          <a:xfrm>
            <a:off x="697217" y="1495899"/>
            <a:ext cx="7848600" cy="1927225"/>
          </a:xfrm>
        </p:spPr>
        <p:txBody>
          <a:bodyPr/>
          <a:lstStyle/>
          <a:p>
            <a:r>
              <a:rPr lang="en-US" sz="2600" b="1" dirty="0" smtClean="0"/>
              <a:t>RUNNING A SENATE MEETING BY ZOOM DURING A STATE OF EMERGENCY </a:t>
            </a:r>
            <a:endParaRPr lang="en-US" sz="2600" dirty="0"/>
          </a:p>
        </p:txBody>
      </p:sp>
    </p:spTree>
    <p:extLst>
      <p:ext uri="{BB962C8B-B14F-4D97-AF65-F5344CB8AC3E}">
        <p14:creationId xmlns:p14="http://schemas.microsoft.com/office/powerpoint/2010/main" val="3445053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normAutofit/>
          </a:bodyPr>
          <a:lstStyle/>
          <a:p>
            <a:pPr marL="0" indent="0">
              <a:buNone/>
            </a:pPr>
            <a:r>
              <a:rPr lang="en-US" sz="6600" b="1" cap="all" dirty="0">
                <a:latin typeface="Arial" panose="020B0604020202020204" pitchFamily="34" charset="0"/>
                <a:cs typeface="Arial" panose="020B0604020202020204" pitchFamily="34" charset="0"/>
              </a:rPr>
              <a:t>Highlights of </a:t>
            </a:r>
            <a:r>
              <a:rPr lang="en-US" sz="6600" b="1" cap="all" dirty="0" smtClean="0">
                <a:latin typeface="Arial" panose="020B0604020202020204" pitchFamily="34" charset="0"/>
                <a:cs typeface="Arial" panose="020B0604020202020204" pitchFamily="34" charset="0"/>
              </a:rPr>
              <a:t>Executive Order </a:t>
            </a:r>
            <a:r>
              <a:rPr lang="en-US" sz="6600" b="1" cap="all" dirty="0">
                <a:latin typeface="Arial" panose="020B0604020202020204" pitchFamily="34" charset="0"/>
                <a:cs typeface="Arial" panose="020B0604020202020204" pitchFamily="34" charset="0"/>
              </a:rPr>
              <a:t>N-29-20 </a:t>
            </a:r>
          </a:p>
        </p:txBody>
      </p:sp>
    </p:spTree>
    <p:extLst>
      <p:ext uri="{BB962C8B-B14F-4D97-AF65-F5344CB8AC3E}">
        <p14:creationId xmlns:p14="http://schemas.microsoft.com/office/powerpoint/2010/main" val="1305142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EO N-29-20 Highlights </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latin typeface="Calibri" panose="020F0502020204030204" pitchFamily="34" charset="0"/>
                <a:cs typeface="Calibri" panose="020F0502020204030204" pitchFamily="34" charset="0"/>
              </a:rPr>
              <a:t>Signed by Governor Gavin Newsom March 17 </a:t>
            </a:r>
          </a:p>
          <a:p>
            <a:r>
              <a:rPr lang="en-US" sz="3600" dirty="0" smtClean="0">
                <a:latin typeface="Calibri" panose="020F0502020204030204" pitchFamily="34" charset="0"/>
                <a:cs typeface="Calibri" panose="020F0502020204030204" pitchFamily="34" charset="0"/>
              </a:rPr>
              <a:t>Supersedes requirements in N-25-20 (March 12, 2020) specific to Brown Act </a:t>
            </a:r>
          </a:p>
          <a:p>
            <a:r>
              <a:rPr lang="en-US" sz="3600" dirty="0">
                <a:latin typeface="Calibri" panose="020F0502020204030204" pitchFamily="34" charset="0"/>
                <a:cs typeface="Calibri" panose="020F0502020204030204" pitchFamily="34" charset="0"/>
              </a:rPr>
              <a:t>Requires advertisement and implementation of procedure to provide accommodations and resolve accessibility requests </a:t>
            </a:r>
          </a:p>
          <a:p>
            <a:r>
              <a:rPr lang="en-US" sz="3600" dirty="0">
                <a:latin typeface="Calibri" panose="020F0502020204030204" pitchFamily="34" charset="0"/>
                <a:cs typeface="Calibri" panose="020F0502020204030204" pitchFamily="34" charset="0"/>
              </a:rPr>
              <a:t>Requires the legislative body provide notice to public regarding how public can observe and comment</a:t>
            </a:r>
          </a:p>
          <a:p>
            <a:endParaRPr lang="en-US" sz="3600" dirty="0" smtClean="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997900" y="5832764"/>
            <a:ext cx="1003596" cy="754083"/>
          </a:xfrm>
          <a:prstGeom prst="rect">
            <a:avLst/>
          </a:prstGeom>
        </p:spPr>
      </p:pic>
    </p:spTree>
    <p:extLst>
      <p:ext uri="{BB962C8B-B14F-4D97-AF65-F5344CB8AC3E}">
        <p14:creationId xmlns:p14="http://schemas.microsoft.com/office/powerpoint/2010/main" val="1509625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EO N-29-20 Highlights </a:t>
            </a:r>
            <a:endParaRPr lang="en-US" dirty="0"/>
          </a:p>
        </p:txBody>
      </p:sp>
      <p:sp>
        <p:nvSpPr>
          <p:cNvPr id="3" name="Content Placeholder 2"/>
          <p:cNvSpPr>
            <a:spLocks noGrp="1"/>
          </p:cNvSpPr>
          <p:nvPr>
            <p:ph idx="1"/>
          </p:nvPr>
        </p:nvSpPr>
        <p:spPr/>
        <p:txBody>
          <a:bodyPr>
            <a:normAutofit/>
          </a:bodyPr>
          <a:lstStyle/>
          <a:p>
            <a:r>
              <a:rPr lang="en-US" sz="3200" dirty="0" smtClean="0">
                <a:latin typeface="Calibri" panose="020F0502020204030204" pitchFamily="34" charset="0"/>
                <a:cs typeface="Calibri" panose="020F0502020204030204" pitchFamily="34" charset="0"/>
              </a:rPr>
              <a:t>Waives all Brown Act requirements that require physical presence</a:t>
            </a:r>
          </a:p>
          <a:p>
            <a:r>
              <a:rPr lang="en-US" sz="3200" dirty="0" smtClean="0">
                <a:latin typeface="Calibri" panose="020F0502020204030204" pitchFamily="34" charset="0"/>
                <a:cs typeface="Calibri" panose="020F0502020204030204" pitchFamily="34" charset="0"/>
              </a:rPr>
              <a:t>Directs legislative bodies to “maximize transparency and provide the public access to their meetings” </a:t>
            </a:r>
          </a:p>
          <a:p>
            <a:r>
              <a:rPr lang="en-US" sz="3200" dirty="0" smtClean="0">
                <a:latin typeface="Calibri" panose="020F0502020204030204" pitchFamily="34" charset="0"/>
                <a:cs typeface="Calibri" panose="020F0502020204030204" pitchFamily="34" charset="0"/>
              </a:rPr>
              <a:t>Only applies “during the period in which state or local public health officials have imposed or recommended social distancing measures”</a:t>
            </a:r>
            <a:endParaRPr lang="en-US" sz="32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997900" y="5832764"/>
            <a:ext cx="1003596" cy="754083"/>
          </a:xfrm>
          <a:prstGeom prst="rect">
            <a:avLst/>
          </a:prstGeom>
        </p:spPr>
      </p:pic>
    </p:spTree>
    <p:extLst>
      <p:ext uri="{BB962C8B-B14F-4D97-AF65-F5344CB8AC3E}">
        <p14:creationId xmlns:p14="http://schemas.microsoft.com/office/powerpoint/2010/main" val="3162061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PHYSICAL PRESENCE </a:t>
            </a:r>
            <a:endParaRPr lang="en-US" dirty="0"/>
          </a:p>
        </p:txBody>
      </p:sp>
      <p:sp>
        <p:nvSpPr>
          <p:cNvPr id="3" name="Content Placeholder 2"/>
          <p:cNvSpPr>
            <a:spLocks noGrp="1"/>
          </p:cNvSpPr>
          <p:nvPr>
            <p:ph idx="1"/>
          </p:nvPr>
        </p:nvSpPr>
        <p:spPr/>
        <p:txBody>
          <a:bodyPr>
            <a:normAutofit/>
          </a:bodyPr>
          <a:lstStyle/>
          <a:p>
            <a:r>
              <a:rPr lang="en-US" sz="4000" dirty="0" smtClean="0">
                <a:latin typeface="Calibri" panose="020F0502020204030204" pitchFamily="34" charset="0"/>
                <a:cs typeface="Calibri" panose="020F0502020204030204" pitchFamily="34" charset="0"/>
              </a:rPr>
              <a:t>Waives all</a:t>
            </a:r>
            <a:r>
              <a:rPr lang="en-US" sz="4000" dirty="0">
                <a:latin typeface="Calibri" panose="020F0502020204030204" pitchFamily="34" charset="0"/>
                <a:cs typeface="Calibri" panose="020F0502020204030204" pitchFamily="34" charset="0"/>
              </a:rPr>
              <a:t> </a:t>
            </a:r>
            <a:r>
              <a:rPr lang="en-US" sz="4000" dirty="0" smtClean="0">
                <a:latin typeface="Calibri" panose="020F0502020204030204" pitchFamily="34" charset="0"/>
                <a:cs typeface="Calibri" panose="020F0502020204030204" pitchFamily="34" charset="0"/>
              </a:rPr>
              <a:t>requirements “expressly </a:t>
            </a:r>
            <a:r>
              <a:rPr lang="en-US" sz="4000" dirty="0">
                <a:latin typeface="Calibri" panose="020F0502020204030204" pitchFamily="34" charset="0"/>
                <a:cs typeface="Calibri" panose="020F0502020204030204" pitchFamily="34" charset="0"/>
              </a:rPr>
              <a:t>or impliedly requiring the </a:t>
            </a:r>
            <a:r>
              <a:rPr lang="en-US" sz="4000" i="1" dirty="0">
                <a:latin typeface="Calibri" panose="020F0502020204030204" pitchFamily="34" charset="0"/>
                <a:cs typeface="Calibri" panose="020F0502020204030204" pitchFamily="34" charset="0"/>
              </a:rPr>
              <a:t>physical</a:t>
            </a:r>
            <a:r>
              <a:rPr lang="en-US" sz="4000" dirty="0">
                <a:latin typeface="Calibri" panose="020F0502020204030204" pitchFamily="34" charset="0"/>
                <a:cs typeface="Calibri" panose="020F0502020204030204" pitchFamily="34" charset="0"/>
              </a:rPr>
              <a:t> [emphasis mine] presence of members, the clerk, or other personnel of the body, or of the public</a:t>
            </a:r>
            <a:r>
              <a:rPr lang="en-US" sz="4000" dirty="0" smtClean="0">
                <a:latin typeface="Calibri" panose="020F0502020204030204" pitchFamily="34" charset="0"/>
                <a:cs typeface="Calibri" panose="020F0502020204030204" pitchFamily="34" charset="0"/>
              </a:rPr>
              <a:t>”</a:t>
            </a:r>
          </a:p>
          <a:p>
            <a:pPr marL="0" indent="0">
              <a:buNone/>
            </a:pPr>
            <a:r>
              <a:rPr lang="en-US" sz="2800" dirty="0" smtClean="0">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997900" y="5832764"/>
            <a:ext cx="1003596" cy="754083"/>
          </a:xfrm>
          <a:prstGeom prst="rect">
            <a:avLst/>
          </a:prstGeom>
        </p:spPr>
      </p:pic>
    </p:spTree>
    <p:extLst>
      <p:ext uri="{BB962C8B-B14F-4D97-AF65-F5344CB8AC3E}">
        <p14:creationId xmlns:p14="http://schemas.microsoft.com/office/powerpoint/2010/main" val="3641630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GUIDING PRINCIPLES of EO N-29-20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smtClean="0">
                <a:latin typeface="Calibri" panose="020F0502020204030204" pitchFamily="34" charset="0"/>
                <a:cs typeface="Calibri" panose="020F0502020204030204" pitchFamily="34" charset="0"/>
              </a:rPr>
              <a:t>“</a:t>
            </a:r>
            <a:r>
              <a:rPr lang="en-US" sz="3600" dirty="0" smtClean="0">
                <a:latin typeface="Calibri" panose="020F0502020204030204" pitchFamily="34" charset="0"/>
                <a:cs typeface="Calibri" panose="020F0502020204030204" pitchFamily="34" charset="0"/>
              </a:rPr>
              <a:t>All state and local bodies are urged to use sound discretion and to make reasonable efforts to adhere as closely as reasonably possible to the provisions of the Bagley-Keene Act and the Brown Act, and other applicable local laws regulating the conduct of public meetings, in order to maximize transparency and provide the public access to their meetings.” </a:t>
            </a:r>
          </a:p>
          <a:p>
            <a:pPr marL="0" indent="0">
              <a:buNone/>
            </a:pPr>
            <a:r>
              <a:rPr lang="en-US" sz="2800" dirty="0" smtClean="0">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997900" y="5832764"/>
            <a:ext cx="1003596" cy="754083"/>
          </a:xfrm>
          <a:prstGeom prst="rect">
            <a:avLst/>
          </a:prstGeom>
        </p:spPr>
      </p:pic>
    </p:spTree>
    <p:extLst>
      <p:ext uri="{BB962C8B-B14F-4D97-AF65-F5344CB8AC3E}">
        <p14:creationId xmlns:p14="http://schemas.microsoft.com/office/powerpoint/2010/main" val="3275537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119062"/>
            <a:ext cx="8229600" cy="990600"/>
          </a:xfrm>
        </p:spPr>
        <p:txBody>
          <a:bodyPr/>
          <a:lstStyle/>
          <a:p>
            <a:pPr algn="ctr"/>
            <a:r>
              <a:rPr lang="en-US" dirty="0" smtClean="0"/>
              <a:t>EO N-29-20 Specifically Suspends:  </a:t>
            </a:r>
            <a:endParaRPr lang="en-US" dirty="0"/>
          </a:p>
        </p:txBody>
      </p:sp>
      <p:sp>
        <p:nvSpPr>
          <p:cNvPr id="3" name="Content Placeholder 2"/>
          <p:cNvSpPr>
            <a:spLocks noGrp="1"/>
          </p:cNvSpPr>
          <p:nvPr>
            <p:ph idx="1"/>
          </p:nvPr>
        </p:nvSpPr>
        <p:spPr>
          <a:xfrm>
            <a:off x="442912" y="1109662"/>
            <a:ext cx="8229600" cy="5033963"/>
          </a:xfrm>
        </p:spPr>
        <p:txBody>
          <a:bodyPr>
            <a:normAutofit fontScale="85000" lnSpcReduction="20000"/>
          </a:bodyPr>
          <a:lstStyle/>
          <a:p>
            <a:pPr marL="0" indent="0">
              <a:buNone/>
            </a:pPr>
            <a:r>
              <a:rPr lang="en-US" sz="2800" i="1" dirty="0" smtClean="0">
                <a:latin typeface="Calibri" panose="020F0502020204030204" pitchFamily="34" charset="0"/>
                <a:cs typeface="Calibri" panose="020F0502020204030204" pitchFamily="34" charset="0"/>
              </a:rPr>
              <a:t>Any otherwise applicable requirements that</a:t>
            </a:r>
          </a:p>
          <a:p>
            <a:pPr marL="0" indent="0">
              <a:buNone/>
            </a:pPr>
            <a:r>
              <a:rPr lang="en-US" sz="2800" i="1" dirty="0" smtClean="0">
                <a:latin typeface="Calibri" panose="020F0502020204030204" pitchFamily="34" charset="0"/>
                <a:cs typeface="Calibri" panose="020F0502020204030204" pitchFamily="34" charset="0"/>
              </a:rPr>
              <a:t>(</a:t>
            </a:r>
            <a:r>
              <a:rPr lang="en-US" sz="2800" i="1" dirty="0" err="1" smtClean="0">
                <a:latin typeface="Calibri" panose="020F0502020204030204" pitchFamily="34" charset="0"/>
                <a:cs typeface="Calibri" panose="020F0502020204030204" pitchFamily="34" charset="0"/>
              </a:rPr>
              <a:t>i</a:t>
            </a:r>
            <a:r>
              <a:rPr lang="en-US" sz="2800" i="1" dirty="0" smtClean="0">
                <a:latin typeface="Calibri" panose="020F0502020204030204" pitchFamily="34" charset="0"/>
                <a:cs typeface="Calibri" panose="020F0502020204030204" pitchFamily="34" charset="0"/>
              </a:rPr>
              <a:t>) state and local bodies notice each teleconference location from which a member will be participating in a public meeting; </a:t>
            </a:r>
          </a:p>
          <a:p>
            <a:pPr marL="0" indent="0">
              <a:buNone/>
            </a:pPr>
            <a:r>
              <a:rPr lang="en-US" sz="2800" i="1" dirty="0">
                <a:latin typeface="Calibri" panose="020F0502020204030204" pitchFamily="34" charset="0"/>
                <a:cs typeface="Calibri" panose="020F0502020204030204" pitchFamily="34" charset="0"/>
              </a:rPr>
              <a:t>(ii) each teleconference location be accessible to the public </a:t>
            </a:r>
          </a:p>
          <a:p>
            <a:pPr marL="0" indent="0">
              <a:buNone/>
            </a:pPr>
            <a:r>
              <a:rPr lang="en-US" sz="2800" i="1" dirty="0">
                <a:latin typeface="Calibri" panose="020F0502020204030204" pitchFamily="34" charset="0"/>
                <a:cs typeface="Calibri" panose="020F0502020204030204" pitchFamily="34" charset="0"/>
              </a:rPr>
              <a:t>(iii) members of the public may address the body at each teleconference </a:t>
            </a:r>
            <a:r>
              <a:rPr lang="en-US" sz="2800" i="1" dirty="0" smtClean="0">
                <a:latin typeface="Calibri" panose="020F0502020204030204" pitchFamily="34" charset="0"/>
                <a:cs typeface="Calibri" panose="020F0502020204030204" pitchFamily="34" charset="0"/>
              </a:rPr>
              <a:t>location</a:t>
            </a:r>
          </a:p>
          <a:p>
            <a:pPr marL="0" indent="0">
              <a:buNone/>
            </a:pPr>
            <a:r>
              <a:rPr lang="en-US" sz="2800" i="1" dirty="0">
                <a:latin typeface="Calibri" panose="020F0502020204030204" pitchFamily="34" charset="0"/>
                <a:cs typeface="Calibri" panose="020F0502020204030204" pitchFamily="34" charset="0"/>
              </a:rPr>
              <a:t>(iv) state and local bodies post agendas at all teleconference locations </a:t>
            </a:r>
            <a:r>
              <a:rPr lang="en-US" sz="2800" i="1" dirty="0" smtClean="0">
                <a:latin typeface="Calibri" panose="020F0502020204030204" pitchFamily="34" charset="0"/>
                <a:cs typeface="Calibri" panose="020F0502020204030204" pitchFamily="34" charset="0"/>
              </a:rPr>
              <a:t/>
            </a:r>
            <a:br>
              <a:rPr lang="en-US" sz="2800" i="1" dirty="0" smtClean="0">
                <a:latin typeface="Calibri" panose="020F0502020204030204" pitchFamily="34" charset="0"/>
                <a:cs typeface="Calibri" panose="020F0502020204030204" pitchFamily="34" charset="0"/>
              </a:rPr>
            </a:br>
            <a:r>
              <a:rPr lang="en-US" sz="2800" i="1" dirty="0">
                <a:latin typeface="Calibri" panose="020F0502020204030204" pitchFamily="34" charset="0"/>
                <a:cs typeface="Calibri" panose="020F0502020204030204" pitchFamily="34" charset="0"/>
              </a:rPr>
              <a:t>(v) at least one member of the state body be physically present at the location specified in the notice of the </a:t>
            </a:r>
            <a:r>
              <a:rPr lang="en-US" sz="2800" i="1" dirty="0" smtClean="0">
                <a:latin typeface="Calibri" panose="020F0502020204030204" pitchFamily="34" charset="0"/>
                <a:cs typeface="Calibri" panose="020F0502020204030204" pitchFamily="34" charset="0"/>
              </a:rPr>
              <a:t>meeting*; </a:t>
            </a:r>
          </a:p>
          <a:p>
            <a:pPr marL="0" indent="0">
              <a:buNone/>
            </a:pPr>
            <a:r>
              <a:rPr lang="en-US" sz="2800" i="1" dirty="0">
                <a:latin typeface="Calibri" panose="020F0502020204030204" pitchFamily="34" charset="0"/>
                <a:cs typeface="Calibri" panose="020F0502020204030204" pitchFamily="34" charset="0"/>
              </a:rPr>
              <a:t>(vi) during teleconference meetings, at least a quorum of the members of the local body participate from locations within the boundaries of the territory over which the local body exercises jurisdiction </a:t>
            </a:r>
          </a:p>
          <a:p>
            <a:pPr marL="0" indent="0">
              <a:buNone/>
            </a:pPr>
            <a:endParaRPr lang="en-US" sz="2800" i="1" dirty="0">
              <a:latin typeface="Calibri" panose="020F0502020204030204" pitchFamily="34" charset="0"/>
              <a:cs typeface="Calibri" panose="020F0502020204030204" pitchFamily="34" charset="0"/>
            </a:endParaRPr>
          </a:p>
          <a:p>
            <a:pPr marL="0" indent="0">
              <a:buNone/>
            </a:pPr>
            <a:endParaRPr lang="en-US" sz="2800" i="1" dirty="0">
              <a:latin typeface="Calibri" panose="020F0502020204030204" pitchFamily="34" charset="0"/>
              <a:cs typeface="Calibri" panose="020F0502020204030204" pitchFamily="34" charset="0"/>
            </a:endParaRPr>
          </a:p>
          <a:p>
            <a:pPr marL="0" indent="0">
              <a:buNone/>
            </a:pPr>
            <a:endParaRPr lang="en-US" sz="2800" i="1" dirty="0">
              <a:latin typeface="Calibri" panose="020F0502020204030204" pitchFamily="34" charset="0"/>
              <a:cs typeface="Calibri" panose="020F0502020204030204" pitchFamily="34" charset="0"/>
            </a:endParaRPr>
          </a:p>
          <a:p>
            <a:pPr marL="0" indent="0">
              <a:buNone/>
            </a:pPr>
            <a:endParaRPr lang="en-US"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7997900" y="5832764"/>
            <a:ext cx="1003596" cy="754083"/>
          </a:xfrm>
          <a:prstGeom prst="rect">
            <a:avLst/>
          </a:prstGeom>
        </p:spPr>
      </p:pic>
      <p:sp>
        <p:nvSpPr>
          <p:cNvPr id="5" name="TextBox 4"/>
          <p:cNvSpPr txBox="1"/>
          <p:nvPr/>
        </p:nvSpPr>
        <p:spPr>
          <a:xfrm>
            <a:off x="1857375" y="6115050"/>
            <a:ext cx="5943600" cy="307777"/>
          </a:xfrm>
          <a:prstGeom prst="rect">
            <a:avLst/>
          </a:prstGeom>
          <a:noFill/>
        </p:spPr>
        <p:txBody>
          <a:bodyPr wrap="square" rtlCol="0">
            <a:spAutoFit/>
          </a:bodyPr>
          <a:lstStyle/>
          <a:p>
            <a:r>
              <a:rPr lang="en-US" dirty="0" smtClean="0"/>
              <a:t>*This suspension is a reversal of a condition in the previous N-25-20 </a:t>
            </a:r>
            <a:endParaRPr lang="en-US" dirty="0"/>
          </a:p>
        </p:txBody>
      </p:sp>
    </p:spTree>
    <p:extLst>
      <p:ext uri="{BB962C8B-B14F-4D97-AF65-F5344CB8AC3E}">
        <p14:creationId xmlns:p14="http://schemas.microsoft.com/office/powerpoint/2010/main" val="3414806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276225"/>
            <a:ext cx="8229600" cy="990600"/>
          </a:xfrm>
        </p:spPr>
        <p:txBody>
          <a:bodyPr/>
          <a:lstStyle/>
          <a:p>
            <a:pPr algn="ctr"/>
            <a:r>
              <a:rPr lang="en-US" dirty="0" smtClean="0"/>
              <a:t>Accessibility Requirements </a:t>
            </a:r>
            <a:endParaRPr lang="en-US" dirty="0"/>
          </a:p>
        </p:txBody>
      </p:sp>
      <p:sp>
        <p:nvSpPr>
          <p:cNvPr id="3" name="Content Placeholder 2"/>
          <p:cNvSpPr>
            <a:spLocks noGrp="1"/>
          </p:cNvSpPr>
          <p:nvPr>
            <p:ph idx="1"/>
          </p:nvPr>
        </p:nvSpPr>
        <p:spPr>
          <a:xfrm>
            <a:off x="442912" y="1111395"/>
            <a:ext cx="8229600" cy="4876800"/>
          </a:xfrm>
        </p:spPr>
        <p:txBody>
          <a:bodyPr>
            <a:noAutofit/>
          </a:bodyPr>
          <a:lstStyle/>
          <a:p>
            <a:pPr marL="0" indent="0">
              <a:buNone/>
            </a:pPr>
            <a:r>
              <a:rPr lang="en-US" sz="2400" i="1" dirty="0" smtClean="0">
                <a:latin typeface="Calibri" panose="020F0502020204030204" pitchFamily="34" charset="0"/>
                <a:cs typeface="Calibri" panose="020F0502020204030204" pitchFamily="34" charset="0"/>
              </a:rPr>
              <a:t>If a local legislative body or state body holds a meeting via teleconferencing and allows members of the public to observe and address the meeting telephonically or otherwise electronically, the body shall also: </a:t>
            </a:r>
          </a:p>
          <a:p>
            <a:pPr marL="0" indent="0">
              <a:buNone/>
            </a:pPr>
            <a:endParaRPr lang="en-US" sz="2400" i="1" dirty="0">
              <a:latin typeface="Calibri" panose="020F0502020204030204" pitchFamily="34" charset="0"/>
              <a:cs typeface="Calibri" panose="020F0502020204030204" pitchFamily="34" charset="0"/>
            </a:endParaRPr>
          </a:p>
          <a:p>
            <a:pPr marL="400050" indent="-400050">
              <a:buAutoNum type="romanLcParenBoth"/>
            </a:pPr>
            <a:r>
              <a:rPr lang="en-US" sz="2400" i="1" dirty="0" smtClean="0">
                <a:latin typeface="Calibri" panose="020F0502020204030204" pitchFamily="34" charset="0"/>
                <a:cs typeface="Calibri" panose="020F0502020204030204" pitchFamily="34" charset="0"/>
              </a:rPr>
              <a:t>Implement a procedure for receiving and swiftly resolving requests for reasonable modification or accommodation from individuals with disabilities, consistent with the Americans with Disabilities Act and resolving any doubt whatsoever in favor of accessibility; and </a:t>
            </a:r>
          </a:p>
          <a:p>
            <a:pPr marL="400050" indent="-400050">
              <a:buAutoNum type="romanLcParenBoth"/>
            </a:pPr>
            <a:r>
              <a:rPr lang="en-US" sz="2400" i="1" dirty="0" smtClean="0">
                <a:latin typeface="Calibri" panose="020F0502020204030204" pitchFamily="34" charset="0"/>
                <a:cs typeface="Calibri" panose="020F0502020204030204" pitchFamily="34" charset="0"/>
              </a:rPr>
              <a:t>Advertise that procedure each time notice is given of the means by which members of the public may observe the meeting and offer public comment . . .</a:t>
            </a:r>
            <a:endParaRPr lang="en-US" sz="2400" i="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997900" y="5832764"/>
            <a:ext cx="1003596" cy="754083"/>
          </a:xfrm>
          <a:prstGeom prst="rect">
            <a:avLst/>
          </a:prstGeom>
        </p:spPr>
      </p:pic>
    </p:spTree>
    <p:extLst>
      <p:ext uri="{BB962C8B-B14F-4D97-AF65-F5344CB8AC3E}">
        <p14:creationId xmlns:p14="http://schemas.microsoft.com/office/powerpoint/2010/main" val="870066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04800"/>
            <a:ext cx="8229600" cy="990600"/>
          </a:xfrm>
        </p:spPr>
        <p:txBody>
          <a:bodyPr/>
          <a:lstStyle/>
          <a:p>
            <a:pPr algn="ctr"/>
            <a:r>
              <a:rPr lang="en-US" dirty="0" smtClean="0"/>
              <a:t>Accessibility Procedure </a:t>
            </a:r>
            <a:endParaRPr lang="en-US" dirty="0"/>
          </a:p>
        </p:txBody>
      </p:sp>
      <p:sp>
        <p:nvSpPr>
          <p:cNvPr id="3" name="Content Placeholder 2"/>
          <p:cNvSpPr>
            <a:spLocks noGrp="1"/>
          </p:cNvSpPr>
          <p:nvPr>
            <p:ph idx="1"/>
          </p:nvPr>
        </p:nvSpPr>
        <p:spPr>
          <a:xfrm>
            <a:off x="428625" y="1181100"/>
            <a:ext cx="8229600" cy="4876800"/>
          </a:xfrm>
        </p:spPr>
        <p:txBody>
          <a:bodyPr>
            <a:noAutofit/>
          </a:bodyPr>
          <a:lstStyle/>
          <a:p>
            <a:r>
              <a:rPr lang="en-US" sz="2200" dirty="0" smtClean="0">
                <a:latin typeface="Calibri" panose="020F0502020204030204" pitchFamily="34" charset="0"/>
                <a:cs typeface="Calibri" panose="020F0502020204030204" pitchFamily="34" charset="0"/>
              </a:rPr>
              <a:t>Your local senate should already have a means of providing alternative versions of agendas, materials, and minutes per Government </a:t>
            </a:r>
            <a:r>
              <a:rPr lang="en-US" sz="2200" dirty="0">
                <a:latin typeface="Calibri" panose="020F0502020204030204" pitchFamily="34" charset="0"/>
                <a:cs typeface="Calibri" panose="020F0502020204030204" pitchFamily="34" charset="0"/>
              </a:rPr>
              <a:t>Code sections 54953.2, 54954.1, 54954.2, and </a:t>
            </a:r>
            <a:r>
              <a:rPr lang="en-US" sz="2200" dirty="0" smtClean="0">
                <a:latin typeface="Calibri" panose="020F0502020204030204" pitchFamily="34" charset="0"/>
                <a:cs typeface="Calibri" panose="020F0502020204030204" pitchFamily="34" charset="0"/>
              </a:rPr>
              <a:t>54957.5.</a:t>
            </a:r>
          </a:p>
          <a:p>
            <a:r>
              <a:rPr lang="en-US" sz="2200" dirty="0" smtClean="0">
                <a:latin typeface="Calibri" panose="020F0502020204030204" pitchFamily="34" charset="0"/>
                <a:cs typeface="Calibri" panose="020F0502020204030204" pitchFamily="34" charset="0"/>
              </a:rPr>
              <a:t>Zoom provides </a:t>
            </a:r>
            <a:r>
              <a:rPr lang="en-US" sz="2200" dirty="0" smtClean="0">
                <a:latin typeface="Calibri" panose="020F0502020204030204" pitchFamily="34" charset="0"/>
                <a:cs typeface="Calibri" panose="020F0502020204030204" pitchFamily="34" charset="0"/>
                <a:hlinkClick r:id="rId2"/>
              </a:rPr>
              <a:t>closed captioning resources</a:t>
            </a:r>
            <a:r>
              <a:rPr lang="en-US" sz="2200" dirty="0" smtClean="0">
                <a:latin typeface="Calibri" panose="020F0502020204030204" pitchFamily="34" charset="0"/>
                <a:cs typeface="Calibri" panose="020F0502020204030204" pitchFamily="34" charset="0"/>
              </a:rPr>
              <a:t>, which include real-time transcription by an assigned panelist, and third-party closed-captioning through integrated API </a:t>
            </a:r>
          </a:p>
          <a:p>
            <a:r>
              <a:rPr lang="en-US" sz="2200" dirty="0" smtClean="0">
                <a:latin typeface="Calibri" panose="020F0502020204030204" pitchFamily="34" charset="0"/>
                <a:cs typeface="Calibri" panose="020F0502020204030204" pitchFamily="34" charset="0"/>
              </a:rPr>
              <a:t>Teleconference meetings should not be conducted in such a manner as to exclude individuals with disabilities. </a:t>
            </a:r>
          </a:p>
          <a:p>
            <a:r>
              <a:rPr lang="en-US" sz="2200" dirty="0" smtClean="0">
                <a:latin typeface="Calibri" panose="020F0502020204030204" pitchFamily="34" charset="0"/>
                <a:cs typeface="Calibri" panose="020F0502020204030204" pitchFamily="34" charset="0"/>
              </a:rPr>
              <a:t>EO N-29-20 requires legislative bodies using teleconference technology to IMPLEMENT a procedure for SWIFTLY resolving requests for accommodations and </a:t>
            </a:r>
            <a:r>
              <a:rPr lang="en-US" sz="2200" dirty="0" smtClean="0">
                <a:latin typeface="Calibri" panose="020F0502020204030204" pitchFamily="34" charset="0"/>
                <a:cs typeface="Calibri" panose="020F0502020204030204" pitchFamily="34" charset="0"/>
              </a:rPr>
              <a:t>ADVERTISING </a:t>
            </a:r>
            <a:r>
              <a:rPr lang="en-US" sz="2200" dirty="0" smtClean="0">
                <a:latin typeface="Calibri" panose="020F0502020204030204" pitchFamily="34" charset="0"/>
                <a:cs typeface="Calibri" panose="020F0502020204030204" pitchFamily="34" charset="0"/>
              </a:rPr>
              <a:t>the procedure EACH TIME notice is given of the means for the public to participate  </a:t>
            </a:r>
          </a:p>
          <a:p>
            <a:r>
              <a:rPr lang="en-US" sz="2200" dirty="0" smtClean="0">
                <a:latin typeface="Calibri" panose="020F0502020204030204" pitchFamily="34" charset="0"/>
                <a:cs typeface="Calibri" panose="020F0502020204030204" pitchFamily="34" charset="0"/>
              </a:rPr>
              <a:t>Err on the side of caution </a:t>
            </a:r>
          </a:p>
        </p:txBody>
      </p:sp>
      <p:pic>
        <p:nvPicPr>
          <p:cNvPr id="4" name="Picture 3"/>
          <p:cNvPicPr>
            <a:picLocks noChangeAspect="1"/>
          </p:cNvPicPr>
          <p:nvPr/>
        </p:nvPicPr>
        <p:blipFill>
          <a:blip r:embed="rId3"/>
          <a:stretch>
            <a:fillRect/>
          </a:stretch>
        </p:blipFill>
        <p:spPr>
          <a:xfrm>
            <a:off x="7997900" y="5832764"/>
            <a:ext cx="1003596" cy="754083"/>
          </a:xfrm>
          <a:prstGeom prst="rect">
            <a:avLst/>
          </a:prstGeom>
        </p:spPr>
      </p:pic>
    </p:spTree>
    <p:extLst>
      <p:ext uri="{BB962C8B-B14F-4D97-AF65-F5344CB8AC3E}">
        <p14:creationId xmlns:p14="http://schemas.microsoft.com/office/powerpoint/2010/main" val="3210541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Same Rules Apply for Posting Agendas </a:t>
            </a:r>
            <a:endParaRPr lang="en-US" dirty="0"/>
          </a:p>
        </p:txBody>
      </p:sp>
      <p:sp>
        <p:nvSpPr>
          <p:cNvPr id="3" name="Content Placeholder 2"/>
          <p:cNvSpPr>
            <a:spLocks noGrp="1"/>
          </p:cNvSpPr>
          <p:nvPr>
            <p:ph idx="1"/>
          </p:nvPr>
        </p:nvSpPr>
        <p:spPr/>
        <p:txBody>
          <a:bodyPr>
            <a:normAutofit lnSpcReduction="10000"/>
          </a:bodyPr>
          <a:lstStyle/>
          <a:p>
            <a:r>
              <a:rPr lang="en-US" sz="2800" dirty="0" smtClean="0">
                <a:latin typeface="Calibri" panose="020F0502020204030204" pitchFamily="34" charset="0"/>
                <a:cs typeface="Calibri" panose="020F0502020204030204" pitchFamily="34" charset="0"/>
              </a:rPr>
              <a:t>The timeframes and means of posting agendas required by the Brown Act are still in effect. </a:t>
            </a:r>
          </a:p>
          <a:p>
            <a:endParaRPr lang="en-US" sz="2800" dirty="0">
              <a:latin typeface="Calibri" panose="020F0502020204030204" pitchFamily="34" charset="0"/>
              <a:cs typeface="Calibri" panose="020F0502020204030204" pitchFamily="34" charset="0"/>
            </a:endParaRPr>
          </a:p>
          <a:p>
            <a:r>
              <a:rPr lang="en-US" sz="2800" i="1" dirty="0" smtClean="0">
                <a:latin typeface="Calibri" panose="020F0502020204030204" pitchFamily="34" charset="0"/>
                <a:cs typeface="Calibri" panose="020F0502020204030204" pitchFamily="34" charset="0"/>
              </a:rPr>
              <a:t>Except to the extent this Order expressly provides otherwise, each local legislative and state body shall: </a:t>
            </a:r>
          </a:p>
          <a:p>
            <a:r>
              <a:rPr lang="en-US" sz="2800" i="1" dirty="0" smtClean="0">
                <a:latin typeface="Calibri" panose="020F0502020204030204" pitchFamily="34" charset="0"/>
                <a:cs typeface="Calibri" panose="020F0502020204030204" pitchFamily="34" charset="0"/>
              </a:rPr>
              <a:t>(</a:t>
            </a:r>
            <a:r>
              <a:rPr lang="en-US" sz="2800" i="1" dirty="0" err="1" smtClean="0">
                <a:latin typeface="Calibri" panose="020F0502020204030204" pitchFamily="34" charset="0"/>
                <a:cs typeface="Calibri" panose="020F0502020204030204" pitchFamily="34" charset="0"/>
              </a:rPr>
              <a:t>i</a:t>
            </a:r>
            <a:r>
              <a:rPr lang="en-US" sz="2800" i="1" dirty="0" smtClean="0">
                <a:latin typeface="Calibri" panose="020F0502020204030204" pitchFamily="34" charset="0"/>
                <a:cs typeface="Calibri" panose="020F0502020204030204" pitchFamily="34" charset="0"/>
              </a:rPr>
              <a:t>) Give advance notice of the time of, and post the agenda for, each public meeting according to the timeframes otherwise prescribed by the Bagley-Keene or the Brown Act, and using the means otherwise prescribed by the </a:t>
            </a:r>
            <a:r>
              <a:rPr lang="en-US" sz="2800" i="1" dirty="0" err="1" smtClean="0">
                <a:latin typeface="Calibri" panose="020F0502020204030204" pitchFamily="34" charset="0"/>
                <a:cs typeface="Calibri" panose="020F0502020204030204" pitchFamily="34" charset="0"/>
              </a:rPr>
              <a:t>Bagely</a:t>
            </a:r>
            <a:r>
              <a:rPr lang="en-US" sz="2800" i="1" dirty="0" smtClean="0">
                <a:latin typeface="Calibri" panose="020F0502020204030204" pitchFamily="34" charset="0"/>
                <a:cs typeface="Calibri" panose="020F0502020204030204" pitchFamily="34" charset="0"/>
              </a:rPr>
              <a:t>-Keene Act or the Brown Act, as applicable . . .</a:t>
            </a:r>
          </a:p>
          <a:p>
            <a:endParaRPr lang="en-US" dirty="0"/>
          </a:p>
        </p:txBody>
      </p:sp>
      <p:pic>
        <p:nvPicPr>
          <p:cNvPr id="4" name="Picture 3"/>
          <p:cNvPicPr>
            <a:picLocks noChangeAspect="1"/>
          </p:cNvPicPr>
          <p:nvPr/>
        </p:nvPicPr>
        <p:blipFill>
          <a:blip r:embed="rId2"/>
          <a:stretch>
            <a:fillRect/>
          </a:stretch>
        </p:blipFill>
        <p:spPr>
          <a:xfrm>
            <a:off x="7997900" y="5832764"/>
            <a:ext cx="1003596" cy="754083"/>
          </a:xfrm>
          <a:prstGeom prst="rect">
            <a:avLst/>
          </a:prstGeom>
        </p:spPr>
      </p:pic>
    </p:spTree>
    <p:extLst>
      <p:ext uri="{BB962C8B-B14F-4D97-AF65-F5344CB8AC3E}">
        <p14:creationId xmlns:p14="http://schemas.microsoft.com/office/powerpoint/2010/main" val="245569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Advertising Changes in Comment or Accessibility Procedure </a:t>
            </a:r>
            <a:endParaRPr lang="en-US" dirty="0"/>
          </a:p>
        </p:txBody>
      </p:sp>
      <p:sp>
        <p:nvSpPr>
          <p:cNvPr id="3" name="Content Placeholder 2"/>
          <p:cNvSpPr>
            <a:spLocks noGrp="1"/>
          </p:cNvSpPr>
          <p:nvPr>
            <p:ph idx="1"/>
          </p:nvPr>
        </p:nvSpPr>
        <p:spPr/>
        <p:txBody>
          <a:bodyPr/>
          <a:lstStyle/>
          <a:p>
            <a:r>
              <a:rPr lang="en-US" sz="2800" dirty="0" smtClean="0">
                <a:latin typeface="Calibri" panose="020F0502020204030204" pitchFamily="34" charset="0"/>
                <a:cs typeface="Calibri" panose="020F0502020204030204" pitchFamily="34" charset="0"/>
              </a:rPr>
              <a:t>EO N-29-20 allows that if agendas have already been posted which do not state the means by which the public can observe/comment or state the accessibility procedure (or in cases of agendas posted prior to the order), the legislative body may advertise the means by using “the most rapid means of communication available at the time” including “posting such means on the body’s internet site.” </a:t>
            </a:r>
          </a:p>
          <a:p>
            <a:endParaRPr lang="en-US" dirty="0"/>
          </a:p>
        </p:txBody>
      </p:sp>
      <p:pic>
        <p:nvPicPr>
          <p:cNvPr id="4" name="Picture 3"/>
          <p:cNvPicPr>
            <a:picLocks noChangeAspect="1"/>
          </p:cNvPicPr>
          <p:nvPr/>
        </p:nvPicPr>
        <p:blipFill>
          <a:blip r:embed="rId2"/>
          <a:stretch>
            <a:fillRect/>
          </a:stretch>
        </p:blipFill>
        <p:spPr>
          <a:xfrm>
            <a:off x="7997900" y="5832764"/>
            <a:ext cx="1003596" cy="754083"/>
          </a:xfrm>
          <a:prstGeom prst="rect">
            <a:avLst/>
          </a:prstGeom>
        </p:spPr>
      </p:pic>
    </p:spTree>
    <p:extLst>
      <p:ext uri="{BB962C8B-B14F-4D97-AF65-F5344CB8AC3E}">
        <p14:creationId xmlns:p14="http://schemas.microsoft.com/office/powerpoint/2010/main" val="361540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64CBB-D742-4A50-ADFF-BCD8563D027F}"/>
              </a:ext>
            </a:extLst>
          </p:cNvPr>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INTRODUCTION</a:t>
            </a:r>
            <a:endParaRPr lang="en-US" sz="44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2F3A26E-A985-400E-AE91-C0B2ED5453D6}"/>
              </a:ext>
            </a:extLst>
          </p:cNvPr>
          <p:cNvSpPr>
            <a:spLocks noGrp="1"/>
          </p:cNvSpPr>
          <p:nvPr>
            <p:ph idx="1"/>
          </p:nvPr>
        </p:nvSpPr>
        <p:spPr/>
        <p:txBody>
          <a:bodyPr>
            <a:normAutofit/>
          </a:bodyPr>
          <a:lstStyle/>
          <a:p>
            <a:r>
              <a:rPr lang="en-US" sz="3200" dirty="0" smtClean="0">
                <a:latin typeface="Calibri" panose="020F0502020204030204" pitchFamily="34" charset="0"/>
                <a:cs typeface="Calibri" panose="020F0502020204030204" pitchFamily="34" charset="0"/>
              </a:rPr>
              <a:t>Many local academic senates are meeting remotely via Zoom or will need to meet remotely via Zoom during the COVID-19 emergency. </a:t>
            </a:r>
          </a:p>
          <a:p>
            <a:r>
              <a:rPr lang="en-US" sz="3200" dirty="0" smtClean="0">
                <a:latin typeface="Calibri" panose="020F0502020204030204" pitchFamily="34" charset="0"/>
                <a:cs typeface="Calibri" panose="020F0502020204030204" pitchFamily="34" charset="0"/>
              </a:rPr>
              <a:t>Senate leaders find themselves tasked with responding to 10+1 issues related to crisis, while adhering to the Brown Act, and for many—learning to use Zoom for the first time. </a:t>
            </a:r>
            <a:endParaRPr lang="en-US" sz="32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997900" y="5832764"/>
            <a:ext cx="1003596" cy="754083"/>
          </a:xfrm>
          <a:prstGeom prst="rect">
            <a:avLst/>
          </a:prstGeom>
        </p:spPr>
      </p:pic>
    </p:spTree>
    <p:extLst>
      <p:ext uri="{BB962C8B-B14F-4D97-AF65-F5344CB8AC3E}">
        <p14:creationId xmlns:p14="http://schemas.microsoft.com/office/powerpoint/2010/main" val="195709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Sample Notice</a:t>
            </a:r>
            <a:endParaRPr lang="en-US" dirty="0"/>
          </a:p>
        </p:txBody>
      </p:sp>
      <p:sp>
        <p:nvSpPr>
          <p:cNvPr id="3" name="Content Placeholder 2"/>
          <p:cNvSpPr>
            <a:spLocks noGrp="1"/>
          </p:cNvSpPr>
          <p:nvPr>
            <p:ph idx="1"/>
          </p:nvPr>
        </p:nvSpPr>
        <p:spPr/>
        <p:txBody>
          <a:bodyPr/>
          <a:lstStyle/>
          <a:p>
            <a:r>
              <a:rPr lang="en-US" dirty="0"/>
              <a:t>Notice is Hereby Given That Pursuant to Executive Order N-29-20 the Happy Valley Academic Senate will meet on April 6, 2020 via </a:t>
            </a:r>
            <a:r>
              <a:rPr lang="en-US" u="sng" dirty="0">
                <a:solidFill>
                  <a:srgbClr val="0070C0"/>
                </a:solidFill>
              </a:rPr>
              <a:t>Zoom Conferencing</a:t>
            </a:r>
            <a:r>
              <a:rPr lang="en-US" dirty="0">
                <a:solidFill>
                  <a:srgbClr val="0070C0"/>
                </a:solidFill>
              </a:rPr>
              <a:t>. </a:t>
            </a:r>
          </a:p>
          <a:p>
            <a:r>
              <a:rPr lang="en-US" dirty="0"/>
              <a:t>Consistent with Executive Order N-29-20, members of the Happy Valley Academic Senate may participate remotely by Zoom video conferencing using the link above or by calling in to the meeting at (123) 456-7891 Webinar ID: 111 222 333 </a:t>
            </a:r>
          </a:p>
          <a:p>
            <a:r>
              <a:rPr lang="en-US" dirty="0"/>
              <a:t>Consistent with Executive Order N-29-20 and Government Code sections 54953.2, 54954.1, 54954.2, and 54957.5, the Happy Valley Academic Senate will provide to individuals with disabilities reasonable modification or accommodation including an alternate, accessible version of all meeting materials. To request an accommodation, please contact </a:t>
            </a:r>
            <a:r>
              <a:rPr lang="en-US" u="sng" dirty="0">
                <a:hlinkClick r:id="rId2"/>
              </a:rPr>
              <a:t>expert@happyvalley.edu</a:t>
            </a:r>
            <a:r>
              <a:rPr lang="en-US" dirty="0"/>
              <a:t> or call (222)444-6666</a:t>
            </a:r>
          </a:p>
          <a:p>
            <a:r>
              <a:rPr lang="en-US" dirty="0"/>
              <a:t>Members of the public wishing to comment on an agenda item or other topic within the purview of the Happy Valley Academic Senate will be given the opportunity via Zoom or may submit commentary to </a:t>
            </a:r>
            <a:r>
              <a:rPr lang="en-US" u="sng" dirty="0">
                <a:hlinkClick r:id="rId3"/>
              </a:rPr>
              <a:t>helper@happyvalley.edu</a:t>
            </a:r>
            <a:r>
              <a:rPr lang="en-US" dirty="0"/>
              <a:t> </a:t>
            </a:r>
          </a:p>
          <a:p>
            <a:pPr marL="0" indent="0">
              <a:buNone/>
            </a:pPr>
            <a:endParaRPr lang="en-US" dirty="0"/>
          </a:p>
        </p:txBody>
      </p:sp>
    </p:spTree>
    <p:extLst>
      <p:ext uri="{BB962C8B-B14F-4D97-AF65-F5344CB8AC3E}">
        <p14:creationId xmlns:p14="http://schemas.microsoft.com/office/powerpoint/2010/main" val="267082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8800" b="1" cap="all" dirty="0" smtClean="0"/>
              <a:t>Zoom Basics</a:t>
            </a:r>
            <a:endParaRPr lang="en-US" sz="8800" b="1" cap="all" dirty="0"/>
          </a:p>
        </p:txBody>
      </p:sp>
      <p:pic>
        <p:nvPicPr>
          <p:cNvPr id="4" name="Picture 3"/>
          <p:cNvPicPr>
            <a:picLocks noChangeAspect="1"/>
          </p:cNvPicPr>
          <p:nvPr/>
        </p:nvPicPr>
        <p:blipFill>
          <a:blip r:embed="rId2"/>
          <a:stretch>
            <a:fillRect/>
          </a:stretch>
        </p:blipFill>
        <p:spPr>
          <a:xfrm>
            <a:off x="7997900" y="5832764"/>
            <a:ext cx="1003596" cy="754083"/>
          </a:xfrm>
          <a:prstGeom prst="rect">
            <a:avLst/>
          </a:prstGeom>
        </p:spPr>
      </p:pic>
    </p:spTree>
    <p:extLst>
      <p:ext uri="{BB962C8B-B14F-4D97-AF65-F5344CB8AC3E}">
        <p14:creationId xmlns:p14="http://schemas.microsoft.com/office/powerpoint/2010/main" val="2123329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Get CCC Confer Zoom Pro Account </a:t>
            </a:r>
            <a:endParaRPr lang="en-US" dirty="0"/>
          </a:p>
        </p:txBody>
      </p:sp>
      <p:sp>
        <p:nvSpPr>
          <p:cNvPr id="3" name="Content Placeholder 2"/>
          <p:cNvSpPr>
            <a:spLocks noGrp="1"/>
          </p:cNvSpPr>
          <p:nvPr>
            <p:ph idx="1"/>
          </p:nvPr>
        </p:nvSpPr>
        <p:spPr/>
        <p:txBody>
          <a:bodyPr>
            <a:normAutofit/>
          </a:bodyPr>
          <a:lstStyle/>
          <a:p>
            <a:r>
              <a:rPr lang="en-US" sz="2000" dirty="0">
                <a:latin typeface="Calibri" panose="020F0502020204030204" pitchFamily="34" charset="0"/>
                <a:cs typeface="Calibri" panose="020F0502020204030204" pitchFamily="34" charset="0"/>
              </a:rPr>
              <a:t>Do</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you have a ZOOM PRO account? </a:t>
            </a:r>
            <a:r>
              <a:rPr lang="en-US" sz="2000" b="1" dirty="0">
                <a:latin typeface="Calibri" panose="020F0502020204030204" pitchFamily="34" charset="0"/>
                <a:cs typeface="Calibri" panose="020F0502020204030204" pitchFamily="34" charset="0"/>
              </a:rPr>
              <a:t>Sign up</a:t>
            </a:r>
            <a:r>
              <a:rPr lang="en-US" sz="2000" dirty="0">
                <a:latin typeface="Calibri" panose="020F0502020204030204" pitchFamily="34" charset="0"/>
                <a:cs typeface="Calibri" panose="020F0502020204030204" pitchFamily="34" charset="0"/>
              </a:rPr>
              <a:t> for Free! </a:t>
            </a:r>
            <a:r>
              <a:rPr lang="en-US" sz="2000" b="1" u="sng" dirty="0">
                <a:latin typeface="Calibri" panose="020F0502020204030204" pitchFamily="34" charset="0"/>
                <a:cs typeface="Calibri" panose="020F0502020204030204" pitchFamily="34" charset="0"/>
                <a:hlinkClick r:id="rId2"/>
              </a:rPr>
              <a:t>https://cccconfer.zoom.us/</a:t>
            </a:r>
            <a:endParaRPr lang="en-US" sz="2000" dirty="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Make sure to use CCC Confer link above</a:t>
            </a:r>
          </a:p>
          <a:p>
            <a:r>
              <a:rPr lang="en-US" sz="2000" dirty="0">
                <a:latin typeface="Calibri" panose="020F0502020204030204" pitchFamily="34" charset="0"/>
                <a:cs typeface="Calibri" panose="020F0502020204030204" pitchFamily="34" charset="0"/>
              </a:rPr>
              <a:t>If you have an existing, </a:t>
            </a:r>
            <a:r>
              <a:rPr lang="en-US" sz="2000" i="1" dirty="0">
                <a:latin typeface="Calibri" panose="020F0502020204030204" pitchFamily="34" charset="0"/>
                <a:cs typeface="Calibri" panose="020F0502020204030204" pitchFamily="34" charset="0"/>
              </a:rPr>
              <a:t>non</a:t>
            </a:r>
            <a:r>
              <a:rPr lang="en-US" sz="2000" dirty="0">
                <a:latin typeface="Calibri" panose="020F0502020204030204" pitchFamily="34" charset="0"/>
                <a:cs typeface="Calibri" panose="020F0502020204030204" pitchFamily="34" charset="0"/>
              </a:rPr>
              <a:t> CCC Confer Account:</a:t>
            </a:r>
          </a:p>
          <a:p>
            <a:pPr lvl="1"/>
            <a:r>
              <a:rPr lang="en-US" sz="2000" dirty="0">
                <a:latin typeface="Calibri" panose="020F0502020204030204" pitchFamily="34" charset="0"/>
                <a:cs typeface="Calibri" panose="020F0502020204030204" pitchFamily="34" charset="0"/>
              </a:rPr>
              <a:t>You may not have all of the pro features </a:t>
            </a:r>
          </a:p>
          <a:p>
            <a:pPr lvl="1"/>
            <a:r>
              <a:rPr lang="en-US" sz="2000" dirty="0">
                <a:latin typeface="Calibri" panose="020F0502020204030204" pitchFamily="34" charset="0"/>
                <a:cs typeface="Calibri" panose="020F0502020204030204" pitchFamily="34" charset="0"/>
              </a:rPr>
              <a:t>You may experience a delay in having your CCC Confer Zoom activated </a:t>
            </a:r>
          </a:p>
          <a:p>
            <a:pPr lvl="1"/>
            <a:r>
              <a:rPr lang="en-US" sz="2000" dirty="0">
                <a:latin typeface="Calibri" panose="020F0502020204030204" pitchFamily="34" charset="0"/>
                <a:cs typeface="Calibri" panose="020F0502020204030204" pitchFamily="34" charset="0"/>
              </a:rPr>
              <a:t>Plan for this accordingly </a:t>
            </a:r>
            <a:endParaRPr lang="en-US" sz="2000" dirty="0" smtClean="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Access ZOOM:</a:t>
            </a:r>
            <a:endParaRPr lang="en-US" sz="2000" dirty="0">
              <a:latin typeface="Calibri" panose="020F0502020204030204" pitchFamily="34" charset="0"/>
              <a:cs typeface="Calibri" panose="020F0502020204030204" pitchFamily="34" charset="0"/>
            </a:endParaRPr>
          </a:p>
          <a:p>
            <a:pPr lvl="1"/>
            <a:r>
              <a:rPr lang="en-US" sz="2000" dirty="0">
                <a:latin typeface="Calibri" panose="020F0502020204030204" pitchFamily="34" charset="0"/>
                <a:cs typeface="Calibri" panose="020F0502020204030204" pitchFamily="34" charset="0"/>
              </a:rPr>
              <a:t>Sign into ZOOM at: </a:t>
            </a:r>
            <a:r>
              <a:rPr lang="en-US" sz="2000" u="sng" dirty="0">
                <a:latin typeface="Calibri" panose="020F0502020204030204" pitchFamily="34" charset="0"/>
                <a:cs typeface="Calibri" panose="020F0502020204030204" pitchFamily="34" charset="0"/>
                <a:hlinkClick r:id="rId3"/>
              </a:rPr>
              <a:t>https://cccconfer.zoom.us/signin</a:t>
            </a:r>
            <a:r>
              <a:rPr lang="en-US" sz="2000" dirty="0">
                <a:latin typeface="Calibri" panose="020F0502020204030204" pitchFamily="34" charset="0"/>
                <a:cs typeface="Calibri" panose="020F0502020204030204" pitchFamily="34" charset="0"/>
              </a:rPr>
              <a:t>  or </a:t>
            </a:r>
          </a:p>
          <a:p>
            <a:pPr lvl="1"/>
            <a:r>
              <a:rPr lang="en-US" sz="2000" dirty="0">
                <a:latin typeface="Calibri" panose="020F0502020204030204" pitchFamily="34" charset="0"/>
                <a:cs typeface="Calibri" panose="020F0502020204030204" pitchFamily="34" charset="0"/>
              </a:rPr>
              <a:t>Download and sign in with the ZOOM app at: </a:t>
            </a:r>
            <a:r>
              <a:rPr lang="en-US" sz="2000" u="sng" dirty="0">
                <a:latin typeface="Calibri" panose="020F0502020204030204" pitchFamily="34" charset="0"/>
                <a:cs typeface="Calibri" panose="020F0502020204030204" pitchFamily="34" charset="0"/>
                <a:hlinkClick r:id="rId4"/>
              </a:rPr>
              <a:t>http://cccconfer.zoom.us/download</a:t>
            </a:r>
            <a:endParaRPr lang="en-US" sz="2000" dirty="0">
              <a:latin typeface="Calibri" panose="020F0502020204030204" pitchFamily="34" charset="0"/>
              <a:cs typeface="Calibri" panose="020F0502020204030204" pitchFamily="34" charset="0"/>
            </a:endParaRPr>
          </a:p>
          <a:p>
            <a:endParaRPr lang="en-US" sz="2800" dirty="0" smtClean="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5"/>
          <a:stretch>
            <a:fillRect/>
          </a:stretch>
        </p:blipFill>
        <p:spPr>
          <a:xfrm>
            <a:off x="7997900" y="5832764"/>
            <a:ext cx="1003596" cy="754083"/>
          </a:xfrm>
          <a:prstGeom prst="rect">
            <a:avLst/>
          </a:prstGeom>
        </p:spPr>
      </p:pic>
    </p:spTree>
    <p:extLst>
      <p:ext uri="{BB962C8B-B14F-4D97-AF65-F5344CB8AC3E}">
        <p14:creationId xmlns:p14="http://schemas.microsoft.com/office/powerpoint/2010/main" val="1053305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990600"/>
          </a:xfrm>
        </p:spPr>
        <p:txBody>
          <a:bodyPr/>
          <a:lstStyle/>
          <a:p>
            <a:pPr algn="ctr"/>
            <a:r>
              <a:rPr lang="en-US" dirty="0" smtClean="0"/>
              <a:t>Schedule a Meeting </a:t>
            </a:r>
            <a:endParaRPr lang="en-US" dirty="0"/>
          </a:p>
        </p:txBody>
      </p:sp>
      <p:sp>
        <p:nvSpPr>
          <p:cNvPr id="3" name="Content Placeholder 2"/>
          <p:cNvSpPr>
            <a:spLocks noGrp="1"/>
          </p:cNvSpPr>
          <p:nvPr>
            <p:ph idx="1"/>
          </p:nvPr>
        </p:nvSpPr>
        <p:spPr>
          <a:xfrm>
            <a:off x="457200" y="971550"/>
            <a:ext cx="8229600" cy="5505450"/>
          </a:xfrm>
        </p:spPr>
        <p:txBody>
          <a:bodyPr>
            <a:normAutofit lnSpcReduction="10000"/>
          </a:bodyPr>
          <a:lstStyle/>
          <a:p>
            <a:r>
              <a:rPr lang="en-US" b="1" dirty="0">
                <a:latin typeface="Calibri" panose="020F0502020204030204" pitchFamily="34" charset="0"/>
                <a:cs typeface="Calibri" panose="020F0502020204030204" pitchFamily="34" charset="0"/>
              </a:rPr>
              <a:t>Meeting options:</a:t>
            </a:r>
            <a:endParaRPr lang="en-US" dirty="0">
              <a:latin typeface="Calibri" panose="020F0502020204030204" pitchFamily="34" charset="0"/>
              <a:cs typeface="Calibri" panose="020F0502020204030204" pitchFamily="34" charset="0"/>
            </a:endParaRPr>
          </a:p>
          <a:p>
            <a:pPr lvl="1"/>
            <a:r>
              <a:rPr lang="en-US" sz="1600" b="1" dirty="0">
                <a:latin typeface="Calibri" panose="020F0502020204030204" pitchFamily="34" charset="0"/>
                <a:cs typeface="Calibri" panose="020F0502020204030204" pitchFamily="34" charset="0"/>
              </a:rPr>
              <a:t>Allow join before host: </a:t>
            </a:r>
            <a:r>
              <a:rPr lang="en-US" sz="1600" dirty="0" smtClean="0">
                <a:latin typeface="Calibri" panose="020F0502020204030204" pitchFamily="34" charset="0"/>
                <a:cs typeface="Calibri" panose="020F0502020204030204" pitchFamily="34" charset="0"/>
              </a:rPr>
              <a:t>Allows </a:t>
            </a:r>
            <a:r>
              <a:rPr lang="en-US" sz="1600" dirty="0">
                <a:latin typeface="Calibri" panose="020F0502020204030204" pitchFamily="34" charset="0"/>
                <a:cs typeface="Calibri" panose="020F0502020204030204" pitchFamily="34" charset="0"/>
              </a:rPr>
              <a:t>participants to join the meeting without you or before you </a:t>
            </a:r>
            <a:r>
              <a:rPr lang="en-US" sz="1600" dirty="0" smtClean="0">
                <a:latin typeface="Calibri" panose="020F0502020204030204" pitchFamily="34" charset="0"/>
                <a:cs typeface="Calibri" panose="020F0502020204030204" pitchFamily="34" charset="0"/>
              </a:rPr>
              <a:t>join. </a:t>
            </a:r>
            <a:r>
              <a:rPr lang="en-US" sz="1600" b="1" dirty="0" smtClean="0">
                <a:latin typeface="Calibri" panose="020F0502020204030204" pitchFamily="34" charset="0"/>
                <a:cs typeface="Calibri" panose="020F0502020204030204" pitchFamily="34" charset="0"/>
              </a:rPr>
              <a:t>TURN OFF FOR PUBLIC MEETINGS.</a:t>
            </a:r>
            <a:endParaRPr lang="en-US" sz="1600" b="1" dirty="0">
              <a:latin typeface="Calibri" panose="020F0502020204030204" pitchFamily="34" charset="0"/>
              <a:cs typeface="Calibri" panose="020F0502020204030204" pitchFamily="34" charset="0"/>
            </a:endParaRPr>
          </a:p>
          <a:p>
            <a:pPr lvl="1"/>
            <a:r>
              <a:rPr lang="en-US" sz="1600" b="1" dirty="0">
                <a:latin typeface="Calibri" panose="020F0502020204030204" pitchFamily="34" charset="0"/>
                <a:cs typeface="Calibri" panose="020F0502020204030204" pitchFamily="34" charset="0"/>
              </a:rPr>
              <a:t>Mute Participants Upon Entry: </a:t>
            </a:r>
            <a:r>
              <a:rPr lang="en-US" dirty="0"/>
              <a:t> Automatically mute all participants when they join the meeting. The host controls whether participants can unmute </a:t>
            </a:r>
            <a:r>
              <a:rPr lang="en-US" dirty="0" smtClean="0"/>
              <a:t>themselves. </a:t>
            </a:r>
            <a:r>
              <a:rPr lang="en-US" b="1" dirty="0" smtClean="0"/>
              <a:t>TURN ON FOR PUBLIC MEETINGS.</a:t>
            </a:r>
          </a:p>
          <a:p>
            <a:pPr lvl="1"/>
            <a:r>
              <a:rPr lang="en-US" sz="1600" b="1" dirty="0" smtClean="0">
                <a:latin typeface="Calibri" panose="020F0502020204030204" pitchFamily="34" charset="0"/>
                <a:cs typeface="Calibri" panose="020F0502020204030204" pitchFamily="34" charset="0"/>
              </a:rPr>
              <a:t>Use </a:t>
            </a:r>
            <a:r>
              <a:rPr lang="en-US" sz="1600" b="1" dirty="0">
                <a:latin typeface="Calibri" panose="020F0502020204030204" pitchFamily="34" charset="0"/>
                <a:cs typeface="Calibri" panose="020F0502020204030204" pitchFamily="34" charset="0"/>
              </a:rPr>
              <a:t>Personal Meeting ID</a:t>
            </a:r>
            <a:r>
              <a:rPr lang="en-US" sz="1600" dirty="0">
                <a:latin typeface="Calibri" panose="020F0502020204030204" pitchFamily="34" charset="0"/>
                <a:cs typeface="Calibri" panose="020F0502020204030204" pitchFamily="34" charset="0"/>
              </a:rPr>
              <a:t>:</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Check this if you want to use your </a:t>
            </a:r>
            <a:r>
              <a:rPr lang="en-US" sz="1600" u="sng" dirty="0">
                <a:latin typeface="Calibri" panose="020F0502020204030204" pitchFamily="34" charset="0"/>
                <a:cs typeface="Calibri" panose="020F0502020204030204" pitchFamily="34" charset="0"/>
                <a:hlinkClick r:id="rId2"/>
              </a:rPr>
              <a:t>Personal Meeting ID</a:t>
            </a:r>
            <a:r>
              <a:rPr lang="en-US" sz="1600" dirty="0">
                <a:latin typeface="Calibri" panose="020F0502020204030204" pitchFamily="34" charset="0"/>
                <a:cs typeface="Calibri" panose="020F0502020204030204" pitchFamily="34" charset="0"/>
              </a:rPr>
              <a:t>. If not selected, a random unique meeting ID will be generated.</a:t>
            </a:r>
            <a:r>
              <a:rPr lang="en-US" sz="1600" b="1" dirty="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DO NOT USE FOR PUBLIC MEETINGS</a:t>
            </a:r>
            <a:endParaRPr lang="en-US" sz="1600" dirty="0">
              <a:latin typeface="Calibri" panose="020F0502020204030204" pitchFamily="34" charset="0"/>
              <a:cs typeface="Calibri" panose="020F0502020204030204" pitchFamily="34" charset="0"/>
            </a:endParaRPr>
          </a:p>
          <a:p>
            <a:pPr lvl="1"/>
            <a:r>
              <a:rPr lang="en-US" sz="1600" b="1" dirty="0">
                <a:latin typeface="Calibri" panose="020F0502020204030204" pitchFamily="34" charset="0"/>
                <a:cs typeface="Calibri" panose="020F0502020204030204" pitchFamily="34" charset="0"/>
              </a:rPr>
              <a:t>Record the meeting automatically when launching Zoom session: </a:t>
            </a:r>
            <a:r>
              <a:rPr lang="en-US" sz="1600" dirty="0">
                <a:latin typeface="Calibri" panose="020F0502020204030204" pitchFamily="34" charset="0"/>
                <a:cs typeface="Calibri" panose="020F0502020204030204" pitchFamily="34" charset="0"/>
              </a:rPr>
              <a:t>Check this if you want the meeting to be automatically recorded. Select if you want it to be recorded locally (to your computer) or to the cloud. </a:t>
            </a:r>
          </a:p>
          <a:p>
            <a:pPr lvl="1"/>
            <a:r>
              <a:rPr lang="en-US" sz="1600" b="1" dirty="0">
                <a:latin typeface="Calibri" panose="020F0502020204030204" pitchFamily="34" charset="0"/>
                <a:cs typeface="Calibri" panose="020F0502020204030204" pitchFamily="34" charset="0"/>
              </a:rPr>
              <a:t>Registration</a:t>
            </a:r>
            <a:r>
              <a:rPr lang="en-US" sz="1600" dirty="0">
                <a:latin typeface="Calibri" panose="020F0502020204030204" pitchFamily="34" charset="0"/>
                <a:cs typeface="Calibri" panose="020F0502020204030204" pitchFamily="34" charset="0"/>
              </a:rPr>
              <a:t>: Select this option to require participants to provide their full name and email address prior to joining the meeting. </a:t>
            </a:r>
          </a:p>
          <a:p>
            <a:pPr lvl="1"/>
            <a:r>
              <a:rPr lang="en-US" sz="1600" b="1" dirty="0">
                <a:latin typeface="Calibri" panose="020F0502020204030204" pitchFamily="34" charset="0"/>
                <a:cs typeface="Calibri" panose="020F0502020204030204" pitchFamily="34" charset="0"/>
              </a:rPr>
              <a:t>Recurring meetings: </a:t>
            </a:r>
            <a:r>
              <a:rPr lang="en-US" sz="1600" dirty="0">
                <a:latin typeface="Calibri" panose="020F0502020204030204" pitchFamily="34" charset="0"/>
                <a:cs typeface="Calibri" panose="020F0502020204030204" pitchFamily="34" charset="0"/>
              </a:rPr>
              <a:t>Use the same join URL for daily, weekly, monthly meetings. Select “No Fixed Time” to meet with the same group and use the same URL, regardless of meeting date and time.</a:t>
            </a:r>
            <a:r>
              <a:rPr lang="en-US" sz="1600" b="1"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Invite participants:</a:t>
            </a:r>
            <a:r>
              <a:rPr lang="en-US"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After you schedule a meeting, select “Copy the Invitation” or just copy the Join URL. If participants are joining via the app, they will only need the member ID (numbers in the URL). Example: https://cccconfer.zoom.us/m/</a:t>
            </a:r>
            <a:r>
              <a:rPr lang="en-US" b="1" u="sng" dirty="0">
                <a:latin typeface="Calibri" panose="020F0502020204030204" pitchFamily="34" charset="0"/>
                <a:cs typeface="Calibri" panose="020F0502020204030204" pitchFamily="34" charset="0"/>
              </a:rPr>
              <a:t>3795642508</a:t>
            </a:r>
            <a:endParaRPr lang="en-US" dirty="0">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981180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340"/>
            <a:ext cx="8229600" cy="990600"/>
          </a:xfrm>
        </p:spPr>
        <p:txBody>
          <a:bodyPr/>
          <a:lstStyle/>
          <a:p>
            <a:pPr algn="ctr"/>
            <a:r>
              <a:rPr lang="en-US" dirty="0" smtClean="0"/>
              <a:t>Features </a:t>
            </a:r>
            <a:endParaRPr lang="en-US" dirty="0"/>
          </a:p>
        </p:txBody>
      </p:sp>
      <p:pic>
        <p:nvPicPr>
          <p:cNvPr id="4" name="Content Placeholder 3"/>
          <p:cNvPicPr>
            <a:picLocks noGrp="1"/>
          </p:cNvPicPr>
          <p:nvPr>
            <p:ph idx="1"/>
          </p:nvPr>
        </p:nvPicPr>
        <p:blipFill>
          <a:blip r:embed="rId2"/>
          <a:stretch>
            <a:fillRect/>
          </a:stretch>
        </p:blipFill>
        <p:spPr>
          <a:xfrm>
            <a:off x="457200" y="841936"/>
            <a:ext cx="8229600" cy="937549"/>
          </a:xfrm>
          <a:prstGeom prst="rect">
            <a:avLst/>
          </a:prstGeom>
        </p:spPr>
      </p:pic>
      <p:sp>
        <p:nvSpPr>
          <p:cNvPr id="5" name="TextBox 4"/>
          <p:cNvSpPr txBox="1"/>
          <p:nvPr/>
        </p:nvSpPr>
        <p:spPr>
          <a:xfrm>
            <a:off x="457200" y="1985963"/>
            <a:ext cx="8229600" cy="5078313"/>
          </a:xfrm>
          <a:prstGeom prst="rect">
            <a:avLst/>
          </a:prstGeom>
          <a:noFill/>
        </p:spPr>
        <p:txBody>
          <a:bodyPr wrap="square" rtlCol="0">
            <a:spAutoFit/>
          </a:bodyPr>
          <a:lstStyle/>
          <a:p>
            <a:pPr lvl="0"/>
            <a:r>
              <a:rPr lang="en-US" sz="1800" b="1" dirty="0">
                <a:latin typeface="Calibri" panose="020F0502020204030204" pitchFamily="34" charset="0"/>
                <a:cs typeface="Calibri" panose="020F0502020204030204" pitchFamily="34" charset="0"/>
              </a:rPr>
              <a:t>Mute/Unmute: </a:t>
            </a:r>
            <a:r>
              <a:rPr lang="en-US" sz="1800" dirty="0">
                <a:latin typeface="Calibri" panose="020F0502020204030204" pitchFamily="34" charset="0"/>
                <a:cs typeface="Calibri" panose="020F0502020204030204" pitchFamily="34" charset="0"/>
              </a:rPr>
              <a:t>This allows you to mute and unmute your microphone.</a:t>
            </a:r>
          </a:p>
          <a:p>
            <a:pPr lvl="0"/>
            <a:r>
              <a:rPr lang="en-US" sz="1800" b="1" dirty="0">
                <a:latin typeface="Calibri" panose="020F0502020204030204" pitchFamily="34" charset="0"/>
                <a:cs typeface="Calibri" panose="020F0502020204030204" pitchFamily="34" charset="0"/>
              </a:rPr>
              <a:t>Start/Stop Video: </a:t>
            </a:r>
            <a:r>
              <a:rPr lang="en-US" sz="1800" dirty="0">
                <a:latin typeface="Calibri" panose="020F0502020204030204" pitchFamily="34" charset="0"/>
                <a:cs typeface="Calibri" panose="020F0502020204030204" pitchFamily="34" charset="0"/>
              </a:rPr>
              <a:t>This allows you to start and stop your own video.</a:t>
            </a:r>
          </a:p>
          <a:p>
            <a:pPr lvl="0"/>
            <a:r>
              <a:rPr lang="en-US" sz="1800" b="1" dirty="0">
                <a:latin typeface="Calibri" panose="020F0502020204030204" pitchFamily="34" charset="0"/>
                <a:cs typeface="Calibri" panose="020F0502020204030204" pitchFamily="34" charset="0"/>
              </a:rPr>
              <a:t>Invite</a:t>
            </a:r>
            <a:r>
              <a:rPr lang="en-US" sz="1800" dirty="0">
                <a:latin typeface="Calibri" panose="020F0502020204030204" pitchFamily="34" charset="0"/>
                <a:cs typeface="Calibri" panose="020F0502020204030204" pitchFamily="34" charset="0"/>
              </a:rPr>
              <a:t>: Invite others to join your meeting. </a:t>
            </a:r>
          </a:p>
          <a:p>
            <a:pPr lvl="0"/>
            <a:r>
              <a:rPr lang="en-US" sz="1800" b="1" dirty="0">
                <a:latin typeface="Calibri" panose="020F0502020204030204" pitchFamily="34" charset="0"/>
                <a:cs typeface="Calibri" panose="020F0502020204030204" pitchFamily="34" charset="0"/>
              </a:rPr>
              <a:t>Manage Participants: </a:t>
            </a:r>
            <a:r>
              <a:rPr lang="en-US" sz="1800" dirty="0">
                <a:latin typeface="Calibri" panose="020F0502020204030204" pitchFamily="34" charset="0"/>
                <a:cs typeface="Calibri" panose="020F0502020204030204" pitchFamily="34" charset="0"/>
              </a:rPr>
              <a:t>This opens up the Participants window. Here you can Mute all of your participants!!! You can also make another participant a host.</a:t>
            </a:r>
            <a:r>
              <a:rPr lang="en-US" sz="1800" b="1" dirty="0">
                <a:latin typeface="Calibri" panose="020F0502020204030204" pitchFamily="34" charset="0"/>
                <a:cs typeface="Calibri" panose="020F0502020204030204" pitchFamily="34" charset="0"/>
              </a:rPr>
              <a:t>  </a:t>
            </a:r>
            <a:endParaRPr lang="en-US" sz="1800" dirty="0">
              <a:latin typeface="Calibri" panose="020F0502020204030204" pitchFamily="34" charset="0"/>
              <a:cs typeface="Calibri" panose="020F0502020204030204" pitchFamily="34" charset="0"/>
            </a:endParaRPr>
          </a:p>
          <a:p>
            <a:pPr lvl="0"/>
            <a:r>
              <a:rPr lang="en-US" sz="1800" b="1" dirty="0">
                <a:latin typeface="Calibri" panose="020F0502020204030204" pitchFamily="34" charset="0"/>
                <a:cs typeface="Calibri" panose="020F0502020204030204" pitchFamily="34" charset="0"/>
              </a:rPr>
              <a:t>Polling: </a:t>
            </a:r>
            <a:r>
              <a:rPr lang="en-US" sz="1800" dirty="0">
                <a:latin typeface="Calibri" panose="020F0502020204030204" pitchFamily="34" charset="0"/>
                <a:cs typeface="Calibri" panose="020F0502020204030204" pitchFamily="34" charset="0"/>
              </a:rPr>
              <a:t>This allows you to create, edit, and launch your polls. </a:t>
            </a:r>
          </a:p>
          <a:p>
            <a:pPr lvl="0"/>
            <a:r>
              <a:rPr lang="en-US" sz="1800" b="1" dirty="0">
                <a:latin typeface="Calibri" panose="020F0502020204030204" pitchFamily="34" charset="0"/>
                <a:cs typeface="Calibri" panose="020F0502020204030204" pitchFamily="34" charset="0"/>
              </a:rPr>
              <a:t>Share Screen: </a:t>
            </a:r>
            <a:r>
              <a:rPr lang="en-US" sz="1800" dirty="0">
                <a:latin typeface="Calibri" panose="020F0502020204030204" pitchFamily="34" charset="0"/>
                <a:cs typeface="Calibri" panose="020F0502020204030204" pitchFamily="34" charset="0"/>
              </a:rPr>
              <a:t>Click on this to start a screen share. You will be able to select the desktop or application you want to share. </a:t>
            </a:r>
            <a:endParaRPr lang="en-US" sz="1800" dirty="0" smtClean="0">
              <a:latin typeface="Calibri" panose="020F0502020204030204" pitchFamily="34" charset="0"/>
              <a:cs typeface="Calibri" panose="020F0502020204030204" pitchFamily="34" charset="0"/>
            </a:endParaRPr>
          </a:p>
          <a:p>
            <a:pPr lvl="0"/>
            <a:r>
              <a:rPr lang="en-US" sz="1800" b="1" dirty="0" smtClean="0">
                <a:latin typeface="Calibri" panose="020F0502020204030204" pitchFamily="34" charset="0"/>
                <a:cs typeface="Calibri" panose="020F0502020204030204" pitchFamily="34" charset="0"/>
              </a:rPr>
              <a:t>Chat</a:t>
            </a:r>
            <a:r>
              <a:rPr lang="en-US" sz="1800" b="1"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Access the chat window to chat with the participants. </a:t>
            </a:r>
          </a:p>
          <a:p>
            <a:pPr lvl="0"/>
            <a:r>
              <a:rPr lang="en-US" sz="1800" b="1" dirty="0">
                <a:latin typeface="Calibri" panose="020F0502020204030204" pitchFamily="34" charset="0"/>
                <a:cs typeface="Calibri" panose="020F0502020204030204" pitchFamily="34" charset="0"/>
              </a:rPr>
              <a:t>Record: </a:t>
            </a:r>
            <a:r>
              <a:rPr lang="en-US" sz="1800" dirty="0">
                <a:latin typeface="Calibri" panose="020F0502020204030204" pitchFamily="34" charset="0"/>
                <a:cs typeface="Calibri" panose="020F0502020204030204" pitchFamily="34" charset="0"/>
              </a:rPr>
              <a:t>Start or stop a cloud or local recording. </a:t>
            </a:r>
          </a:p>
          <a:p>
            <a:pPr lvl="0"/>
            <a:r>
              <a:rPr lang="en-US" sz="1800" b="1" dirty="0">
                <a:latin typeface="Calibri" panose="020F0502020204030204" pitchFamily="34" charset="0"/>
                <a:cs typeface="Calibri" panose="020F0502020204030204" pitchFamily="34" charset="0"/>
              </a:rPr>
              <a:t>Closed Caption: </a:t>
            </a:r>
            <a:r>
              <a:rPr lang="en-US" sz="1800" dirty="0">
                <a:latin typeface="Calibri" panose="020F0502020204030204" pitchFamily="34" charset="0"/>
                <a:cs typeface="Calibri" panose="020F0502020204030204" pitchFamily="34" charset="0"/>
              </a:rPr>
              <a:t>If you have enabled closed captioning for your account, click here to access the closed caption options. </a:t>
            </a:r>
          </a:p>
          <a:p>
            <a:pPr lvl="0"/>
            <a:r>
              <a:rPr lang="en-US" sz="1800" b="1" dirty="0">
                <a:latin typeface="Calibri" panose="020F0502020204030204" pitchFamily="34" charset="0"/>
                <a:cs typeface="Calibri" panose="020F0502020204030204" pitchFamily="34" charset="0"/>
              </a:rPr>
              <a:t>Breakout Rooms: </a:t>
            </a:r>
            <a:r>
              <a:rPr lang="en-US" sz="1800" dirty="0">
                <a:latin typeface="Calibri" panose="020F0502020204030204" pitchFamily="34" charset="0"/>
                <a:cs typeface="Calibri" panose="020F0502020204030204" pitchFamily="34" charset="0"/>
              </a:rPr>
              <a:t>Start multiple breakout rooms.</a:t>
            </a:r>
          </a:p>
          <a:p>
            <a:pPr lvl="0"/>
            <a:r>
              <a:rPr lang="en-US" sz="1800" b="1" dirty="0">
                <a:latin typeface="Calibri" panose="020F0502020204030204" pitchFamily="34" charset="0"/>
                <a:cs typeface="Calibri" panose="020F0502020204030204" pitchFamily="34" charset="0"/>
              </a:rPr>
              <a:t>End Meeting: </a:t>
            </a:r>
            <a:r>
              <a:rPr lang="en-US" sz="1800" dirty="0">
                <a:latin typeface="Calibri" panose="020F0502020204030204" pitchFamily="34" charset="0"/>
                <a:cs typeface="Calibri" panose="020F0502020204030204" pitchFamily="34" charset="0"/>
              </a:rPr>
              <a:t>This will end the meeting for all participants. If you want to have the meeting continue, you should give another participant host control (in </a:t>
            </a:r>
            <a:r>
              <a:rPr lang="en-US" sz="1800" b="1" dirty="0">
                <a:latin typeface="Calibri" panose="020F0502020204030204" pitchFamily="34" charset="0"/>
                <a:cs typeface="Calibri" panose="020F0502020204030204" pitchFamily="34" charset="0"/>
              </a:rPr>
              <a:t>Manage Participants) </a:t>
            </a:r>
            <a:r>
              <a:rPr lang="en-US" sz="1800" dirty="0">
                <a:latin typeface="Calibri" panose="020F0502020204030204" pitchFamily="34" charset="0"/>
                <a:cs typeface="Calibri" panose="020F0502020204030204" pitchFamily="34" charset="0"/>
              </a:rPr>
              <a:t>before leaving the meeting</a:t>
            </a:r>
            <a:r>
              <a:rPr lang="en-US" dirty="0">
                <a:latin typeface="Calibri" panose="020F0502020204030204" pitchFamily="34" charset="0"/>
                <a:cs typeface="Calibri" panose="020F0502020204030204" pitchFamily="34" charset="0"/>
              </a:rPr>
              <a:t>.</a:t>
            </a:r>
          </a:p>
          <a:p>
            <a:pPr lvl="0"/>
            <a:endParaRPr lang="en-US" sz="1100" dirty="0" smtClean="0"/>
          </a:p>
          <a:p>
            <a:pPr lvl="0"/>
            <a:endParaRPr lang="en-US" sz="1100" dirty="0"/>
          </a:p>
          <a:p>
            <a:endParaRPr lang="en-US" dirty="0"/>
          </a:p>
        </p:txBody>
      </p:sp>
    </p:spTree>
    <p:extLst>
      <p:ext uri="{BB962C8B-B14F-4D97-AF65-F5344CB8AC3E}">
        <p14:creationId xmlns:p14="http://schemas.microsoft.com/office/powerpoint/2010/main" val="2131776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Annotate </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57200" y="1371600"/>
            <a:ext cx="8072438" cy="1357313"/>
          </a:xfrm>
          <a:prstGeom prst="rect">
            <a:avLst/>
          </a:prstGeom>
        </p:spPr>
      </p:pic>
    </p:spTree>
    <p:extLst>
      <p:ext uri="{BB962C8B-B14F-4D97-AF65-F5344CB8AC3E}">
        <p14:creationId xmlns:p14="http://schemas.microsoft.com/office/powerpoint/2010/main" val="1612414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Recording and Closed Caption Transcripts </a:t>
            </a:r>
            <a:endParaRPr lang="en-US" dirty="0"/>
          </a:p>
        </p:txBody>
      </p:sp>
      <p:sp>
        <p:nvSpPr>
          <p:cNvPr id="3" name="Content Placeholder 2"/>
          <p:cNvSpPr>
            <a:spLocks noGrp="1"/>
          </p:cNvSpPr>
          <p:nvPr>
            <p:ph idx="1"/>
          </p:nvPr>
        </p:nvSpPr>
        <p:spPr/>
        <p:txBody>
          <a:bodyPr>
            <a:normAutofit/>
          </a:bodyPr>
          <a:lstStyle/>
          <a:p>
            <a:pPr lvl="1"/>
            <a:r>
              <a:rPr lang="en-US" sz="2400" b="1" dirty="0">
                <a:latin typeface="Calibri" panose="020F0502020204030204" pitchFamily="34" charset="0"/>
                <a:cs typeface="Calibri" panose="020F0502020204030204" pitchFamily="34" charset="0"/>
              </a:rPr>
              <a:t>Local download:</a:t>
            </a:r>
            <a:r>
              <a:rPr lang="en-US" sz="2400" dirty="0">
                <a:latin typeface="Calibri" panose="020F0502020204030204" pitchFamily="34" charset="0"/>
                <a:cs typeface="Calibri" panose="020F0502020204030204" pitchFamily="34" charset="0"/>
              </a:rPr>
              <a:t> Record your meeting video and audio locally to a computer to later upload to a file storage website such as Dropbox or Google Drive and/or a public streaming server such as YouTube or Vimeo. </a:t>
            </a:r>
          </a:p>
          <a:p>
            <a:pPr lvl="1"/>
            <a:r>
              <a:rPr lang="en-US" sz="2400" b="1" dirty="0">
                <a:latin typeface="Calibri" panose="020F0502020204030204" pitchFamily="34" charset="0"/>
                <a:cs typeface="Calibri" panose="020F0502020204030204" pitchFamily="34" charset="0"/>
              </a:rPr>
              <a:t>Cloud recording:</a:t>
            </a:r>
            <a:r>
              <a:rPr lang="en-US" sz="2400" dirty="0">
                <a:latin typeface="Calibri" panose="020F0502020204030204" pitchFamily="34" charset="0"/>
                <a:cs typeface="Calibri" panose="020F0502020204030204" pitchFamily="34" charset="0"/>
              </a:rPr>
              <a:t> Record your meeting to the cloud before or during your meeting. Video, audio, and chat text will be immediately sent to you in an email and can also be managed from your Zoom account at </a:t>
            </a:r>
            <a:r>
              <a:rPr lang="en-US" sz="2400" u="sng" dirty="0">
                <a:latin typeface="Calibri" panose="020F0502020204030204" pitchFamily="34" charset="0"/>
                <a:cs typeface="Calibri" panose="020F0502020204030204" pitchFamily="34" charset="0"/>
                <a:hlinkClick r:id="rId2"/>
              </a:rPr>
              <a:t>https://cccconfer.zoom.us/signin</a:t>
            </a:r>
            <a:r>
              <a:rPr lang="en-US" sz="2400" dirty="0">
                <a:latin typeface="Calibri" panose="020F0502020204030204" pitchFamily="34" charset="0"/>
                <a:cs typeface="Calibri" panose="020F0502020204030204" pitchFamily="34" charset="0"/>
              </a:rPr>
              <a:t>  </a:t>
            </a:r>
          </a:p>
          <a:p>
            <a:pPr lvl="1"/>
            <a:r>
              <a:rPr lang="en-US" sz="2400" b="1" dirty="0">
                <a:latin typeface="Calibri" panose="020F0502020204030204" pitchFamily="34" charset="0"/>
                <a:cs typeface="Calibri" panose="020F0502020204030204" pitchFamily="34" charset="0"/>
              </a:rPr>
              <a:t>Audio transcripts:</a:t>
            </a:r>
            <a:r>
              <a:rPr lang="en-US" sz="2400" dirty="0">
                <a:latin typeface="Calibri" panose="020F0502020204030204" pitchFamily="34" charset="0"/>
                <a:cs typeface="Calibri" panose="020F0502020204030204" pitchFamily="34" charset="0"/>
              </a:rPr>
              <a:t> Turn on. Zoom automatically creates audio transcripts of recorded Zoom meeting, but needs several days. Transcripts can be easily edited, but plan time for it. Transcripts can be shared with a link </a:t>
            </a:r>
            <a:endParaRPr lang="en-US" sz="2400" dirty="0" smtClean="0">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499602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6600" b="1" cap="all" dirty="0" smtClean="0"/>
              <a:t>Practical Considerations </a:t>
            </a:r>
            <a:endParaRPr lang="en-US" sz="6600" b="1" cap="all" dirty="0"/>
          </a:p>
        </p:txBody>
      </p:sp>
      <p:pic>
        <p:nvPicPr>
          <p:cNvPr id="4" name="Picture 3"/>
          <p:cNvPicPr>
            <a:picLocks noChangeAspect="1"/>
          </p:cNvPicPr>
          <p:nvPr/>
        </p:nvPicPr>
        <p:blipFill>
          <a:blip r:embed="rId2"/>
          <a:stretch>
            <a:fillRect/>
          </a:stretch>
        </p:blipFill>
        <p:spPr>
          <a:xfrm>
            <a:off x="7997900" y="5832764"/>
            <a:ext cx="1003596" cy="754083"/>
          </a:xfrm>
          <a:prstGeom prst="rect">
            <a:avLst/>
          </a:prstGeom>
        </p:spPr>
      </p:pic>
    </p:spTree>
    <p:extLst>
      <p:ext uri="{BB962C8B-B14F-4D97-AF65-F5344CB8AC3E}">
        <p14:creationId xmlns:p14="http://schemas.microsoft.com/office/powerpoint/2010/main" val="24196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Respect Your Academic Senate Members’ Needs</a:t>
            </a:r>
            <a:endParaRPr lang="en-US" dirty="0"/>
          </a:p>
        </p:txBody>
      </p:sp>
      <p:pic>
        <p:nvPicPr>
          <p:cNvPr id="4" name="Content Placeholder 3"/>
          <p:cNvPicPr>
            <a:picLocks noGrp="1" noChangeAspect="1"/>
          </p:cNvPicPr>
          <p:nvPr>
            <p:ph idx="1"/>
          </p:nvPr>
        </p:nvPicPr>
        <p:blipFill>
          <a:blip r:embed="rId2"/>
          <a:stretch>
            <a:fillRect/>
          </a:stretch>
        </p:blipFill>
        <p:spPr>
          <a:xfrm>
            <a:off x="7138987" y="5233987"/>
            <a:ext cx="1724025" cy="1295400"/>
          </a:xfrm>
          <a:prstGeom prst="rect">
            <a:avLst/>
          </a:prstGeom>
        </p:spPr>
      </p:pic>
      <p:sp>
        <p:nvSpPr>
          <p:cNvPr id="6" name="TextBox 5"/>
          <p:cNvSpPr txBox="1"/>
          <p:nvPr/>
        </p:nvSpPr>
        <p:spPr>
          <a:xfrm>
            <a:off x="657225" y="1524000"/>
            <a:ext cx="7858125"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Remember that we are in a state of emergency. Consider addressing self-care through an agenda item, by presenting resources, or including a check-in item. </a:t>
            </a:r>
            <a:r>
              <a:rPr lang="en-US" dirty="0" smtClean="0"/>
              <a:t> </a:t>
            </a:r>
            <a:endParaRPr lang="en-US" dirty="0"/>
          </a:p>
        </p:txBody>
      </p:sp>
    </p:spTree>
    <p:extLst>
      <p:ext uri="{BB962C8B-B14F-4D97-AF65-F5344CB8AC3E}">
        <p14:creationId xmlns:p14="http://schemas.microsoft.com/office/powerpoint/2010/main" val="195833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t>
            </a:r>
            <a:r>
              <a:rPr lang="en-US" dirty="0" smtClean="0"/>
              <a:t>esignate Someone Else to Operate Zoom</a:t>
            </a:r>
            <a:endParaRPr lang="en-US" dirty="0"/>
          </a:p>
        </p:txBody>
      </p:sp>
      <p:pic>
        <p:nvPicPr>
          <p:cNvPr id="4" name="Content Placeholder 3"/>
          <p:cNvPicPr>
            <a:picLocks noGrp="1" noChangeAspect="1"/>
          </p:cNvPicPr>
          <p:nvPr>
            <p:ph idx="1"/>
          </p:nvPr>
        </p:nvPicPr>
        <p:blipFill>
          <a:blip r:embed="rId2"/>
          <a:stretch>
            <a:fillRect/>
          </a:stretch>
        </p:blipFill>
        <p:spPr>
          <a:xfrm>
            <a:off x="7138987" y="5233987"/>
            <a:ext cx="1724025" cy="1295400"/>
          </a:xfrm>
          <a:prstGeom prst="rect">
            <a:avLst/>
          </a:prstGeom>
        </p:spPr>
      </p:pic>
      <p:sp>
        <p:nvSpPr>
          <p:cNvPr id="6" name="TextBox 5"/>
          <p:cNvSpPr txBox="1"/>
          <p:nvPr/>
        </p:nvSpPr>
        <p:spPr>
          <a:xfrm>
            <a:off x="657225" y="1524000"/>
            <a:ext cx="7858125"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So that you can chair the meeting effectively, consider asking someone else to host the zoom meeting and/or monitor the chat. </a:t>
            </a:r>
            <a:endParaRPr lang="en-US" dirty="0"/>
          </a:p>
        </p:txBody>
      </p:sp>
      <p:pic>
        <p:nvPicPr>
          <p:cNvPr id="3" name="Picture 2"/>
          <p:cNvPicPr>
            <a:picLocks noChangeAspect="1"/>
          </p:cNvPicPr>
          <p:nvPr/>
        </p:nvPicPr>
        <p:blipFill>
          <a:blip r:embed="rId3"/>
          <a:stretch>
            <a:fillRect/>
          </a:stretch>
        </p:blipFill>
        <p:spPr>
          <a:xfrm>
            <a:off x="-1" y="2724329"/>
            <a:ext cx="4845407" cy="2333446"/>
          </a:xfrm>
          <a:prstGeom prst="rect">
            <a:avLst/>
          </a:prstGeom>
        </p:spPr>
      </p:pic>
      <p:pic>
        <p:nvPicPr>
          <p:cNvPr id="5" name="Picture 4"/>
          <p:cNvPicPr>
            <a:picLocks noChangeAspect="1"/>
          </p:cNvPicPr>
          <p:nvPr/>
        </p:nvPicPr>
        <p:blipFill>
          <a:blip r:embed="rId4"/>
          <a:stretch>
            <a:fillRect/>
          </a:stretch>
        </p:blipFill>
        <p:spPr>
          <a:xfrm>
            <a:off x="1876425" y="4219575"/>
            <a:ext cx="7267575" cy="2638425"/>
          </a:xfrm>
          <a:prstGeom prst="rect">
            <a:avLst/>
          </a:prstGeom>
        </p:spPr>
      </p:pic>
      <p:sp>
        <p:nvSpPr>
          <p:cNvPr id="8" name="Oval 7"/>
          <p:cNvSpPr/>
          <p:nvPr/>
        </p:nvSpPr>
        <p:spPr>
          <a:xfrm>
            <a:off x="2014538" y="5686425"/>
            <a:ext cx="5124449" cy="642938"/>
          </a:xfrm>
          <a:prstGeom prst="ellipse">
            <a:avLst/>
          </a:prstGeom>
          <a:noFill/>
          <a:ln w="857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661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TOPICS</a:t>
            </a:r>
            <a:endParaRPr lang="en-US" sz="4400" dirty="0">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3"/>
          <a:stretch>
            <a:fillRect/>
          </a:stretch>
        </p:blipFill>
        <p:spPr>
          <a:xfrm>
            <a:off x="6962775" y="5256276"/>
            <a:ext cx="1724025" cy="1295400"/>
          </a:xfrm>
          <a:prstGeom prst="rect">
            <a:avLst/>
          </a:prstGeom>
        </p:spPr>
      </p:pic>
      <p:sp>
        <p:nvSpPr>
          <p:cNvPr id="5" name="TextBox 4"/>
          <p:cNvSpPr txBox="1"/>
          <p:nvPr/>
        </p:nvSpPr>
        <p:spPr>
          <a:xfrm>
            <a:off x="859536" y="1524000"/>
            <a:ext cx="7827264"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Agenda Setting </a:t>
            </a:r>
          </a:p>
          <a:p>
            <a:pPr marL="457200" indent="-457200">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Special, Emergency, and Regular Meetings </a:t>
            </a:r>
          </a:p>
          <a:p>
            <a:pPr marL="457200" indent="-457200">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Teleconference Requirements of EO N-29-20 </a:t>
            </a:r>
          </a:p>
          <a:p>
            <a:pPr marL="457200" indent="-457200">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Zoom Basics </a:t>
            </a:r>
          </a:p>
          <a:p>
            <a:pPr marL="457200" indent="-457200">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Practical Considerations </a:t>
            </a:r>
          </a:p>
          <a:p>
            <a:pPr marL="457200" indent="-457200">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How to Avoid Zoom Bombing </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5998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Consider How You Will Facilitate Conversation  </a:t>
            </a:r>
            <a:endParaRPr lang="en-US" dirty="0"/>
          </a:p>
        </p:txBody>
      </p:sp>
      <p:pic>
        <p:nvPicPr>
          <p:cNvPr id="4" name="Content Placeholder 3"/>
          <p:cNvPicPr>
            <a:picLocks noGrp="1" noChangeAspect="1"/>
          </p:cNvPicPr>
          <p:nvPr>
            <p:ph idx="1"/>
          </p:nvPr>
        </p:nvPicPr>
        <p:blipFill>
          <a:blip r:embed="rId2"/>
          <a:stretch>
            <a:fillRect/>
          </a:stretch>
        </p:blipFill>
        <p:spPr>
          <a:xfrm>
            <a:off x="7138987" y="5233987"/>
            <a:ext cx="1724025" cy="1295400"/>
          </a:xfrm>
          <a:prstGeom prst="rect">
            <a:avLst/>
          </a:prstGeom>
        </p:spPr>
      </p:pic>
      <p:sp>
        <p:nvSpPr>
          <p:cNvPr id="6" name="TextBox 5"/>
          <p:cNvSpPr txBox="1"/>
          <p:nvPr/>
        </p:nvSpPr>
        <p:spPr>
          <a:xfrm>
            <a:off x="657225" y="1524000"/>
            <a:ext cx="7858125"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If you have a relatively small academic senate/committee, you may feel comfortable letting everyone mute/unmute themselves (Multiple people who are unmuted can create feedback and an echo effect)</a:t>
            </a:r>
          </a:p>
          <a:p>
            <a:pPr marL="342900" indent="-3429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If you have a larger group, you or your designated host  may want to control who can speak when </a:t>
            </a:r>
            <a:r>
              <a:rPr lang="en-US" dirty="0" smtClean="0"/>
              <a:t> </a:t>
            </a:r>
            <a:endParaRPr lang="en-US" dirty="0"/>
          </a:p>
        </p:txBody>
      </p:sp>
      <p:pic>
        <p:nvPicPr>
          <p:cNvPr id="3" name="Picture 2"/>
          <p:cNvPicPr>
            <a:picLocks noChangeAspect="1"/>
          </p:cNvPicPr>
          <p:nvPr/>
        </p:nvPicPr>
        <p:blipFill>
          <a:blip r:embed="rId3"/>
          <a:stretch>
            <a:fillRect/>
          </a:stretch>
        </p:blipFill>
        <p:spPr>
          <a:xfrm>
            <a:off x="657225" y="3805237"/>
            <a:ext cx="6929438" cy="1428750"/>
          </a:xfrm>
          <a:prstGeom prst="rect">
            <a:avLst/>
          </a:prstGeom>
        </p:spPr>
      </p:pic>
      <p:sp>
        <p:nvSpPr>
          <p:cNvPr id="5" name="TextBox 4"/>
          <p:cNvSpPr txBox="1"/>
          <p:nvPr/>
        </p:nvSpPr>
        <p:spPr>
          <a:xfrm>
            <a:off x="657225" y="5373855"/>
            <a:ext cx="7072313" cy="1015663"/>
          </a:xfrm>
          <a:prstGeom prst="rect">
            <a:avLst/>
          </a:prstGeom>
          <a:noFill/>
        </p:spPr>
        <p:txBody>
          <a:bodyPr wrap="square" rtlCol="0">
            <a:spAutoFit/>
          </a:bodyPr>
          <a:lstStyle/>
          <a:p>
            <a:r>
              <a:rPr lang="en-US" sz="2000" dirty="0" smtClean="0">
                <a:latin typeface="Calibri" panose="020F0502020204030204" pitchFamily="34" charset="0"/>
                <a:cs typeface="Calibri" panose="020F0502020204030204" pitchFamily="34" charset="0"/>
              </a:rPr>
              <a:t>Use Hand Raise Tool, comments in chat, or physical hand-raising (if all participants’ video is enabled) to determine que and unmute.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2621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t>
            </a:r>
            <a:r>
              <a:rPr lang="en-US" dirty="0" smtClean="0"/>
              <a:t>ays to Incorporate Public Commentary </a:t>
            </a:r>
            <a:endParaRPr lang="en-US" dirty="0"/>
          </a:p>
        </p:txBody>
      </p:sp>
      <p:pic>
        <p:nvPicPr>
          <p:cNvPr id="4" name="Content Placeholder 3"/>
          <p:cNvPicPr>
            <a:picLocks noGrp="1" noChangeAspect="1"/>
          </p:cNvPicPr>
          <p:nvPr>
            <p:ph idx="1"/>
          </p:nvPr>
        </p:nvPicPr>
        <p:blipFill>
          <a:blip r:embed="rId2"/>
          <a:stretch>
            <a:fillRect/>
          </a:stretch>
        </p:blipFill>
        <p:spPr>
          <a:xfrm>
            <a:off x="7138987" y="5233987"/>
            <a:ext cx="1724025" cy="1295400"/>
          </a:xfrm>
          <a:prstGeom prst="rect">
            <a:avLst/>
          </a:prstGeom>
        </p:spPr>
      </p:pic>
      <p:sp>
        <p:nvSpPr>
          <p:cNvPr id="6" name="TextBox 5"/>
          <p:cNvSpPr txBox="1"/>
          <p:nvPr/>
        </p:nvSpPr>
        <p:spPr>
          <a:xfrm>
            <a:off x="657225" y="1524000"/>
            <a:ext cx="7858125"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Remember that per EO N-29-20, however the public will be allowed to observe and make public comment must be noticed each time the agenda is posted. </a:t>
            </a:r>
          </a:p>
          <a:p>
            <a:pPr marL="342900" indent="-3429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Consider using chat and/or providing a member’s email address if member can monitor during meeting and report at designated point in agenda</a:t>
            </a:r>
          </a:p>
          <a:p>
            <a:pPr marL="342900" indent="-3429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Meeting can be recorded, and chat can be viewed by all in teleconference (if “private chat” is disabled in settings), making chat a place to not only create a que but also to comment </a:t>
            </a:r>
            <a:endParaRPr lang="en-US" dirty="0"/>
          </a:p>
        </p:txBody>
      </p:sp>
    </p:spTree>
    <p:extLst>
      <p:ext uri="{BB962C8B-B14F-4D97-AF65-F5344CB8AC3E}">
        <p14:creationId xmlns:p14="http://schemas.microsoft.com/office/powerpoint/2010/main" val="3682812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t>
            </a:r>
            <a:r>
              <a:rPr lang="en-US" dirty="0" smtClean="0"/>
              <a:t>oll Call Votes</a:t>
            </a:r>
            <a:endParaRPr lang="en-US" dirty="0"/>
          </a:p>
        </p:txBody>
      </p:sp>
      <p:pic>
        <p:nvPicPr>
          <p:cNvPr id="4" name="Content Placeholder 3"/>
          <p:cNvPicPr>
            <a:picLocks noGrp="1" noChangeAspect="1"/>
          </p:cNvPicPr>
          <p:nvPr>
            <p:ph idx="1"/>
          </p:nvPr>
        </p:nvPicPr>
        <p:blipFill>
          <a:blip r:embed="rId2"/>
          <a:stretch>
            <a:fillRect/>
          </a:stretch>
        </p:blipFill>
        <p:spPr>
          <a:xfrm>
            <a:off x="7138987" y="5233987"/>
            <a:ext cx="1724025" cy="1295400"/>
          </a:xfrm>
          <a:prstGeom prst="rect">
            <a:avLst/>
          </a:prstGeom>
        </p:spPr>
      </p:pic>
      <p:sp>
        <p:nvSpPr>
          <p:cNvPr id="6" name="TextBox 5"/>
          <p:cNvSpPr txBox="1"/>
          <p:nvPr/>
        </p:nvSpPr>
        <p:spPr>
          <a:xfrm>
            <a:off x="657225" y="1524000"/>
            <a:ext cx="7858125" cy="1754326"/>
          </a:xfrm>
          <a:prstGeom prst="rect">
            <a:avLst/>
          </a:prstGeom>
          <a:noFill/>
        </p:spPr>
        <p:txBody>
          <a:bodyPr wrap="square" rtlCol="0">
            <a:spAutoFit/>
          </a:bodyPr>
          <a:lstStyle/>
          <a:p>
            <a:pPr marL="342900" indent="-342900">
              <a:buFont typeface="Arial" panose="020B0604020202020204" pitchFamily="34" charset="0"/>
              <a:buChar char="•"/>
            </a:pPr>
            <a:r>
              <a:rPr lang="en-US" sz="3600" i="1" dirty="0" smtClean="0">
                <a:latin typeface="Calibri" panose="020F0502020204030204" pitchFamily="34" charset="0"/>
                <a:cs typeface="Calibri" panose="020F0502020204030204" pitchFamily="34" charset="0"/>
              </a:rPr>
              <a:t>All</a:t>
            </a:r>
            <a:r>
              <a:rPr lang="en-US" sz="3600" dirty="0" smtClean="0">
                <a:latin typeface="Calibri" panose="020F0502020204030204" pitchFamily="34" charset="0"/>
                <a:cs typeface="Calibri" panose="020F0502020204030204" pitchFamily="34" charset="0"/>
              </a:rPr>
              <a:t> votes in a teleconference meeting of a legislative body must be by roll call (GC </a:t>
            </a:r>
            <a:r>
              <a:rPr lang="en-US" sz="3600" dirty="0" smtClean="0">
                <a:latin typeface="Calibri" panose="020F0502020204030204" pitchFamily="34" charset="0"/>
                <a:cs typeface="Calibri" panose="020F0502020204030204" pitchFamily="34" charset="0"/>
                <a:hlinkClick r:id="rId3"/>
              </a:rPr>
              <a:t>54953</a:t>
            </a:r>
            <a:r>
              <a:rPr lang="en-US" sz="3600" dirty="0" smtClean="0">
                <a:latin typeface="Calibri" panose="020F0502020204030204" pitchFamily="34" charset="0"/>
                <a:cs typeface="Calibri" panose="020F0502020204030204" pitchFamily="34" charset="0"/>
              </a:rPr>
              <a:t>) </a:t>
            </a:r>
            <a:endParaRPr lang="en-US" sz="3600" dirty="0"/>
          </a:p>
        </p:txBody>
      </p:sp>
    </p:spTree>
    <p:extLst>
      <p:ext uri="{BB962C8B-B14F-4D97-AF65-F5344CB8AC3E}">
        <p14:creationId xmlns:p14="http://schemas.microsoft.com/office/powerpoint/2010/main" val="1974745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t>
            </a:r>
            <a:r>
              <a:rPr lang="en-US" dirty="0" smtClean="0"/>
              <a:t>onsent Agenda</a:t>
            </a:r>
            <a:endParaRPr lang="en-US" dirty="0"/>
          </a:p>
        </p:txBody>
      </p:sp>
      <p:pic>
        <p:nvPicPr>
          <p:cNvPr id="4" name="Content Placeholder 3"/>
          <p:cNvPicPr>
            <a:picLocks noGrp="1" noChangeAspect="1"/>
          </p:cNvPicPr>
          <p:nvPr>
            <p:ph idx="1"/>
          </p:nvPr>
        </p:nvPicPr>
        <p:blipFill>
          <a:blip r:embed="rId2"/>
          <a:stretch>
            <a:fillRect/>
          </a:stretch>
        </p:blipFill>
        <p:spPr>
          <a:xfrm>
            <a:off x="7138987" y="5233987"/>
            <a:ext cx="1724025" cy="1295400"/>
          </a:xfrm>
          <a:prstGeom prst="rect">
            <a:avLst/>
          </a:prstGeom>
        </p:spPr>
      </p:pic>
      <p:sp>
        <p:nvSpPr>
          <p:cNvPr id="3" name="TextBox 2"/>
          <p:cNvSpPr txBox="1"/>
          <p:nvPr/>
        </p:nvSpPr>
        <p:spPr>
          <a:xfrm>
            <a:off x="457200" y="1524000"/>
            <a:ext cx="8229600" cy="4893647"/>
          </a:xfrm>
          <a:prstGeom prst="rect">
            <a:avLst/>
          </a:prstGeom>
          <a:noFill/>
        </p:spPr>
        <p:txBody>
          <a:bodyPr wrap="square" rtlCol="0">
            <a:spAutoFit/>
          </a:bodyPr>
          <a:lstStyle/>
          <a:p>
            <a:r>
              <a:rPr lang="en-US" sz="2400" dirty="0" smtClean="0"/>
              <a:t>Since some find it more difficult to participate uninterrupted in Zoom meetings than in-person meetings, and since all have additional pressures and stresses related to COVID-19, consider using a consent agenda for non-controversial agenda items that may not require discussion or debate. </a:t>
            </a:r>
          </a:p>
          <a:p>
            <a:endParaRPr lang="en-US" sz="2400" dirty="0"/>
          </a:p>
          <a:p>
            <a:r>
              <a:rPr lang="en-US" sz="2400" dirty="0" smtClean="0"/>
              <a:t>Assigning multiple items to consent agenda can save time, but you will still need a roll call vote to approve consent agenda because of GC </a:t>
            </a:r>
            <a:r>
              <a:rPr lang="en-US" sz="2400" dirty="0" smtClean="0">
                <a:latin typeface="Calibri" panose="020F0502020204030204" pitchFamily="34" charset="0"/>
                <a:cs typeface="Calibri" panose="020F0502020204030204" pitchFamily="34" charset="0"/>
                <a:hlinkClick r:id="rId3"/>
              </a:rPr>
              <a:t>54953</a:t>
            </a:r>
            <a:endParaRPr lang="en-US" sz="2400" dirty="0" smtClean="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If members ask to have items pulled from consent, vote on those items individually per your adopted rules, but still use</a:t>
            </a:r>
          </a:p>
          <a:p>
            <a:r>
              <a:rPr lang="en-US" sz="2400" dirty="0" smtClean="0">
                <a:latin typeface="Calibri" panose="020F0502020204030204" pitchFamily="34" charset="0"/>
                <a:cs typeface="Calibri" panose="020F0502020204030204" pitchFamily="34" charset="0"/>
              </a:rPr>
              <a:t> roll call. </a:t>
            </a:r>
            <a:endParaRPr lang="en-US" sz="2400" dirty="0"/>
          </a:p>
        </p:txBody>
      </p:sp>
    </p:spTree>
    <p:extLst>
      <p:ext uri="{BB962C8B-B14F-4D97-AF65-F5344CB8AC3E}">
        <p14:creationId xmlns:p14="http://schemas.microsoft.com/office/powerpoint/2010/main" val="3079221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t>
            </a:r>
            <a:r>
              <a:rPr lang="en-US" dirty="0" smtClean="0"/>
              <a:t>ractical Consideration </a:t>
            </a:r>
            <a:endParaRPr lang="en-US" dirty="0"/>
          </a:p>
        </p:txBody>
      </p:sp>
      <p:pic>
        <p:nvPicPr>
          <p:cNvPr id="4" name="Content Placeholder 3"/>
          <p:cNvPicPr>
            <a:picLocks noGrp="1" noChangeAspect="1"/>
          </p:cNvPicPr>
          <p:nvPr>
            <p:ph idx="1"/>
          </p:nvPr>
        </p:nvPicPr>
        <p:blipFill>
          <a:blip r:embed="rId2"/>
          <a:stretch>
            <a:fillRect/>
          </a:stretch>
        </p:blipFill>
        <p:spPr>
          <a:xfrm>
            <a:off x="7138987" y="5233987"/>
            <a:ext cx="1724025" cy="1295400"/>
          </a:xfrm>
          <a:prstGeom prst="rect">
            <a:avLst/>
          </a:prstGeom>
        </p:spPr>
      </p:pic>
      <p:sp>
        <p:nvSpPr>
          <p:cNvPr id="3" name="TextBox 2"/>
          <p:cNvSpPr txBox="1"/>
          <p:nvPr/>
        </p:nvSpPr>
        <p:spPr>
          <a:xfrm>
            <a:off x="457200" y="1524000"/>
            <a:ext cx="8229600" cy="1815882"/>
          </a:xfrm>
          <a:prstGeom prst="rect">
            <a:avLst/>
          </a:prstGeom>
          <a:noFill/>
        </p:spPr>
        <p:txBody>
          <a:bodyPr wrap="square" rtlCol="0">
            <a:spAutoFit/>
          </a:bodyPr>
          <a:lstStyle/>
          <a:p>
            <a:r>
              <a:rPr lang="en-US" sz="2800" dirty="0" smtClean="0"/>
              <a:t>Don’t expect your first Zoom meeting to run perfectly and don’t be too hard on yourself if it doesn’t. </a:t>
            </a:r>
          </a:p>
          <a:p>
            <a:endParaRPr lang="en-US" sz="2800" dirty="0"/>
          </a:p>
        </p:txBody>
      </p:sp>
    </p:spTree>
    <p:extLst>
      <p:ext uri="{BB962C8B-B14F-4D97-AF65-F5344CB8AC3E}">
        <p14:creationId xmlns:p14="http://schemas.microsoft.com/office/powerpoint/2010/main" val="3565505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8800" b="1" dirty="0" smtClean="0"/>
              <a:t>AVOID ZOOM BOMBING</a:t>
            </a:r>
            <a:endParaRPr lang="en-US" sz="8800" b="1" dirty="0"/>
          </a:p>
        </p:txBody>
      </p:sp>
    </p:spTree>
    <p:extLst>
      <p:ext uri="{BB962C8B-B14F-4D97-AF65-F5344CB8AC3E}">
        <p14:creationId xmlns:p14="http://schemas.microsoft.com/office/powerpoint/2010/main" val="3232138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7138987" y="5233987"/>
            <a:ext cx="1724025" cy="1295400"/>
          </a:xfrm>
          <a:prstGeom prst="rect">
            <a:avLst/>
          </a:prstGeom>
        </p:spPr>
      </p:pic>
      <p:sp>
        <p:nvSpPr>
          <p:cNvPr id="2" name="Title 1"/>
          <p:cNvSpPr>
            <a:spLocks noGrp="1"/>
          </p:cNvSpPr>
          <p:nvPr>
            <p:ph type="title"/>
          </p:nvPr>
        </p:nvSpPr>
        <p:spPr/>
        <p:txBody>
          <a:bodyPr/>
          <a:lstStyle/>
          <a:p>
            <a:pPr algn="ctr"/>
            <a:r>
              <a:rPr lang="en-US" dirty="0" smtClean="0"/>
              <a:t>Zoom Bombing</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latin typeface="Calibri" panose="020F0502020204030204" pitchFamily="34" charset="0"/>
                <a:cs typeface="Calibri" panose="020F0502020204030204" pitchFamily="34" charset="0"/>
              </a:rPr>
              <a:t>Avoid Zoom Bombing by managing participants carefully. Specifically: </a:t>
            </a:r>
          </a:p>
          <a:p>
            <a:r>
              <a:rPr lang="en-US" sz="2400" dirty="0" smtClean="0">
                <a:latin typeface="Calibri" panose="020F0502020204030204" pitchFamily="34" charset="0"/>
                <a:cs typeface="Calibri" panose="020F0502020204030204" pitchFamily="34" charset="0"/>
              </a:rPr>
              <a:t>Mute participants upon entry (in user or meeting settings)</a:t>
            </a:r>
          </a:p>
          <a:p>
            <a:r>
              <a:rPr lang="en-US" sz="2400" dirty="0" smtClean="0">
                <a:latin typeface="Calibri" panose="020F0502020204030204" pitchFamily="34" charset="0"/>
                <a:cs typeface="Calibri" panose="020F0502020204030204" pitchFamily="34" charset="0"/>
              </a:rPr>
              <a:t>Manage </a:t>
            </a:r>
            <a:r>
              <a:rPr lang="en-US" sz="2400" dirty="0" err="1" smtClean="0">
                <a:latin typeface="Calibri" panose="020F0502020204030204" pitchFamily="34" charset="0"/>
                <a:cs typeface="Calibri" panose="020F0502020204030204" pitchFamily="34" charset="0"/>
              </a:rPr>
              <a:t>screensharing</a:t>
            </a:r>
            <a:r>
              <a:rPr lang="en-US" sz="2400" dirty="0" smtClean="0">
                <a:latin typeface="Calibri" panose="020F0502020204030204" pitchFamily="34" charset="0"/>
                <a:cs typeface="Calibri" panose="020F0502020204030204" pitchFamily="34" charset="0"/>
              </a:rPr>
              <a:t> carefully</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smtClean="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hlinkClick r:id="rId3"/>
              </a:rPr>
              <a:t>6 Tips to Deter Zoom-bombers in Times of Disruption</a:t>
            </a:r>
            <a:r>
              <a:rPr lang="en-US" sz="2400" dirty="0" smtClean="0">
                <a:latin typeface="Calibri" panose="020F0502020204030204" pitchFamily="34" charset="0"/>
                <a:cs typeface="Calibri" panose="020F0502020204030204" pitchFamily="34" charset="0"/>
              </a:rPr>
              <a:t>”—Google Doc by Michelle </a:t>
            </a:r>
            <a:r>
              <a:rPr lang="en-US" sz="2400" dirty="0" err="1" smtClean="0">
                <a:latin typeface="Calibri" panose="020F0502020204030204" pitchFamily="34" charset="0"/>
                <a:cs typeface="Calibri" panose="020F0502020204030204" pitchFamily="34" charset="0"/>
              </a:rPr>
              <a:t>Pacansky</a:t>
            </a:r>
            <a:r>
              <a:rPr lang="en-US" sz="2400" dirty="0" smtClean="0">
                <a:latin typeface="Calibri" panose="020F0502020204030204" pitchFamily="34" charset="0"/>
                <a:cs typeface="Calibri" panose="020F0502020204030204" pitchFamily="34" charset="0"/>
              </a:rPr>
              <a:t>-Brock </a:t>
            </a:r>
          </a:p>
          <a:p>
            <a:pPr marL="0" indent="0">
              <a:buNone/>
            </a:pPr>
            <a:r>
              <a:rPr lang="en-US" sz="2400" dirty="0" smtClean="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hlinkClick r:id="rId4"/>
              </a:rPr>
              <a:t>How to Keep the Party Crashers from Crashing Your Zoom Even</a:t>
            </a:r>
            <a:r>
              <a:rPr lang="en-US" sz="2400" dirty="0" smtClean="0">
                <a:latin typeface="Calibri" panose="020F0502020204030204" pitchFamily="34" charset="0"/>
                <a:cs typeface="Calibri" panose="020F0502020204030204" pitchFamily="34" charset="0"/>
              </a:rPr>
              <a:t>t”—Zoom Blog </a:t>
            </a:r>
          </a:p>
          <a:p>
            <a:pPr marL="0" indent="0">
              <a:buNone/>
            </a:pPr>
            <a:r>
              <a:rPr lang="en-US" sz="2400" dirty="0" smtClean="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hlinkClick r:id="rId5"/>
              </a:rPr>
              <a:t>How to Avoid the Zoom Bomb</a:t>
            </a:r>
            <a:r>
              <a:rPr lang="en-US" sz="2400" dirty="0" smtClean="0">
                <a:latin typeface="Calibri" panose="020F0502020204030204" pitchFamily="34" charset="0"/>
                <a:cs typeface="Calibri" panose="020F0502020204030204" pitchFamily="34" charset="0"/>
              </a:rPr>
              <a:t>”—Sable Cantus, CISSP</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98803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 </a:t>
            </a:r>
            <a:endParaRPr lang="en-US" dirty="0"/>
          </a:p>
        </p:txBody>
      </p:sp>
      <p:sp>
        <p:nvSpPr>
          <p:cNvPr id="3" name="Content Placeholder 2"/>
          <p:cNvSpPr>
            <a:spLocks noGrp="1"/>
          </p:cNvSpPr>
          <p:nvPr>
            <p:ph idx="1"/>
          </p:nvPr>
        </p:nvSpPr>
        <p:spPr/>
        <p:txBody>
          <a:bodyPr/>
          <a:lstStyle/>
          <a:p>
            <a:r>
              <a:rPr lang="en-US" dirty="0" smtClean="0">
                <a:hlinkClick r:id="rId2"/>
              </a:rPr>
              <a:t>California Government Code, sections 54950-54693</a:t>
            </a:r>
            <a:r>
              <a:rPr lang="en-US" dirty="0" smtClean="0"/>
              <a:t>. The Ralph M. Brown Act. </a:t>
            </a:r>
            <a:r>
              <a:rPr lang="en-US" i="1" dirty="0" smtClean="0"/>
              <a:t>California Legislative Information.</a:t>
            </a:r>
          </a:p>
          <a:p>
            <a:r>
              <a:rPr lang="en-US" dirty="0" smtClean="0"/>
              <a:t>Executive Department, State of California. “</a:t>
            </a:r>
            <a:r>
              <a:rPr lang="en-US" dirty="0" smtClean="0">
                <a:hlinkClick r:id="rId3"/>
              </a:rPr>
              <a:t>Executive Order N-29-20</a:t>
            </a:r>
            <a:r>
              <a:rPr lang="en-US" dirty="0" smtClean="0"/>
              <a:t>.” 17 Mar. 2020 </a:t>
            </a:r>
          </a:p>
          <a:p>
            <a:r>
              <a:rPr lang="en-US" dirty="0" smtClean="0"/>
              <a:t>“</a:t>
            </a:r>
            <a:r>
              <a:rPr lang="en-US" dirty="0" smtClean="0">
                <a:hlinkClick r:id="rId4"/>
              </a:rPr>
              <a:t>Getting Started with Closed Captioning</a:t>
            </a:r>
            <a:r>
              <a:rPr lang="en-US" dirty="0" smtClean="0"/>
              <a:t>.” </a:t>
            </a:r>
            <a:r>
              <a:rPr lang="en-US" i="1" dirty="0" smtClean="0"/>
              <a:t>Zoom</a:t>
            </a:r>
            <a:r>
              <a:rPr lang="en-US" dirty="0" smtClean="0"/>
              <a:t>. </a:t>
            </a:r>
          </a:p>
          <a:p>
            <a:r>
              <a:rPr lang="en-US" dirty="0" smtClean="0"/>
              <a:t>Julius, Jim. “</a:t>
            </a:r>
            <a:r>
              <a:rPr lang="en-US" dirty="0" smtClean="0">
                <a:hlinkClick r:id="rId5"/>
              </a:rPr>
              <a:t>Zoom Tips for </a:t>
            </a:r>
            <a:r>
              <a:rPr lang="en-US" dirty="0" err="1" smtClean="0">
                <a:hlinkClick r:id="rId5"/>
              </a:rPr>
              <a:t>MiraCosta</a:t>
            </a:r>
            <a:r>
              <a:rPr lang="en-US" dirty="0" smtClean="0">
                <a:hlinkClick r:id="rId5"/>
              </a:rPr>
              <a:t> Faculty</a:t>
            </a:r>
            <a:r>
              <a:rPr lang="en-US" dirty="0" smtClean="0"/>
              <a:t>”—Spring 2020 Google Doc </a:t>
            </a:r>
          </a:p>
          <a:p>
            <a:r>
              <a:rPr lang="en-US" dirty="0" smtClean="0"/>
              <a:t>“March 23, 2020.” </a:t>
            </a:r>
            <a:r>
              <a:rPr lang="en-US" dirty="0" smtClean="0">
                <a:hlinkClick r:id="rId6"/>
              </a:rPr>
              <a:t>ASCCC COVID-19 Faculty Resources.</a:t>
            </a:r>
            <a:r>
              <a:rPr lang="en-US" dirty="0" smtClean="0"/>
              <a:t> –[Concise summary of current Brown Act issues]</a:t>
            </a:r>
          </a:p>
          <a:p>
            <a:r>
              <a:rPr lang="en-US" dirty="0" smtClean="0"/>
              <a:t>O’Hare Anderson, Eileen. “</a:t>
            </a:r>
            <a:r>
              <a:rPr lang="en-US" dirty="0" smtClean="0">
                <a:hlinkClick r:id="rId7"/>
              </a:rPr>
              <a:t>Governor Newsom Amends Brown Act Changes in Subsequent Executive Order</a:t>
            </a:r>
            <a:r>
              <a:rPr lang="en-US" dirty="0" smtClean="0"/>
              <a:t>.” </a:t>
            </a:r>
            <a:r>
              <a:rPr lang="en-US" i="1" dirty="0" err="1" smtClean="0"/>
              <a:t>Liebert</a:t>
            </a:r>
            <a:r>
              <a:rPr lang="en-US" i="1" dirty="0" smtClean="0"/>
              <a:t> Cassidy Whitmore</a:t>
            </a:r>
            <a:r>
              <a:rPr lang="en-US" dirty="0" smtClean="0"/>
              <a:t>. 20 Mar. 2020</a:t>
            </a:r>
          </a:p>
          <a:p>
            <a:r>
              <a:rPr lang="en-US" dirty="0" smtClean="0"/>
              <a:t>Velasquez Bean, Michelle and Jake Knapp. “</a:t>
            </a:r>
            <a:r>
              <a:rPr lang="en-US" dirty="0" smtClean="0">
                <a:hlinkClick r:id="rId8"/>
              </a:rPr>
              <a:t>The Brown Act: Making the Process Work for You</a:t>
            </a:r>
            <a:r>
              <a:rPr lang="en-US" dirty="0" smtClean="0"/>
              <a:t>.” </a:t>
            </a:r>
            <a:r>
              <a:rPr lang="en-US" i="1" dirty="0" smtClean="0"/>
              <a:t>ASCCC</a:t>
            </a:r>
            <a:r>
              <a:rPr lang="en-US" dirty="0" smtClean="0"/>
              <a:t>. 14 jun. 2019</a:t>
            </a:r>
          </a:p>
          <a:p>
            <a:endParaRPr lang="en-US" dirty="0"/>
          </a:p>
        </p:txBody>
      </p:sp>
      <p:pic>
        <p:nvPicPr>
          <p:cNvPr id="4" name="Content Placeholder 3"/>
          <p:cNvPicPr>
            <a:picLocks noChangeAspect="1"/>
          </p:cNvPicPr>
          <p:nvPr/>
        </p:nvPicPr>
        <p:blipFill>
          <a:blip r:embed="rId9"/>
          <a:stretch>
            <a:fillRect/>
          </a:stretch>
        </p:blipFill>
        <p:spPr>
          <a:xfrm>
            <a:off x="7138987" y="5233987"/>
            <a:ext cx="1724025" cy="1295400"/>
          </a:xfrm>
          <a:prstGeom prst="rect">
            <a:avLst/>
          </a:prstGeom>
        </p:spPr>
      </p:pic>
    </p:spTree>
    <p:extLst>
      <p:ext uri="{BB962C8B-B14F-4D97-AF65-F5344CB8AC3E}">
        <p14:creationId xmlns:p14="http://schemas.microsoft.com/office/powerpoint/2010/main" val="3150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5400" b="1" dirty="0" smtClean="0"/>
              <a:t>AGENDA SETTING &amp; TYPES OF MEETINGS </a:t>
            </a:r>
            <a:endParaRPr lang="en-US" sz="5400" b="1" dirty="0"/>
          </a:p>
        </p:txBody>
      </p:sp>
      <p:pic>
        <p:nvPicPr>
          <p:cNvPr id="4" name="Picture 3"/>
          <p:cNvPicPr>
            <a:picLocks noChangeAspect="1"/>
          </p:cNvPicPr>
          <p:nvPr/>
        </p:nvPicPr>
        <p:blipFill>
          <a:blip r:embed="rId3"/>
          <a:stretch>
            <a:fillRect/>
          </a:stretch>
        </p:blipFill>
        <p:spPr>
          <a:xfrm>
            <a:off x="7997900" y="5832764"/>
            <a:ext cx="1003596" cy="754083"/>
          </a:xfrm>
          <a:prstGeom prst="rect">
            <a:avLst/>
          </a:prstGeom>
        </p:spPr>
      </p:pic>
    </p:spTree>
    <p:extLst>
      <p:ext uri="{BB962C8B-B14F-4D97-AF65-F5344CB8AC3E}">
        <p14:creationId xmlns:p14="http://schemas.microsoft.com/office/powerpoint/2010/main" val="2495177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075"/>
            <a:ext cx="8229600" cy="990600"/>
          </a:xfrm>
        </p:spPr>
        <p:txBody>
          <a:bodyPr>
            <a:normAutofit/>
          </a:bodyPr>
          <a:lstStyle/>
          <a:p>
            <a:pPr algn="ctr"/>
            <a:r>
              <a:rPr lang="en-US" sz="4400" dirty="0" smtClean="0">
                <a:latin typeface="Calibri" panose="020F0502020204030204" pitchFamily="34" charset="0"/>
                <a:cs typeface="Calibri" panose="020F0502020204030204" pitchFamily="34" charset="0"/>
              </a:rPr>
              <a:t>Set Agenda &amp; Prioritize Accordingly </a:t>
            </a:r>
            <a:endParaRPr lang="en-US" sz="4400" dirty="0">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3"/>
          <a:stretch>
            <a:fillRect/>
          </a:stretch>
        </p:blipFill>
        <p:spPr>
          <a:xfrm>
            <a:off x="7516238" y="5672138"/>
            <a:ext cx="1170562" cy="879538"/>
          </a:xfrm>
          <a:prstGeom prst="rect">
            <a:avLst/>
          </a:prstGeom>
        </p:spPr>
      </p:pic>
      <p:sp>
        <p:nvSpPr>
          <p:cNvPr id="5" name="TextBox 4"/>
          <p:cNvSpPr txBox="1"/>
          <p:nvPr/>
        </p:nvSpPr>
        <p:spPr>
          <a:xfrm>
            <a:off x="642938" y="1085850"/>
            <a:ext cx="8043862"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Does the meeting need to happen? </a:t>
            </a:r>
          </a:p>
          <a:p>
            <a:pPr marL="457200" indent="-457200">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Do special concerns need to be addressed in light of the emergency?</a:t>
            </a:r>
          </a:p>
          <a:p>
            <a:pPr marL="457200" indent="-457200">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What business can or should be postponed? </a:t>
            </a:r>
          </a:p>
          <a:p>
            <a:pPr marL="457200" indent="-457200">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Will members have sufficient bandwidth for meeting of regular duration? </a:t>
            </a:r>
          </a:p>
          <a:p>
            <a:pPr marL="457200" indent="-457200">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Can agenda be compressed? </a:t>
            </a:r>
          </a:p>
          <a:p>
            <a:pPr marL="457200" indent="-457200">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Is a special or emergency meeting appropriate? </a:t>
            </a:r>
          </a:p>
        </p:txBody>
      </p:sp>
    </p:spTree>
    <p:extLst>
      <p:ext uri="{BB962C8B-B14F-4D97-AF65-F5344CB8AC3E}">
        <p14:creationId xmlns:p14="http://schemas.microsoft.com/office/powerpoint/2010/main" val="2751737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Special &amp; Emergency Meetings</a:t>
            </a:r>
            <a:endParaRPr lang="en-US" sz="4400" dirty="0">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3"/>
          <a:stretch>
            <a:fillRect/>
          </a:stretch>
        </p:blipFill>
        <p:spPr>
          <a:xfrm>
            <a:off x="6962775" y="5256276"/>
            <a:ext cx="1724025" cy="1295400"/>
          </a:xfrm>
          <a:prstGeom prst="rect">
            <a:avLst/>
          </a:prstGeom>
        </p:spPr>
      </p:pic>
      <p:sp>
        <p:nvSpPr>
          <p:cNvPr id="5" name="TextBox 4"/>
          <p:cNvSpPr txBox="1"/>
          <p:nvPr/>
        </p:nvSpPr>
        <p:spPr>
          <a:xfrm>
            <a:off x="859536" y="1524000"/>
            <a:ext cx="7827264"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Pressing matters may require additional meetings outside of the normally scheduled academic senate meeting calendar. </a:t>
            </a:r>
          </a:p>
          <a:p>
            <a:pPr marL="457200" indent="-457200">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Special meetings, per the Brown Act, require 24 hours notice  </a:t>
            </a:r>
          </a:p>
          <a:p>
            <a:pPr marL="457200" indent="-457200">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Emergency meetings, subject to certain applicable criteria, require only 1 hour notice </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266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Calibri" panose="020F0502020204030204" pitchFamily="34" charset="0"/>
                <a:cs typeface="Calibri" panose="020F0502020204030204" pitchFamily="34" charset="0"/>
              </a:rPr>
              <a:t>Special Meetings – 24 Hours</a:t>
            </a:r>
          </a:p>
        </p:txBody>
      </p:sp>
      <p:sp>
        <p:nvSpPr>
          <p:cNvPr id="3" name="Content Placeholder 2"/>
          <p:cNvSpPr>
            <a:spLocks noGrp="1"/>
          </p:cNvSpPr>
          <p:nvPr>
            <p:ph idx="1"/>
          </p:nvPr>
        </p:nvSpPr>
        <p:spPr>
          <a:xfrm>
            <a:off x="457200" y="1447800"/>
            <a:ext cx="8229600" cy="4525963"/>
          </a:xfrm>
        </p:spPr>
        <p:txBody>
          <a:bodyPr>
            <a:normAutofit lnSpcReduction="10000"/>
          </a:bodyPr>
          <a:lstStyle/>
          <a:p>
            <a:r>
              <a:rPr lang="en-US" sz="2800" dirty="0">
                <a:latin typeface="Calibri" panose="020F0502020204030204" pitchFamily="34" charset="0"/>
                <a:cs typeface="Calibri" panose="020F0502020204030204" pitchFamily="34" charset="0"/>
              </a:rPr>
              <a:t>A special meeting may be called by the presiding officer or by a majority of the members of a legislative body. </a:t>
            </a:r>
          </a:p>
          <a:p>
            <a:r>
              <a:rPr lang="en-US" sz="2800" dirty="0">
                <a:latin typeface="Calibri" panose="020F0502020204030204" pitchFamily="34" charset="0"/>
                <a:cs typeface="Calibri" panose="020F0502020204030204" pitchFamily="34" charset="0"/>
              </a:rPr>
              <a:t>Written notice of the special meeting must be posted and sent </a:t>
            </a:r>
            <a:r>
              <a:rPr lang="en-US" sz="2800" u="sng" dirty="0">
                <a:latin typeface="Calibri" panose="020F0502020204030204" pitchFamily="34" charset="0"/>
                <a:cs typeface="Calibri" panose="020F0502020204030204" pitchFamily="34" charset="0"/>
              </a:rPr>
              <a:t>at least 24 hours in advance</a:t>
            </a:r>
            <a:r>
              <a:rPr lang="en-US" sz="2800" dirty="0">
                <a:latin typeface="Calibri" panose="020F0502020204030204" pitchFamily="34" charset="0"/>
                <a:cs typeface="Calibri" panose="020F0502020204030204" pitchFamily="34" charset="0"/>
              </a:rPr>
              <a:t> to each member of the legislative body and to each local newspaper and radio or TV station that has requested notice in writing. </a:t>
            </a:r>
          </a:p>
          <a:p>
            <a:r>
              <a:rPr lang="en-US" sz="2800" dirty="0">
                <a:latin typeface="Calibri" panose="020F0502020204030204" pitchFamily="34" charset="0"/>
                <a:cs typeface="Calibri" panose="020F0502020204030204" pitchFamily="34" charset="0"/>
              </a:rPr>
              <a:t>The body may only consider business identified in the notice (no urgency item additions).  </a:t>
            </a:r>
          </a:p>
          <a:p>
            <a:endParaRPr lang="en-US" dirty="0"/>
          </a:p>
          <a:p>
            <a:endParaRPr lang="en-US" dirty="0"/>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135348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Calibri" panose="020F0502020204030204" pitchFamily="34" charset="0"/>
                <a:cs typeface="Calibri" panose="020F0502020204030204" pitchFamily="34" charset="0"/>
              </a:rPr>
              <a:t>Emergency Meetings – 1 Hour</a:t>
            </a:r>
          </a:p>
        </p:txBody>
      </p:sp>
      <p:sp>
        <p:nvSpPr>
          <p:cNvPr id="3" name="Content Placeholder 2"/>
          <p:cNvSpPr>
            <a:spLocks noGrp="1"/>
          </p:cNvSpPr>
          <p:nvPr>
            <p:ph idx="1"/>
          </p:nvPr>
        </p:nvSpPr>
        <p:spPr/>
        <p:txBody>
          <a:bodyPr>
            <a:normAutofit/>
          </a:bodyPr>
          <a:lstStyle/>
          <a:p>
            <a:r>
              <a:rPr lang="en-US" sz="2800" dirty="0">
                <a:latin typeface="Calibri" panose="020F0502020204030204" pitchFamily="34" charset="0"/>
                <a:cs typeface="Calibri" panose="020F0502020204030204" pitchFamily="34" charset="0"/>
              </a:rPr>
              <a:t>An emergency meeting may be called with </a:t>
            </a:r>
            <a:r>
              <a:rPr lang="en-US" sz="2800" u="sng" dirty="0">
                <a:latin typeface="Calibri" panose="020F0502020204030204" pitchFamily="34" charset="0"/>
                <a:cs typeface="Calibri" panose="020F0502020204030204" pitchFamily="34" charset="0"/>
              </a:rPr>
              <a:t>one hour advance notice</a:t>
            </a:r>
            <a:r>
              <a:rPr lang="en-US" sz="2800" dirty="0">
                <a:latin typeface="Calibri" panose="020F0502020204030204" pitchFamily="34" charset="0"/>
                <a:cs typeface="Calibri" panose="020F0502020204030204" pitchFamily="34" charset="0"/>
              </a:rPr>
              <a:t> to media outlets.</a:t>
            </a:r>
          </a:p>
          <a:p>
            <a:r>
              <a:rPr lang="en-US" sz="2800" dirty="0">
                <a:latin typeface="Calibri" panose="020F0502020204030204" pitchFamily="34" charset="0"/>
                <a:cs typeface="Calibri" panose="020F0502020204030204" pitchFamily="34" charset="0"/>
              </a:rPr>
              <a:t>An emergency is limited to “a work stoppage, crippling activity, or other activity that severely impairs public health, safety, or both, as determined by a majority of the members of the legislative body.”   -GC Section 54956.5</a:t>
            </a:r>
          </a:p>
          <a:p>
            <a:r>
              <a:rPr lang="en-US" sz="2800" dirty="0">
                <a:latin typeface="Calibri" panose="020F0502020204030204" pitchFamily="34" charset="0"/>
                <a:cs typeface="Calibri" panose="020F0502020204030204" pitchFamily="34" charset="0"/>
              </a:rPr>
              <a:t>The one hour notice requirement is waived for “dire emergencies.”  </a:t>
            </a:r>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56348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latin typeface="Calibri" panose="020F0502020204030204" pitchFamily="34" charset="0"/>
                <a:cs typeface="Calibri" panose="020F0502020204030204" pitchFamily="34" charset="0"/>
              </a:rPr>
              <a:t>Regular Meetings with Teleconference</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800" dirty="0" smtClean="0">
                <a:latin typeface="Calibri" panose="020F0502020204030204" pitchFamily="34" charset="0"/>
                <a:cs typeface="Calibri" panose="020F0502020204030204" pitchFamily="34" charset="0"/>
              </a:rPr>
              <a:t>By now, many California Community Colleges have continued their business according to their regular schedules but are meeting remotely via Zoom. </a:t>
            </a:r>
          </a:p>
          <a:p>
            <a:r>
              <a:rPr lang="en-US" sz="2800" dirty="0" smtClean="0">
                <a:latin typeface="Calibri" panose="020F0502020204030204" pitchFamily="34" charset="0"/>
                <a:cs typeface="Calibri" panose="020F0502020204030204" pitchFamily="34" charset="0"/>
              </a:rPr>
              <a:t>Governor Newsom’s Executive Order N-29-20 makes it easier for academic senates to conform to the Brown Act during the COVID-19 pandemic </a:t>
            </a:r>
          </a:p>
          <a:p>
            <a:r>
              <a:rPr lang="en-US" sz="2800" dirty="0" smtClean="0">
                <a:latin typeface="Calibri" panose="020F0502020204030204" pitchFamily="34" charset="0"/>
                <a:cs typeface="Calibri" panose="020F0502020204030204" pitchFamily="34" charset="0"/>
              </a:rPr>
              <a:t>EO N-29-20 waives certain requirements of Brown Act for duration of emergency but leaves most in place </a:t>
            </a:r>
            <a:endParaRPr lang="en-US"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11229211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5">
  <a:themeElements>
    <a:clrScheme name="Custom 4">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41A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heme5" id="{213A183A-1CFB-4CD6-A1B9-3F90E6114F51}" vid="{F0541254-7032-432E-8130-4D693CAE145B}"/>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8318</TotalTime>
  <Words>2657</Words>
  <Application>Microsoft Office PowerPoint</Application>
  <PresentationFormat>On-screen Show (4:3)</PresentationFormat>
  <Paragraphs>179</Paragraphs>
  <Slides>37</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Theme5</vt:lpstr>
      <vt:lpstr>RUNNING A SENATE MEETING BY ZOOM DURING A STATE OF EMERGENCY </vt:lpstr>
      <vt:lpstr>INTRODUCTION</vt:lpstr>
      <vt:lpstr>TOPICS</vt:lpstr>
      <vt:lpstr>PowerPoint Presentation</vt:lpstr>
      <vt:lpstr>Set Agenda &amp; Prioritize Accordingly </vt:lpstr>
      <vt:lpstr>Special &amp; Emergency Meetings</vt:lpstr>
      <vt:lpstr>Special Meetings – 24 Hours</vt:lpstr>
      <vt:lpstr>Emergency Meetings – 1 Hour</vt:lpstr>
      <vt:lpstr>Regular Meetings with Teleconference</vt:lpstr>
      <vt:lpstr>PowerPoint Presentation</vt:lpstr>
      <vt:lpstr>EO N-29-20 Highlights </vt:lpstr>
      <vt:lpstr>EO N-29-20 Highlights </vt:lpstr>
      <vt:lpstr>PHYSICAL PRESENCE </vt:lpstr>
      <vt:lpstr>GUIDING PRINCIPLES of EO N-29-20 </vt:lpstr>
      <vt:lpstr>EO N-29-20 Specifically Suspends:  </vt:lpstr>
      <vt:lpstr>Accessibility Requirements </vt:lpstr>
      <vt:lpstr>Accessibility Procedure </vt:lpstr>
      <vt:lpstr>Same Rules Apply for Posting Agendas </vt:lpstr>
      <vt:lpstr>Advertising Changes in Comment or Accessibility Procedure </vt:lpstr>
      <vt:lpstr>Sample Notice</vt:lpstr>
      <vt:lpstr>PowerPoint Presentation</vt:lpstr>
      <vt:lpstr>Get CCC Confer Zoom Pro Account </vt:lpstr>
      <vt:lpstr>Schedule a Meeting </vt:lpstr>
      <vt:lpstr>Features </vt:lpstr>
      <vt:lpstr>Annotate </vt:lpstr>
      <vt:lpstr>Video Recording and Closed Caption Transcripts </vt:lpstr>
      <vt:lpstr>PowerPoint Presentation</vt:lpstr>
      <vt:lpstr>Respect Your Academic Senate Members’ Needs</vt:lpstr>
      <vt:lpstr>Designate Someone Else to Operate Zoom</vt:lpstr>
      <vt:lpstr>Consider How You Will Facilitate Conversation  </vt:lpstr>
      <vt:lpstr>Ways to Incorporate Public Commentary </vt:lpstr>
      <vt:lpstr>Roll Call Votes</vt:lpstr>
      <vt:lpstr>Consent Agenda</vt:lpstr>
      <vt:lpstr>Practical Consideration </vt:lpstr>
      <vt:lpstr>PowerPoint Presentation</vt:lpstr>
      <vt:lpstr>Zoom Bombing</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Brown Act: Making the  Process Work for You</dc:title>
  <dc:creator>miche</dc:creator>
  <cp:lastModifiedBy>Taft College Laptop</cp:lastModifiedBy>
  <cp:revision>99</cp:revision>
  <dcterms:modified xsi:type="dcterms:W3CDTF">2020-04-03T14:36:58Z</dcterms:modified>
</cp:coreProperties>
</file>