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8" r:id="rId2"/>
    <p:sldId id="259" r:id="rId3"/>
    <p:sldId id="260" r:id="rId4"/>
    <p:sldId id="261" r:id="rId5"/>
    <p:sldId id="288" r:id="rId6"/>
    <p:sldId id="264" r:id="rId7"/>
    <p:sldId id="265" r:id="rId8"/>
    <p:sldId id="266" r:id="rId9"/>
    <p:sldId id="267" r:id="rId10"/>
    <p:sldId id="268" r:id="rId11"/>
    <p:sldId id="281" r:id="rId12"/>
    <p:sldId id="275" r:id="rId13"/>
    <p:sldId id="274" r:id="rId14"/>
    <p:sldId id="278" r:id="rId15"/>
    <p:sldId id="270" r:id="rId16"/>
    <p:sldId id="277" r:id="rId17"/>
    <p:sldId id="276" r:id="rId18"/>
    <p:sldId id="279" r:id="rId19"/>
    <p:sldId id="284" r:id="rId20"/>
    <p:sldId id="271" r:id="rId21"/>
    <p:sldId id="283" r:id="rId22"/>
    <p:sldId id="273" r:id="rId23"/>
    <p:sldId id="269" r:id="rId24"/>
    <p:sldId id="272" r:id="rId25"/>
    <p:sldId id="289" r:id="rId26"/>
    <p:sldId id="290" r:id="rId27"/>
    <p:sldId id="292" r:id="rId28"/>
    <p:sldId id="291" r:id="rId29"/>
    <p:sldId id="295" r:id="rId30"/>
    <p:sldId id="285" r:id="rId31"/>
    <p:sldId id="286" r:id="rId32"/>
    <p:sldId id="287" r:id="rId33"/>
    <p:sldId id="293" r:id="rId34"/>
    <p:sldId id="294"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72"/>
    <p:restoredTop sz="95909"/>
  </p:normalViewPr>
  <p:slideViewPr>
    <p:cSldViewPr snapToGrid="0" snapToObjects="1">
      <p:cViewPr varScale="1">
        <p:scale>
          <a:sx n="94" d="100"/>
          <a:sy n="94" d="100"/>
        </p:scale>
        <p:origin x="216" y="52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4/13/23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4/13/23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a:t>
            </a:fld>
            <a:endParaRPr lang="en-US" altLang="en-US"/>
          </a:p>
        </p:txBody>
      </p:sp>
    </p:spTree>
    <p:extLst>
      <p:ext uri="{BB962C8B-B14F-4D97-AF65-F5344CB8AC3E}">
        <p14:creationId xmlns:p14="http://schemas.microsoft.com/office/powerpoint/2010/main" val="166321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Angelica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10</a:t>
            </a:fld>
            <a:endParaRPr lang="en-US" altLang="en-US"/>
          </a:p>
        </p:txBody>
      </p:sp>
    </p:spTree>
    <p:extLst>
      <p:ext uri="{BB962C8B-B14F-4D97-AF65-F5344CB8AC3E}">
        <p14:creationId xmlns:p14="http://schemas.microsoft.com/office/powerpoint/2010/main" val="117585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11</a:t>
            </a:fld>
            <a:endParaRPr lang="en-US" altLang="en-US"/>
          </a:p>
        </p:txBody>
      </p:sp>
    </p:spTree>
    <p:extLst>
      <p:ext uri="{BB962C8B-B14F-4D97-AF65-F5344CB8AC3E}">
        <p14:creationId xmlns:p14="http://schemas.microsoft.com/office/powerpoint/2010/main" val="155297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12</a:t>
            </a:fld>
            <a:endParaRPr lang="en-US" altLang="en-US"/>
          </a:p>
        </p:txBody>
      </p:sp>
    </p:spTree>
    <p:extLst>
      <p:ext uri="{BB962C8B-B14F-4D97-AF65-F5344CB8AC3E}">
        <p14:creationId xmlns:p14="http://schemas.microsoft.com/office/powerpoint/2010/main" val="199597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13</a:t>
            </a:fld>
            <a:endParaRPr lang="en-US" altLang="en-US"/>
          </a:p>
        </p:txBody>
      </p:sp>
    </p:spTree>
    <p:extLst>
      <p:ext uri="{BB962C8B-B14F-4D97-AF65-F5344CB8AC3E}">
        <p14:creationId xmlns:p14="http://schemas.microsoft.com/office/powerpoint/2010/main" val="32048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14</a:t>
            </a:fld>
            <a:endParaRPr lang="en-US" altLang="en-US"/>
          </a:p>
        </p:txBody>
      </p:sp>
    </p:spTree>
    <p:extLst>
      <p:ext uri="{BB962C8B-B14F-4D97-AF65-F5344CB8AC3E}">
        <p14:creationId xmlns:p14="http://schemas.microsoft.com/office/powerpoint/2010/main" val="110282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15</a:t>
            </a:fld>
            <a:endParaRPr lang="en-US" altLang="en-US"/>
          </a:p>
        </p:txBody>
      </p:sp>
    </p:spTree>
    <p:extLst>
      <p:ext uri="{BB962C8B-B14F-4D97-AF65-F5344CB8AC3E}">
        <p14:creationId xmlns:p14="http://schemas.microsoft.com/office/powerpoint/2010/main" val="377277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16</a:t>
            </a:fld>
            <a:endParaRPr lang="en-US" altLang="en-US"/>
          </a:p>
        </p:txBody>
      </p:sp>
    </p:spTree>
    <p:extLst>
      <p:ext uri="{BB962C8B-B14F-4D97-AF65-F5344CB8AC3E}">
        <p14:creationId xmlns:p14="http://schemas.microsoft.com/office/powerpoint/2010/main" val="3136451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17</a:t>
            </a:fld>
            <a:endParaRPr lang="en-US" altLang="en-US"/>
          </a:p>
        </p:txBody>
      </p:sp>
    </p:spTree>
    <p:extLst>
      <p:ext uri="{BB962C8B-B14F-4D97-AF65-F5344CB8AC3E}">
        <p14:creationId xmlns:p14="http://schemas.microsoft.com/office/powerpoint/2010/main" val="149498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18</a:t>
            </a:fld>
            <a:endParaRPr lang="en-US" altLang="en-US"/>
          </a:p>
        </p:txBody>
      </p:sp>
    </p:spTree>
    <p:extLst>
      <p:ext uri="{BB962C8B-B14F-4D97-AF65-F5344CB8AC3E}">
        <p14:creationId xmlns:p14="http://schemas.microsoft.com/office/powerpoint/2010/main" val="354031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19</a:t>
            </a:fld>
            <a:endParaRPr lang="en-US" altLang="en-US"/>
          </a:p>
        </p:txBody>
      </p:sp>
    </p:spTree>
    <p:extLst>
      <p:ext uri="{BB962C8B-B14F-4D97-AF65-F5344CB8AC3E}">
        <p14:creationId xmlns:p14="http://schemas.microsoft.com/office/powerpoint/2010/main" val="402543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264939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Angelica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20</a:t>
            </a:fld>
            <a:endParaRPr lang="en-US" altLang="en-US"/>
          </a:p>
        </p:txBody>
      </p:sp>
    </p:spTree>
    <p:extLst>
      <p:ext uri="{BB962C8B-B14F-4D97-AF65-F5344CB8AC3E}">
        <p14:creationId xmlns:p14="http://schemas.microsoft.com/office/powerpoint/2010/main" val="90418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Angelica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21</a:t>
            </a:fld>
            <a:endParaRPr lang="en-US" altLang="en-US"/>
          </a:p>
        </p:txBody>
      </p:sp>
    </p:spTree>
    <p:extLst>
      <p:ext uri="{BB962C8B-B14F-4D97-AF65-F5344CB8AC3E}">
        <p14:creationId xmlns:p14="http://schemas.microsoft.com/office/powerpoint/2010/main" val="740137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22</a:t>
            </a:fld>
            <a:endParaRPr lang="en-US" altLang="en-US"/>
          </a:p>
        </p:txBody>
      </p:sp>
    </p:spTree>
    <p:extLst>
      <p:ext uri="{BB962C8B-B14F-4D97-AF65-F5344CB8AC3E}">
        <p14:creationId xmlns:p14="http://schemas.microsoft.com/office/powerpoint/2010/main" val="297261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23</a:t>
            </a:fld>
            <a:endParaRPr lang="en-US" altLang="en-US"/>
          </a:p>
        </p:txBody>
      </p:sp>
    </p:spTree>
    <p:extLst>
      <p:ext uri="{BB962C8B-B14F-4D97-AF65-F5344CB8AC3E}">
        <p14:creationId xmlns:p14="http://schemas.microsoft.com/office/powerpoint/2010/main" val="4120620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24</a:t>
            </a:fld>
            <a:endParaRPr lang="en-US" altLang="en-US"/>
          </a:p>
        </p:txBody>
      </p:sp>
    </p:spTree>
    <p:extLst>
      <p:ext uri="{BB962C8B-B14F-4D97-AF65-F5344CB8AC3E}">
        <p14:creationId xmlns:p14="http://schemas.microsoft.com/office/powerpoint/2010/main" val="1054169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25</a:t>
            </a:fld>
            <a:endParaRPr lang="en-US" altLang="en-US"/>
          </a:p>
        </p:txBody>
      </p:sp>
    </p:spTree>
    <p:extLst>
      <p:ext uri="{BB962C8B-B14F-4D97-AF65-F5344CB8AC3E}">
        <p14:creationId xmlns:p14="http://schemas.microsoft.com/office/powerpoint/2010/main" val="95985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Angelica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26</a:t>
            </a:fld>
            <a:endParaRPr lang="en-US" altLang="en-US"/>
          </a:p>
        </p:txBody>
      </p:sp>
    </p:spTree>
    <p:extLst>
      <p:ext uri="{BB962C8B-B14F-4D97-AF65-F5344CB8AC3E}">
        <p14:creationId xmlns:p14="http://schemas.microsoft.com/office/powerpoint/2010/main" val="103501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et al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27</a:t>
            </a:fld>
            <a:endParaRPr lang="en-US" altLang="en-US"/>
          </a:p>
        </p:txBody>
      </p:sp>
    </p:spTree>
    <p:extLst>
      <p:ext uri="{BB962C8B-B14F-4D97-AF65-F5344CB8AC3E}">
        <p14:creationId xmlns:p14="http://schemas.microsoft.com/office/powerpoint/2010/main" val="293294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Angelica, CJ,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28</a:t>
            </a:fld>
            <a:endParaRPr lang="en-US" altLang="en-US"/>
          </a:p>
        </p:txBody>
      </p:sp>
    </p:spTree>
    <p:extLst>
      <p:ext uri="{BB962C8B-B14F-4D97-AF65-F5344CB8AC3E}">
        <p14:creationId xmlns:p14="http://schemas.microsoft.com/office/powerpoint/2010/main" val="1724077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29</a:t>
            </a:fld>
            <a:endParaRPr lang="en-US" altLang="en-US"/>
          </a:p>
        </p:txBody>
      </p:sp>
    </p:spTree>
    <p:extLst>
      <p:ext uri="{BB962C8B-B14F-4D97-AF65-F5344CB8AC3E}">
        <p14:creationId xmlns:p14="http://schemas.microsoft.com/office/powerpoint/2010/main" val="205231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over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3918924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30</a:t>
            </a:fld>
            <a:endParaRPr lang="en-US" altLang="en-US"/>
          </a:p>
        </p:txBody>
      </p:sp>
    </p:spTree>
    <p:extLst>
      <p:ext uri="{BB962C8B-B14F-4D97-AF65-F5344CB8AC3E}">
        <p14:creationId xmlns:p14="http://schemas.microsoft.com/office/powerpoint/2010/main" val="1246663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 study</a:t>
            </a:r>
            <a:r>
              <a:rPr lang="en-US" baseline="0" dirty="0"/>
              <a:t> by Christopher Howerton reviewing district published BPs and APs on Participatory Governance</a:t>
            </a:r>
            <a:endParaRPr lang="en-US" dirty="0"/>
          </a:p>
          <a:p>
            <a:endParaRPr lang="en-US" dirty="0"/>
          </a:p>
          <a:p>
            <a:r>
              <a:rPr lang="en-US" dirty="0"/>
              <a:t>Note: For the 1 CCD that had a split in one area:</a:t>
            </a:r>
          </a:p>
          <a:p>
            <a:r>
              <a:rPr lang="en-US" dirty="0"/>
              <a:t>In this one unique district there was a further delineation that for General Education and Program Specifics that it would be “Rely Primarily on”, however, on recommendations involving the topic of “units of degrees” then this conversation would move to a “mutual agreement”. </a:t>
            </a:r>
          </a:p>
          <a:p>
            <a:endParaRPr lang="en-US" dirty="0"/>
          </a:p>
          <a:p>
            <a:r>
              <a:rPr lang="en-US" dirty="0"/>
              <a:t>For the +1 areas that have been codified in the BPs and APs some examples include things already</a:t>
            </a:r>
            <a:r>
              <a:rPr lang="en-US" baseline="0" dirty="0"/>
              <a:t> noted in Ed code or Title 5, as well as others</a:t>
            </a:r>
          </a:p>
          <a:p>
            <a:pPr marL="171450" indent="-171450">
              <a:buFont typeface="Arial" panose="020B0604020202020204" pitchFamily="34" charset="0"/>
              <a:buChar char="•"/>
            </a:pPr>
            <a:r>
              <a:rPr lang="en-US" dirty="0"/>
              <a:t>Hiring criteria, policies, procedures, and equivalencies for new faculty members shall be developed, updated, and agreed upon jointly by representatives of the Governing Board and Faculty Senate. (Chaffee CCD)</a:t>
            </a:r>
          </a:p>
          <a:p>
            <a:pPr marL="171450" indent="-171450">
              <a:buFont typeface="Arial" panose="020B0604020202020204" pitchFamily="34" charset="0"/>
              <a:buChar char="•"/>
            </a:pPr>
            <a:r>
              <a:rPr lang="en-US" dirty="0"/>
              <a:t>Faculty hiring processes (Citrus CCD)</a:t>
            </a:r>
          </a:p>
          <a:p>
            <a:pPr marL="171450" indent="-171450">
              <a:buFont typeface="Arial" panose="020B0604020202020204" pitchFamily="34" charset="0"/>
              <a:buChar char="•"/>
            </a:pPr>
            <a:r>
              <a:rPr lang="en-US" dirty="0"/>
              <a:t>Process of Administration retreat rights, faculty hiring, establishment of curriculum committee. (Coast CCD)</a:t>
            </a:r>
          </a:p>
          <a:p>
            <a:pPr marL="171450" indent="-171450">
              <a:buFont typeface="Arial" panose="020B0604020202020204" pitchFamily="34" charset="0"/>
              <a:buChar char="•"/>
            </a:pPr>
            <a:r>
              <a:rPr lang="en-US" dirty="0"/>
              <a:t>Appointment of faculty and prioritization and process for hiring of faculty (Lake Tahoe CCD)</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31</a:t>
            </a:fld>
            <a:endParaRPr lang="en-US" altLang="en-US"/>
          </a:p>
        </p:txBody>
      </p:sp>
    </p:spTree>
    <p:extLst>
      <p:ext uri="{BB962C8B-B14F-4D97-AF65-F5344CB8AC3E}">
        <p14:creationId xmlns:p14="http://schemas.microsoft.com/office/powerpoint/2010/main" val="2059098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 study</a:t>
            </a:r>
            <a:r>
              <a:rPr lang="en-US" baseline="0" dirty="0"/>
              <a:t> by Christopher Howerton reviewing district published BPs and APs on Participatory Governance</a:t>
            </a:r>
            <a:endParaRPr lang="en-US" dirty="0"/>
          </a:p>
          <a:p>
            <a:endParaRPr lang="en-US" dirty="0"/>
          </a:p>
          <a:p>
            <a:r>
              <a:rPr lang="en-US" dirty="0"/>
              <a:t>Note: For the 1 CCD that had a split in one area:</a:t>
            </a:r>
          </a:p>
          <a:p>
            <a:r>
              <a:rPr lang="en-US" dirty="0"/>
              <a:t>In this one unique district there was a further delineation that for General Education and Program Specifics that it would be “Rely Primarily on”, however, on recommendations involving the topic of “units of degrees” then this conversation would move to a “mutual agreement”. </a:t>
            </a:r>
          </a:p>
          <a:p>
            <a:endParaRPr lang="en-US" dirty="0"/>
          </a:p>
          <a:p>
            <a:r>
              <a:rPr lang="en-US" dirty="0"/>
              <a:t>For the +1 areas that have been codified in the BPs and APs some examples include things already</a:t>
            </a:r>
            <a:r>
              <a:rPr lang="en-US" baseline="0" dirty="0"/>
              <a:t> noted in Ed code or Title 5, as well as others</a:t>
            </a:r>
          </a:p>
          <a:p>
            <a:pPr marL="171450" indent="-171450">
              <a:buFont typeface="Arial" panose="020B0604020202020204" pitchFamily="34" charset="0"/>
              <a:buChar char="•"/>
            </a:pPr>
            <a:r>
              <a:rPr lang="en-US" dirty="0"/>
              <a:t>Hiring criteria, policies, procedures, and equivalencies for new faculty members shall be developed, updated, and agreed upon jointly by representatives of the Governing Board and Faculty Senate. (Chaffee CCD)</a:t>
            </a:r>
          </a:p>
          <a:p>
            <a:pPr marL="171450" indent="-171450">
              <a:buFont typeface="Arial" panose="020B0604020202020204" pitchFamily="34" charset="0"/>
              <a:buChar char="•"/>
            </a:pPr>
            <a:r>
              <a:rPr lang="en-US" dirty="0"/>
              <a:t>Faculty hiring processes (Citrus CCD)</a:t>
            </a:r>
          </a:p>
          <a:p>
            <a:pPr marL="171450" indent="-171450">
              <a:buFont typeface="Arial" panose="020B0604020202020204" pitchFamily="34" charset="0"/>
              <a:buChar char="•"/>
            </a:pPr>
            <a:r>
              <a:rPr lang="en-US" dirty="0"/>
              <a:t>Process of Administration retreat rights, faculty hiring, establishment of curriculum committee. (Coast CCD)</a:t>
            </a:r>
          </a:p>
          <a:p>
            <a:pPr marL="171450" indent="-171450">
              <a:buFont typeface="Arial" panose="020B0604020202020204" pitchFamily="34" charset="0"/>
              <a:buChar char="•"/>
            </a:pPr>
            <a:r>
              <a:rPr lang="en-US" dirty="0"/>
              <a:t>Appointment of faculty and prioritization and process for hiring of faculty (Lake Tahoe CCD)</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32</a:t>
            </a:fld>
            <a:endParaRPr lang="en-US" altLang="en-US"/>
          </a:p>
        </p:txBody>
      </p:sp>
    </p:spTree>
    <p:extLst>
      <p:ext uri="{BB962C8B-B14F-4D97-AF65-F5344CB8AC3E}">
        <p14:creationId xmlns:p14="http://schemas.microsoft.com/office/powerpoint/2010/main" val="1109550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 </a:t>
            </a:r>
            <a:r>
              <a:rPr lang="en-US" dirty="0" err="1"/>
              <a:t>Agelica</a:t>
            </a:r>
            <a:r>
              <a:rPr lang="en-US" dirty="0"/>
              <a:t>,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33</a:t>
            </a:fld>
            <a:endParaRPr lang="en-US" altLang="en-US"/>
          </a:p>
        </p:txBody>
      </p:sp>
    </p:spTree>
    <p:extLst>
      <p:ext uri="{BB962C8B-B14F-4D97-AF65-F5344CB8AC3E}">
        <p14:creationId xmlns:p14="http://schemas.microsoft.com/office/powerpoint/2010/main" val="125382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4</a:t>
            </a:fld>
            <a:endParaRPr lang="en-US" altLang="en-US"/>
          </a:p>
        </p:txBody>
      </p:sp>
    </p:spTree>
    <p:extLst>
      <p:ext uri="{BB962C8B-B14F-4D97-AF65-F5344CB8AC3E}">
        <p14:creationId xmlns:p14="http://schemas.microsoft.com/office/powerpoint/2010/main" val="97817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explains; Angelica discuss what it was like to have a CIA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5</a:t>
            </a:fld>
            <a:endParaRPr lang="en-US" altLang="en-US"/>
          </a:p>
        </p:txBody>
      </p:sp>
    </p:spTree>
    <p:extLst>
      <p:ext uri="{BB962C8B-B14F-4D97-AF65-F5344CB8AC3E}">
        <p14:creationId xmlns:p14="http://schemas.microsoft.com/office/powerpoint/2010/main" val="286076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6</a:t>
            </a:fld>
            <a:endParaRPr lang="en-US" altLang="en-US"/>
          </a:p>
        </p:txBody>
      </p:sp>
    </p:spTree>
    <p:extLst>
      <p:ext uri="{BB962C8B-B14F-4D97-AF65-F5344CB8AC3E}">
        <p14:creationId xmlns:p14="http://schemas.microsoft.com/office/powerpoint/2010/main" val="274386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7</a:t>
            </a:fld>
            <a:endParaRPr lang="en-US" altLang="en-US"/>
          </a:p>
        </p:txBody>
      </p:sp>
    </p:spTree>
    <p:extLst>
      <p:ext uri="{BB962C8B-B14F-4D97-AF65-F5344CB8AC3E}">
        <p14:creationId xmlns:p14="http://schemas.microsoft.com/office/powerpoint/2010/main" val="36868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8</a:t>
            </a:fld>
            <a:endParaRPr lang="en-US" altLang="en-US"/>
          </a:p>
        </p:txBody>
      </p:sp>
    </p:spTree>
    <p:extLst>
      <p:ext uri="{BB962C8B-B14F-4D97-AF65-F5344CB8AC3E}">
        <p14:creationId xmlns:p14="http://schemas.microsoft.com/office/powerpoint/2010/main" val="71891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9</a:t>
            </a:fld>
            <a:endParaRPr lang="en-US" altLang="en-US"/>
          </a:p>
        </p:txBody>
      </p:sp>
    </p:spTree>
    <p:extLst>
      <p:ext uri="{BB962C8B-B14F-4D97-AF65-F5344CB8AC3E}">
        <p14:creationId xmlns:p14="http://schemas.microsoft.com/office/powerpoint/2010/main" val="603322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pic>
        <p:nvPicPr>
          <p:cNvPr id="9" name="Picture 8">
            <a:extLst>
              <a:ext uri="{FF2B5EF4-FFF2-40B4-BE49-F238E27FC236}">
                <a16:creationId xmlns:a16="http://schemas.microsoft.com/office/drawing/2014/main" id="{FD52B5BC-FC2D-2623-CCCD-B25C3BDCFF6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2575995" cy="2272936"/>
          </a:xfrm>
          <a:prstGeom prst="rect">
            <a:avLst/>
          </a:prstGeom>
        </p:spPr>
      </p:pic>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7" name="Picture 6">
            <a:extLst>
              <a:ext uri="{FF2B5EF4-FFF2-40B4-BE49-F238E27FC236}">
                <a16:creationId xmlns:a16="http://schemas.microsoft.com/office/drawing/2014/main" id="{0996B888-21F0-5CA5-60B8-F825EFC77A30}"/>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0"/>
            <a:ext cx="822046" cy="6858000"/>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0"/>
            <a:ext cx="822046" cy="6857999"/>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974476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9" r:id="rId5"/>
    <p:sldLayoutId id="2147483810" r:id="rId6"/>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7.&amp;title=3.&amp;part=47.&amp;chapter=1.&amp;article=4."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ccco.edu/-/media/CCCCO-Website/docs/procedures-standing-orders/december-2022-procedures-standing-ordersv2-a11y.pdf?la=en&amp;hash=FF692A0AE8ACC8FE6BB2A4D75018302005A8A4D6"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hyperlink" Target="mailto:chowerto@yccd.edu" TargetMode="External"/><Relationship Id="rId1" Type="http://schemas.openxmlformats.org/officeDocument/2006/relationships/slideLayout" Target="../slideLayouts/slideLayout2.xml"/><Relationship Id="rId5" Type="http://schemas.openxmlformats.org/officeDocument/2006/relationships/hyperlink" Target="mailto:angelica.suarez@occ.cccd.edu" TargetMode="External"/><Relationship Id="rId4" Type="http://schemas.openxmlformats.org/officeDocument/2006/relationships/hyperlink" Target="mailto:mayv@scc.losrio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lstStyle/>
          <a:p>
            <a:r>
              <a:rPr lang="en-US" sz="3600" b="1" i="0" u="none" strike="noStrike" dirty="0">
                <a:solidFill>
                  <a:schemeClr val="accent2">
                    <a:lumMod val="20000"/>
                    <a:lumOff val="80000"/>
                  </a:schemeClr>
                </a:solidFill>
                <a:effectLst/>
                <a:latin typeface="Lato" panose="020F0502020204030203" pitchFamily="34" charset="0"/>
              </a:rPr>
              <a:t>Collegiality in Action: Building a Relationship with Your College President/District Chancellor</a:t>
            </a:r>
            <a:br>
              <a:rPr lang="en-US" sz="1800" b="1" i="0" u="none" strike="noStrike" dirty="0">
                <a:solidFill>
                  <a:srgbClr val="0A0A0A"/>
                </a:solidFill>
                <a:effectLst/>
                <a:latin typeface="Lato" panose="020F0502020204030203" pitchFamily="34" charset="0"/>
              </a:rPr>
            </a:br>
            <a:br>
              <a:rPr lang="en-US" sz="1800" b="1" i="0" u="none" strike="noStrike" dirty="0">
                <a:solidFill>
                  <a:srgbClr val="0A0A0A"/>
                </a:solidFill>
                <a:effectLst/>
                <a:latin typeface="Lato" panose="020F0502020204030203" pitchFamily="34" charset="0"/>
              </a:rPr>
            </a:br>
            <a:r>
              <a:rPr lang="en-US" sz="1800" b="1" i="0" u="none" strike="noStrike" dirty="0">
                <a:solidFill>
                  <a:schemeClr val="accent2">
                    <a:lumMod val="20000"/>
                    <a:lumOff val="80000"/>
                  </a:schemeClr>
                </a:solidFill>
                <a:effectLst/>
                <a:latin typeface="Lato" panose="020F0502020204030203" pitchFamily="34" charset="0"/>
              </a:rPr>
              <a:t>Thursday, April 20 | 2:15-3:15</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4B1C-8271-DCF3-E0CE-A87C7941B941}"/>
              </a:ext>
            </a:extLst>
          </p:cNvPr>
          <p:cNvSpPr>
            <a:spLocks noGrp="1"/>
          </p:cNvSpPr>
          <p:nvPr>
            <p:ph type="title"/>
          </p:nvPr>
        </p:nvSpPr>
        <p:spPr/>
        <p:txBody>
          <a:bodyPr anchor="ctr">
            <a:normAutofit fontScale="90000"/>
          </a:bodyPr>
          <a:lstStyle/>
          <a:p>
            <a:pPr algn="ctr"/>
            <a:r>
              <a:rPr lang="en-US" b="1" dirty="0"/>
              <a:t>Administrators</a:t>
            </a:r>
            <a:br>
              <a:rPr lang="en-US" b="1" dirty="0"/>
            </a:br>
            <a:r>
              <a:rPr lang="en-US" dirty="0"/>
              <a:t>The Law – Education Code</a:t>
            </a:r>
            <a:br>
              <a:rPr lang="en-US" dirty="0"/>
            </a:br>
            <a:r>
              <a:rPr lang="en-US" sz="2400" dirty="0"/>
              <a:t>Ed Code § 70902(d)</a:t>
            </a:r>
            <a:endParaRPr lang="en-US" b="1" dirty="0"/>
          </a:p>
        </p:txBody>
      </p:sp>
      <p:sp>
        <p:nvSpPr>
          <p:cNvPr id="3" name="Content Placeholder 2">
            <a:extLst>
              <a:ext uri="{FF2B5EF4-FFF2-40B4-BE49-F238E27FC236}">
                <a16:creationId xmlns:a16="http://schemas.microsoft.com/office/drawing/2014/main" id="{51680CBF-AF10-941C-7E92-7DDC7706D2AA}"/>
              </a:ext>
            </a:extLst>
          </p:cNvPr>
          <p:cNvSpPr>
            <a:spLocks noGrp="1"/>
          </p:cNvSpPr>
          <p:nvPr>
            <p:ph sz="half" idx="1"/>
          </p:nvPr>
        </p:nvSpPr>
        <p:spPr/>
        <p:txBody>
          <a:bodyPr/>
          <a:lstStyle/>
          <a:p>
            <a:pPr marL="0" indent="0">
              <a:buNone/>
            </a:pPr>
            <a:r>
              <a:rPr lang="en-US" sz="2800" b="0" i="0" u="none" strike="noStrike" dirty="0">
                <a:solidFill>
                  <a:srgbClr val="333333"/>
                </a:solidFill>
                <a:effectLst/>
                <a:cs typeface="Times New Roman" panose="02020603050405020304" pitchFamily="18" charset="0"/>
              </a:rPr>
              <a:t>Wherever in this section or any other statute a power is vested in the governing board, the governing board of a community college district, by majority vote, may adopt a rule </a:t>
            </a:r>
            <a:r>
              <a:rPr lang="en-US" sz="2800" b="1" i="0" u="none" strike="noStrike" dirty="0">
                <a:solidFill>
                  <a:srgbClr val="333333"/>
                </a:solidFill>
                <a:effectLst/>
                <a:cs typeface="Times New Roman" panose="02020603050405020304" pitchFamily="18" charset="0"/>
              </a:rPr>
              <a:t>delegating the power</a:t>
            </a:r>
            <a:r>
              <a:rPr lang="en-US" sz="2800" b="0" i="0" u="none" strike="noStrike" dirty="0">
                <a:solidFill>
                  <a:srgbClr val="333333"/>
                </a:solidFill>
                <a:effectLst/>
                <a:cs typeface="Times New Roman" panose="02020603050405020304" pitchFamily="18" charset="0"/>
              </a:rPr>
              <a:t> to the district’s </a:t>
            </a:r>
            <a:r>
              <a:rPr lang="en-US" sz="2800" b="1" i="0" u="none" strike="noStrike" dirty="0">
                <a:solidFill>
                  <a:srgbClr val="333333"/>
                </a:solidFill>
                <a:effectLst/>
                <a:cs typeface="Times New Roman" panose="02020603050405020304" pitchFamily="18" charset="0"/>
              </a:rPr>
              <a:t>chief executive officer </a:t>
            </a:r>
            <a:r>
              <a:rPr lang="en-US" sz="2800" b="0" i="0" u="none" strike="noStrike" dirty="0">
                <a:solidFill>
                  <a:srgbClr val="333333"/>
                </a:solidFill>
                <a:effectLst/>
                <a:cs typeface="Times New Roman" panose="02020603050405020304" pitchFamily="18" charset="0"/>
              </a:rPr>
              <a:t>or </a:t>
            </a:r>
            <a:r>
              <a:rPr lang="en-US" sz="2800" b="1" i="0" u="none" strike="noStrike" dirty="0">
                <a:solidFill>
                  <a:srgbClr val="333333"/>
                </a:solidFill>
                <a:effectLst/>
                <a:cs typeface="Times New Roman" panose="02020603050405020304" pitchFamily="18" charset="0"/>
              </a:rPr>
              <a:t>any other employee or committee as the governing board may designate</a:t>
            </a:r>
            <a:r>
              <a:rPr lang="en-US" sz="2800" b="0" i="0" u="none" strike="noStrike" dirty="0">
                <a:solidFill>
                  <a:srgbClr val="333333"/>
                </a:solidFill>
                <a:effectLst/>
                <a:cs typeface="Times New Roman" panose="02020603050405020304" pitchFamily="18" charset="0"/>
              </a:rPr>
              <a:t>. However, the governing board shall not delegate any power that is expressly made nondelegable by statute. Any rule delegating authority shall prescribe the limits of the delegation.</a:t>
            </a:r>
            <a:endParaRPr lang="en-US" sz="2800" dirty="0">
              <a:cs typeface="Times New Roman" panose="02020603050405020304" pitchFamily="18" charset="0"/>
            </a:endParaRPr>
          </a:p>
        </p:txBody>
      </p:sp>
    </p:spTree>
    <p:extLst>
      <p:ext uri="{BB962C8B-B14F-4D97-AF65-F5344CB8AC3E}">
        <p14:creationId xmlns:p14="http://schemas.microsoft.com/office/powerpoint/2010/main" val="396324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AD11-B501-A06C-19AB-9883574455EE}"/>
              </a:ext>
            </a:extLst>
          </p:cNvPr>
          <p:cNvSpPr>
            <a:spLocks noGrp="1"/>
          </p:cNvSpPr>
          <p:nvPr>
            <p:ph type="title"/>
          </p:nvPr>
        </p:nvSpPr>
        <p:spPr/>
        <p:txBody>
          <a:bodyPr anchor="ctr"/>
          <a:lstStyle/>
          <a:p>
            <a:pPr algn="ctr"/>
            <a:r>
              <a:rPr lang="en-US" b="1" dirty="0"/>
              <a:t>Regulation – Title 5</a:t>
            </a:r>
            <a:br>
              <a:rPr lang="en-US" b="1" dirty="0"/>
            </a:br>
            <a:r>
              <a:rPr lang="en-US" sz="2400" b="1" dirty="0"/>
              <a:t>Title 5 §53203</a:t>
            </a:r>
            <a:endParaRPr lang="en-US" b="1" dirty="0"/>
          </a:p>
        </p:txBody>
      </p:sp>
      <p:sp>
        <p:nvSpPr>
          <p:cNvPr id="3" name="Content Placeholder 2">
            <a:extLst>
              <a:ext uri="{FF2B5EF4-FFF2-40B4-BE49-F238E27FC236}">
                <a16:creationId xmlns:a16="http://schemas.microsoft.com/office/drawing/2014/main" id="{53A90FBD-44FE-C69A-90D3-7DADF533A0E1}"/>
              </a:ext>
            </a:extLst>
          </p:cNvPr>
          <p:cNvSpPr>
            <a:spLocks noGrp="1"/>
          </p:cNvSpPr>
          <p:nvPr>
            <p:ph sz="half" idx="1"/>
          </p:nvPr>
        </p:nvSpPr>
        <p:spPr/>
        <p:txBody>
          <a:bodyPr/>
          <a:lstStyle/>
          <a:p>
            <a:pPr marL="0" indent="0" algn="ctr">
              <a:buNone/>
            </a:pPr>
            <a:r>
              <a:rPr lang="en-US" sz="3200" b="1" dirty="0">
                <a:solidFill>
                  <a:schemeClr val="tx2"/>
                </a:solidFill>
              </a:rPr>
              <a:t>Academic Senate Role</a:t>
            </a:r>
          </a:p>
          <a:p>
            <a:pPr marL="0" indent="0" algn="ctr">
              <a:buNone/>
            </a:pPr>
            <a:endParaRPr lang="en-US" sz="2800" b="1" dirty="0">
              <a:solidFill>
                <a:schemeClr val="tx1">
                  <a:lumMod val="75000"/>
                </a:schemeClr>
              </a:solidFill>
            </a:endParaRPr>
          </a:p>
          <a:p>
            <a:pPr marL="0" indent="0">
              <a:buNone/>
            </a:pPr>
            <a:r>
              <a:rPr lang="en-US" sz="2800" dirty="0"/>
              <a:t>The </a:t>
            </a:r>
            <a:r>
              <a:rPr lang="en-US" sz="2800" b="1" dirty="0"/>
              <a:t>governing board shall adopt policies for appropriate delegation</a:t>
            </a:r>
            <a:r>
              <a:rPr lang="en-US" sz="2800" dirty="0"/>
              <a:t> of authority and responsibility to its academic senate.</a:t>
            </a:r>
          </a:p>
          <a:p>
            <a:pPr marL="0" indent="0">
              <a:buNone/>
            </a:pPr>
            <a:r>
              <a:rPr lang="en-US" sz="2800" dirty="0"/>
              <a:t>…providing at a minimum the governing board or its designees </a:t>
            </a:r>
            <a:r>
              <a:rPr lang="en-US" sz="2800" b="1" dirty="0"/>
              <a:t>consult collegially</a:t>
            </a:r>
            <a:r>
              <a:rPr lang="en-US" sz="2800" dirty="0"/>
              <a:t> with the academic senate when adopting policies and procedures on academic and professional matters. </a:t>
            </a:r>
          </a:p>
        </p:txBody>
      </p:sp>
    </p:spTree>
    <p:extLst>
      <p:ext uri="{BB962C8B-B14F-4D97-AF65-F5344CB8AC3E}">
        <p14:creationId xmlns:p14="http://schemas.microsoft.com/office/powerpoint/2010/main" val="232003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Regulation – Academic Senate 10+1</a:t>
            </a:r>
            <a:br>
              <a:rPr lang="en-US" dirty="0"/>
            </a:br>
            <a:r>
              <a:rPr lang="en-US" sz="2400" dirty="0"/>
              <a:t>Title 5 § 53200</a:t>
            </a:r>
            <a:endParaRPr lang="en-US" b="1" dirty="0"/>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lstStyle/>
          <a:p>
            <a:pPr marL="0" indent="0">
              <a:buClr>
                <a:srgbClr val="7030A0"/>
              </a:buClr>
              <a:buNone/>
            </a:pPr>
            <a:r>
              <a:rPr lang="en-US" sz="2800" dirty="0"/>
              <a:t>Academic and Professional Matters means the </a:t>
            </a:r>
            <a:r>
              <a:rPr lang="en-US" sz="2800" b="1" dirty="0"/>
              <a:t>following policy development and implementation matters</a:t>
            </a:r>
            <a:r>
              <a:rPr lang="en-US" sz="2800" dirty="0"/>
              <a:t>:</a:t>
            </a:r>
          </a:p>
          <a:p>
            <a:pPr marL="514350" indent="-514350">
              <a:buClr>
                <a:srgbClr val="7030A0"/>
              </a:buClr>
              <a:buAutoNum type="arabicPeriod"/>
            </a:pPr>
            <a:r>
              <a:rPr lang="en-US" sz="2800" dirty="0"/>
              <a:t>Curriculum, including establishing prerequisites and placing courses within disciplines</a:t>
            </a:r>
          </a:p>
          <a:p>
            <a:pPr marL="514350" indent="-514350">
              <a:buClr>
                <a:srgbClr val="7030A0"/>
              </a:buClr>
              <a:buAutoNum type="arabicPeriod"/>
            </a:pPr>
            <a:r>
              <a:rPr lang="en-US" sz="2800" dirty="0"/>
              <a:t>Degree and certificate requirements</a:t>
            </a:r>
          </a:p>
          <a:p>
            <a:pPr marL="514350" indent="-514350">
              <a:buClr>
                <a:srgbClr val="7030A0"/>
              </a:buClr>
              <a:buAutoNum type="arabicPeriod"/>
            </a:pPr>
            <a:r>
              <a:rPr lang="en-US" sz="2800" dirty="0"/>
              <a:t>Grading policies</a:t>
            </a:r>
          </a:p>
          <a:p>
            <a:pPr marL="514350" indent="-514350">
              <a:buClr>
                <a:srgbClr val="7030A0"/>
              </a:buClr>
              <a:buAutoNum type="arabicPeriod"/>
            </a:pPr>
            <a:r>
              <a:rPr lang="en-US" sz="2800" dirty="0"/>
              <a:t>Educational program development</a:t>
            </a:r>
          </a:p>
          <a:p>
            <a:pPr marL="514350" indent="-514350">
              <a:buClr>
                <a:srgbClr val="7030A0"/>
              </a:buClr>
              <a:buAutoNum type="arabicPeriod"/>
            </a:pPr>
            <a:r>
              <a:rPr lang="en-US" sz="2800" dirty="0"/>
              <a:t>Standards or policies regarding student preparation and success</a:t>
            </a:r>
          </a:p>
        </p:txBody>
      </p:sp>
    </p:spTree>
    <p:extLst>
      <p:ext uri="{BB962C8B-B14F-4D97-AF65-F5344CB8AC3E}">
        <p14:creationId xmlns:p14="http://schemas.microsoft.com/office/powerpoint/2010/main" val="395683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Regulation – Academic Senate 10+1</a:t>
            </a:r>
            <a:br>
              <a:rPr lang="en-US" dirty="0"/>
            </a:br>
            <a:r>
              <a:rPr lang="en-US" sz="2400" dirty="0"/>
              <a:t>Title 5 § 53200</a:t>
            </a:r>
            <a:endParaRPr lang="en-US" b="1" dirty="0"/>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lstStyle/>
          <a:p>
            <a:pPr marL="0" indent="0">
              <a:buClr>
                <a:srgbClr val="7030A0"/>
              </a:buClr>
              <a:buNone/>
            </a:pPr>
            <a:r>
              <a:rPr lang="en-US" sz="2800" dirty="0"/>
              <a:t>Academic and Professional Matters means the following </a:t>
            </a:r>
            <a:r>
              <a:rPr lang="en-US" sz="2800" b="1" dirty="0"/>
              <a:t>policy development and implementation matters</a:t>
            </a:r>
            <a:r>
              <a:rPr lang="en-US" sz="2800" dirty="0"/>
              <a:t>:</a:t>
            </a:r>
          </a:p>
          <a:p>
            <a:pPr marL="514350" indent="-514350">
              <a:buClr>
                <a:srgbClr val="7030A0"/>
              </a:buClr>
              <a:buFont typeface="+mj-lt"/>
              <a:buAutoNum type="arabicPeriod" startAt="6"/>
            </a:pPr>
            <a:r>
              <a:rPr lang="en-US" sz="2800" dirty="0"/>
              <a:t>District and college governance structures, as related to faculty roles</a:t>
            </a:r>
          </a:p>
          <a:p>
            <a:pPr marL="514350" indent="-514350">
              <a:buClr>
                <a:srgbClr val="7030A0"/>
              </a:buClr>
              <a:buFont typeface="+mj-lt"/>
              <a:buAutoNum type="arabicPeriod" startAt="6"/>
            </a:pPr>
            <a:r>
              <a:rPr lang="en-US" sz="2800" dirty="0"/>
              <a:t>Faculty roles and involvement in accreditation processes, including self-study and annual reports</a:t>
            </a:r>
          </a:p>
          <a:p>
            <a:pPr marL="514350" indent="-514350">
              <a:buClr>
                <a:srgbClr val="7030A0"/>
              </a:buClr>
              <a:buFont typeface="+mj-lt"/>
              <a:buAutoNum type="arabicPeriod" startAt="6"/>
            </a:pPr>
            <a:r>
              <a:rPr lang="en-US" sz="2800" dirty="0"/>
              <a:t>Policies for faculty professional development activities</a:t>
            </a:r>
          </a:p>
          <a:p>
            <a:pPr marL="514350" indent="-514350">
              <a:buClr>
                <a:srgbClr val="7030A0"/>
              </a:buClr>
              <a:buFont typeface="+mj-lt"/>
              <a:buAutoNum type="arabicPeriod" startAt="6"/>
            </a:pPr>
            <a:r>
              <a:rPr lang="en-US" sz="2800" dirty="0"/>
              <a:t>Processes for program review</a:t>
            </a:r>
          </a:p>
          <a:p>
            <a:pPr marL="514350" indent="-514350">
              <a:buClr>
                <a:srgbClr val="7030A0"/>
              </a:buClr>
              <a:buFont typeface="+mj-lt"/>
              <a:buAutoNum type="arabicPeriod" startAt="6"/>
            </a:pPr>
            <a:r>
              <a:rPr lang="en-US" sz="2800" dirty="0"/>
              <a:t>Processes for institutional planning and budget development, and…</a:t>
            </a:r>
          </a:p>
        </p:txBody>
      </p:sp>
    </p:spTree>
    <p:extLst>
      <p:ext uri="{BB962C8B-B14F-4D97-AF65-F5344CB8AC3E}">
        <p14:creationId xmlns:p14="http://schemas.microsoft.com/office/powerpoint/2010/main" val="238004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Regulation – Academic Senate 10+1</a:t>
            </a:r>
            <a:br>
              <a:rPr lang="en-US" dirty="0"/>
            </a:br>
            <a:r>
              <a:rPr lang="en-US" sz="2400" dirty="0"/>
              <a:t>Title 5 § 53200</a:t>
            </a:r>
            <a:endParaRPr lang="en-US" b="1" dirty="0"/>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lstStyle/>
          <a:p>
            <a:pPr marL="0" indent="0">
              <a:buClr>
                <a:srgbClr val="7030A0"/>
              </a:buClr>
              <a:buNone/>
            </a:pPr>
            <a:r>
              <a:rPr lang="en-US" sz="2800" dirty="0"/>
              <a:t>Academic and Professional Matters means the following </a:t>
            </a:r>
            <a:r>
              <a:rPr lang="en-US" sz="2800" b="1" dirty="0"/>
              <a:t>policy development and implementation matters</a:t>
            </a:r>
            <a:r>
              <a:rPr lang="en-US" sz="2800" dirty="0"/>
              <a:t>:</a:t>
            </a:r>
          </a:p>
          <a:p>
            <a:pPr marL="0" indent="0">
              <a:buClr>
                <a:srgbClr val="7030A0"/>
              </a:buClr>
              <a:buNone/>
            </a:pPr>
            <a:endParaRPr lang="en-US" sz="2800" dirty="0"/>
          </a:p>
          <a:p>
            <a:pPr marL="514350" indent="-514350">
              <a:buClr>
                <a:srgbClr val="7030A0"/>
              </a:buClr>
              <a:buFont typeface="+mj-lt"/>
              <a:buAutoNum type="arabicPeriod" startAt="11"/>
            </a:pPr>
            <a:r>
              <a:rPr lang="en-US" sz="2800" dirty="0"/>
              <a:t>Other academic and professional matters as </a:t>
            </a:r>
            <a:r>
              <a:rPr lang="en-US" sz="2800" b="1" dirty="0"/>
              <a:t>mutually agreed upon </a:t>
            </a:r>
            <a:r>
              <a:rPr lang="en-US" sz="2800" dirty="0"/>
              <a:t>between the governing board and the academic senate.</a:t>
            </a:r>
          </a:p>
          <a:p>
            <a:pPr marL="0" indent="0">
              <a:buClr>
                <a:srgbClr val="7030A0"/>
              </a:buClr>
              <a:buNone/>
            </a:pPr>
            <a:endParaRPr lang="en-US" sz="2800" dirty="0"/>
          </a:p>
          <a:p>
            <a:pPr marL="0" indent="0" algn="ctr">
              <a:buClr>
                <a:srgbClr val="7030A0"/>
              </a:buClr>
              <a:buNone/>
            </a:pPr>
            <a:r>
              <a:rPr lang="en-US" sz="2800" i="1" dirty="0"/>
              <a:t>This is known as the “Plus one” or “+ 1”</a:t>
            </a:r>
          </a:p>
        </p:txBody>
      </p:sp>
    </p:spTree>
    <p:extLst>
      <p:ext uri="{BB962C8B-B14F-4D97-AF65-F5344CB8AC3E}">
        <p14:creationId xmlns:p14="http://schemas.microsoft.com/office/powerpoint/2010/main" val="101524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Regulation – Academic Senate</a:t>
            </a:r>
            <a:br>
              <a:rPr lang="en-US" dirty="0"/>
            </a:br>
            <a:r>
              <a:rPr lang="en-US" sz="2400" dirty="0"/>
              <a:t>Title 5 § 53203</a:t>
            </a:r>
            <a:endParaRPr lang="en-US" b="1" dirty="0"/>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lstStyle/>
          <a:p>
            <a:pPr marL="0" indent="0">
              <a:spcAft>
                <a:spcPts val="1200"/>
              </a:spcAft>
              <a:buClr>
                <a:srgbClr val="7030A0"/>
              </a:buClr>
              <a:buNone/>
            </a:pPr>
            <a:r>
              <a:rPr lang="en-US" altLang="en-US" sz="2800" dirty="0">
                <a:ea typeface="ＭＳ Ｐゴシック" panose="020B0600070205080204" pitchFamily="34" charset="-128"/>
                <a:cs typeface="Times New Roman" panose="02020603050405020304" pitchFamily="18" charset="0"/>
              </a:rPr>
              <a:t>(d)(1) Governing board action: </a:t>
            </a:r>
            <a:r>
              <a:rPr lang="en-US" altLang="en-US" sz="2800" b="1" dirty="0">
                <a:solidFill>
                  <a:schemeClr val="accent1"/>
                </a:solidFill>
                <a:ea typeface="ＭＳ Ｐゴシック" panose="020B0600070205080204" pitchFamily="34" charset="-128"/>
                <a:cs typeface="Times New Roman" panose="02020603050405020304" pitchFamily="18" charset="0"/>
              </a:rPr>
              <a:t>Rely Primarily</a:t>
            </a:r>
          </a:p>
          <a:p>
            <a:pPr>
              <a:spcAft>
                <a:spcPts val="1200"/>
              </a:spcAft>
              <a:buClr>
                <a:srgbClr val="7030A0"/>
              </a:buClr>
            </a:pPr>
            <a:r>
              <a:rPr lang="en-US" altLang="en-US" sz="2800" dirty="0">
                <a:cs typeface="Times New Roman" panose="02020603050405020304" pitchFamily="18" charset="0"/>
              </a:rPr>
              <a:t>Recommendations of the academic senate will </a:t>
            </a:r>
            <a:r>
              <a:rPr lang="en-US" altLang="en-US" sz="2800" b="1" dirty="0">
                <a:cs typeface="Times New Roman" panose="02020603050405020304" pitchFamily="18" charset="0"/>
              </a:rPr>
              <a:t>normally be accepted</a:t>
            </a:r>
          </a:p>
          <a:p>
            <a:pPr>
              <a:spcAft>
                <a:spcPts val="1200"/>
              </a:spcAft>
              <a:buClr>
                <a:srgbClr val="7030A0"/>
              </a:buClr>
            </a:pPr>
            <a:r>
              <a:rPr lang="en-US" altLang="en-US" sz="2800" dirty="0">
                <a:cs typeface="Times New Roman" panose="02020603050405020304" pitchFamily="18" charset="0"/>
              </a:rPr>
              <a:t>Only in exceptional circumstances and for compelling reasons will the recommendations not be accepted</a:t>
            </a:r>
          </a:p>
          <a:p>
            <a:pPr>
              <a:spcAft>
                <a:spcPts val="1200"/>
              </a:spcAft>
              <a:buClr>
                <a:srgbClr val="7030A0"/>
              </a:buClr>
            </a:pPr>
            <a:r>
              <a:rPr lang="en-US" altLang="en-US" sz="2800" dirty="0">
                <a:cs typeface="Times New Roman" panose="02020603050405020304" pitchFamily="18" charset="0"/>
              </a:rPr>
              <a:t>If not accepted, board/designee communicate its reasons in writing, if requested</a:t>
            </a:r>
            <a:endParaRPr lang="en-US" sz="2800" dirty="0"/>
          </a:p>
        </p:txBody>
      </p:sp>
    </p:spTree>
    <p:extLst>
      <p:ext uri="{BB962C8B-B14F-4D97-AF65-F5344CB8AC3E}">
        <p14:creationId xmlns:p14="http://schemas.microsoft.com/office/powerpoint/2010/main" val="312714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Regulation – Academic Senate</a:t>
            </a:r>
            <a:br>
              <a:rPr lang="en-US" dirty="0"/>
            </a:br>
            <a:r>
              <a:rPr lang="en-US" sz="2400" dirty="0"/>
              <a:t>Title 5 § 53203</a:t>
            </a:r>
            <a:endParaRPr lang="en-US" b="1" dirty="0"/>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a:xfrm>
            <a:off x="1277650" y="1690688"/>
            <a:ext cx="10352374" cy="4527232"/>
          </a:xfrm>
        </p:spPr>
        <p:txBody>
          <a:bodyPr/>
          <a:lstStyle/>
          <a:p>
            <a:pPr marL="0" indent="0">
              <a:spcBef>
                <a:spcPts val="0"/>
              </a:spcBef>
              <a:spcAft>
                <a:spcPts val="1200"/>
              </a:spcAft>
              <a:buClr>
                <a:srgbClr val="7030A0"/>
              </a:buClr>
              <a:buNone/>
            </a:pPr>
            <a:r>
              <a:rPr lang="en-US" altLang="en-US" sz="2800" dirty="0">
                <a:ea typeface="ＭＳ Ｐゴシック" panose="020B0600070205080204" pitchFamily="34" charset="-128"/>
                <a:cs typeface="Times New Roman" panose="02020603050405020304" pitchFamily="18" charset="0"/>
              </a:rPr>
              <a:t>(d)(2) Governing board action: </a:t>
            </a:r>
            <a:r>
              <a:rPr lang="en-US" altLang="en-US" sz="2800" b="1" dirty="0">
                <a:solidFill>
                  <a:schemeClr val="accent1"/>
                </a:solidFill>
                <a:ea typeface="ＭＳ Ｐゴシック" panose="020B0600070205080204" pitchFamily="34" charset="-128"/>
                <a:cs typeface="Times New Roman" panose="02020603050405020304" pitchFamily="18" charset="0"/>
              </a:rPr>
              <a:t>Mutual Agreement</a:t>
            </a:r>
          </a:p>
          <a:p>
            <a:pPr>
              <a:spcBef>
                <a:spcPts val="0"/>
              </a:spcBef>
              <a:spcAft>
                <a:spcPts val="1200"/>
              </a:spcAft>
              <a:buClr>
                <a:srgbClr val="7030A0"/>
              </a:buClr>
            </a:pPr>
            <a:r>
              <a:rPr lang="en-US" altLang="en-US" sz="2800" dirty="0">
                <a:cs typeface="Times New Roman" panose="02020603050405020304" pitchFamily="18" charset="0"/>
              </a:rPr>
              <a:t>If agreement not reached, existing policy remains in effect unless</a:t>
            </a:r>
          </a:p>
          <a:p>
            <a:pPr lvl="1">
              <a:spcBef>
                <a:spcPts val="0"/>
              </a:spcBef>
              <a:spcAft>
                <a:spcPts val="1200"/>
              </a:spcAft>
              <a:buClr>
                <a:srgbClr val="7030A0"/>
              </a:buClr>
            </a:pPr>
            <a:r>
              <a:rPr lang="en-US" altLang="en-US" sz="2400" dirty="0">
                <a:cs typeface="Times New Roman" panose="02020603050405020304" pitchFamily="18" charset="0"/>
              </a:rPr>
              <a:t>exposure to legal liability </a:t>
            </a:r>
          </a:p>
          <a:p>
            <a:pPr lvl="1">
              <a:spcBef>
                <a:spcPts val="0"/>
              </a:spcBef>
              <a:spcAft>
                <a:spcPts val="1200"/>
              </a:spcAft>
              <a:buClr>
                <a:srgbClr val="7030A0"/>
              </a:buClr>
            </a:pPr>
            <a:r>
              <a:rPr lang="en-US" altLang="en-US" sz="2400" dirty="0">
                <a:cs typeface="Times New Roman" panose="02020603050405020304" pitchFamily="18" charset="0"/>
              </a:rPr>
              <a:t>or substantial fiscal hardship. </a:t>
            </a:r>
          </a:p>
          <a:p>
            <a:pPr>
              <a:spcBef>
                <a:spcPts val="0"/>
              </a:spcBef>
              <a:spcAft>
                <a:spcPts val="1200"/>
              </a:spcAft>
              <a:buClr>
                <a:srgbClr val="7030A0"/>
              </a:buClr>
            </a:pPr>
            <a:r>
              <a:rPr lang="en-US" altLang="en-US" sz="2800" dirty="0">
                <a:cs typeface="Times New Roman" panose="02020603050405020304" pitchFamily="18" charset="0"/>
              </a:rPr>
              <a:t>If no policy or existing policy creates exposure to legal liability or substantial fiscal hardship</a:t>
            </a:r>
          </a:p>
          <a:p>
            <a:pPr lvl="1">
              <a:spcBef>
                <a:spcPts val="0"/>
              </a:spcBef>
              <a:spcAft>
                <a:spcPts val="1200"/>
              </a:spcAft>
              <a:buClr>
                <a:srgbClr val="7030A0"/>
              </a:buClr>
            </a:pPr>
            <a:r>
              <a:rPr lang="en-US" altLang="en-US" sz="2400" dirty="0">
                <a:cs typeface="Times New Roman" panose="02020603050405020304" pitchFamily="18" charset="0"/>
              </a:rPr>
              <a:t>board may act if agreement not reached</a:t>
            </a:r>
          </a:p>
          <a:p>
            <a:pPr lvl="1">
              <a:spcBef>
                <a:spcPts val="0"/>
              </a:spcBef>
              <a:spcAft>
                <a:spcPts val="1200"/>
              </a:spcAft>
              <a:buClr>
                <a:srgbClr val="7030A0"/>
              </a:buClr>
            </a:pPr>
            <a:r>
              <a:rPr lang="en-US" altLang="en-US" sz="2400" dirty="0">
                <a:cs typeface="Times New Roman" panose="02020603050405020304" pitchFamily="18" charset="0"/>
              </a:rPr>
              <a:t>if good faith effort first</a:t>
            </a:r>
          </a:p>
          <a:p>
            <a:pPr lvl="1">
              <a:spcBef>
                <a:spcPts val="0"/>
              </a:spcBef>
              <a:spcAft>
                <a:spcPts val="1200"/>
              </a:spcAft>
              <a:buClr>
                <a:srgbClr val="7030A0"/>
              </a:buClr>
            </a:pPr>
            <a:r>
              <a:rPr lang="en-US" altLang="en-US" sz="2400" dirty="0">
                <a:cs typeface="Times New Roman" panose="02020603050405020304" pitchFamily="18" charset="0"/>
              </a:rPr>
              <a:t>only for compelling legal, fiscal, or organizational reasons</a:t>
            </a:r>
          </a:p>
        </p:txBody>
      </p:sp>
    </p:spTree>
    <p:extLst>
      <p:ext uri="{BB962C8B-B14F-4D97-AF65-F5344CB8AC3E}">
        <p14:creationId xmlns:p14="http://schemas.microsoft.com/office/powerpoint/2010/main" val="195344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Other Legal Provisions Related to the </a:t>
            </a:r>
            <a:br>
              <a:rPr lang="en-US" b="1" dirty="0"/>
            </a:br>
            <a:r>
              <a:rPr lang="en-US" b="1" dirty="0"/>
              <a:t>Academic Senates</a:t>
            </a:r>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lstStyle/>
          <a:p>
            <a:pPr>
              <a:buClr>
                <a:srgbClr val="7030A0"/>
              </a:buClr>
            </a:pPr>
            <a:r>
              <a:rPr lang="en-US" b="1" dirty="0"/>
              <a:t>Equivalencies to Minimum Qualifications</a:t>
            </a:r>
            <a:r>
              <a:rPr lang="en-US" dirty="0"/>
              <a:t>: </a:t>
            </a:r>
            <a:r>
              <a:rPr lang="en-US" b="1" dirty="0"/>
              <a:t>process, criteria, and standards</a:t>
            </a:r>
            <a:r>
              <a:rPr lang="en-US" dirty="0"/>
              <a:t> </a:t>
            </a:r>
            <a:r>
              <a:rPr lang="en-US" b="1" dirty="0">
                <a:solidFill>
                  <a:schemeClr val="accent1">
                    <a:lumMod val="75000"/>
                  </a:schemeClr>
                </a:solidFill>
              </a:rPr>
              <a:t>agreed upon jointly </a:t>
            </a:r>
            <a:r>
              <a:rPr lang="en-US" dirty="0"/>
              <a:t>by the governing board designee and academic senate – </a:t>
            </a:r>
            <a:r>
              <a:rPr lang="en-US" i="1" dirty="0"/>
              <a:t>Ed Code § 87359</a:t>
            </a:r>
          </a:p>
          <a:p>
            <a:pPr>
              <a:buClr>
                <a:srgbClr val="7030A0"/>
              </a:buClr>
            </a:pPr>
            <a:r>
              <a:rPr lang="en-US" b="1" dirty="0"/>
              <a:t>Faculty Hiring</a:t>
            </a:r>
            <a:r>
              <a:rPr lang="en-US" dirty="0"/>
              <a:t>: </a:t>
            </a:r>
            <a:r>
              <a:rPr lang="en-US" b="1" dirty="0"/>
              <a:t>criteria, policies, and procedures </a:t>
            </a:r>
            <a:r>
              <a:rPr lang="en-US" dirty="0"/>
              <a:t>shall be </a:t>
            </a:r>
            <a:r>
              <a:rPr lang="en-US" b="1" dirty="0">
                <a:solidFill>
                  <a:schemeClr val="accent1">
                    <a:lumMod val="75000"/>
                  </a:schemeClr>
                </a:solidFill>
              </a:rPr>
              <a:t>agreed upon jointly</a:t>
            </a:r>
            <a:r>
              <a:rPr lang="en-US" dirty="0"/>
              <a:t> by governing board designee and academic senate – </a:t>
            </a:r>
            <a:r>
              <a:rPr lang="en-US" i="1" dirty="0"/>
              <a:t>Ed Code § 87360</a:t>
            </a:r>
          </a:p>
          <a:p>
            <a:pPr>
              <a:buClr>
                <a:srgbClr val="7030A0"/>
              </a:buClr>
            </a:pPr>
            <a:r>
              <a:rPr lang="en-US" b="1" dirty="0"/>
              <a:t>Administrator Retreat Rights</a:t>
            </a:r>
            <a:r>
              <a:rPr lang="en-US" dirty="0"/>
              <a:t>: </a:t>
            </a:r>
            <a:r>
              <a:rPr lang="en-US" b="1" dirty="0"/>
              <a:t>process</a:t>
            </a:r>
            <a:r>
              <a:rPr lang="en-US" dirty="0"/>
              <a:t> </a:t>
            </a:r>
            <a:r>
              <a:rPr lang="en-US" b="1" dirty="0">
                <a:solidFill>
                  <a:schemeClr val="accent1">
                    <a:lumMod val="75000"/>
                  </a:schemeClr>
                </a:solidFill>
              </a:rPr>
              <a:t>agreed upon jointly</a:t>
            </a:r>
            <a:r>
              <a:rPr lang="en-US" dirty="0"/>
              <a:t>; governing board to </a:t>
            </a:r>
            <a:r>
              <a:rPr lang="en-US" b="1" dirty="0">
                <a:solidFill>
                  <a:schemeClr val="accent1">
                    <a:lumMod val="75000"/>
                  </a:schemeClr>
                </a:solidFill>
              </a:rPr>
              <a:t>rely primarily </a:t>
            </a:r>
            <a:r>
              <a:rPr lang="en-US" dirty="0"/>
              <a:t>upon the advice and judgment of the academic senate </a:t>
            </a:r>
            <a:r>
              <a:rPr lang="en-US" b="1" dirty="0"/>
              <a:t>to determine that the administrator possesses minimum qualifications</a:t>
            </a:r>
            <a:r>
              <a:rPr lang="en-US" dirty="0"/>
              <a:t> for employment as a faculty member – </a:t>
            </a:r>
            <a:r>
              <a:rPr lang="en-US" i="1" dirty="0"/>
              <a:t>Ed Code § 87458</a:t>
            </a:r>
          </a:p>
          <a:p>
            <a:pPr marL="0" indent="0">
              <a:buNone/>
            </a:pPr>
            <a:endParaRPr lang="en-US" dirty="0"/>
          </a:p>
        </p:txBody>
      </p:sp>
    </p:spTree>
    <p:extLst>
      <p:ext uri="{BB962C8B-B14F-4D97-AF65-F5344CB8AC3E}">
        <p14:creationId xmlns:p14="http://schemas.microsoft.com/office/powerpoint/2010/main" val="265231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Other Legal Provisions Related to the </a:t>
            </a:r>
            <a:br>
              <a:rPr lang="en-US" b="1" dirty="0"/>
            </a:br>
            <a:r>
              <a:rPr lang="en-US" b="1" dirty="0"/>
              <a:t>Academic Senates</a:t>
            </a:r>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lstStyle/>
          <a:p>
            <a:pPr>
              <a:buClr>
                <a:srgbClr val="7030A0"/>
              </a:buClr>
            </a:pPr>
            <a:r>
              <a:rPr lang="en-US" b="1" dirty="0"/>
              <a:t>Curriculum Committee</a:t>
            </a:r>
            <a:r>
              <a:rPr lang="en-US" dirty="0"/>
              <a:t>: established by </a:t>
            </a:r>
            <a:r>
              <a:rPr lang="en-US" b="1" dirty="0">
                <a:solidFill>
                  <a:schemeClr val="accent1">
                    <a:lumMod val="75000"/>
                  </a:schemeClr>
                </a:solidFill>
              </a:rPr>
              <a:t>mutual agreement </a:t>
            </a:r>
            <a:r>
              <a:rPr lang="en-US" dirty="0"/>
              <a:t>between the administration and the academic senate – </a:t>
            </a:r>
            <a:r>
              <a:rPr lang="en-US" i="1" dirty="0"/>
              <a:t>Title 5 § 55002</a:t>
            </a:r>
          </a:p>
          <a:p>
            <a:pPr>
              <a:buClr>
                <a:srgbClr val="7030A0"/>
              </a:buClr>
            </a:pPr>
            <a:r>
              <a:rPr lang="en-US" b="1" dirty="0"/>
              <a:t>Appointments to College Bodies</a:t>
            </a:r>
            <a:r>
              <a:rPr lang="en-US" dirty="0"/>
              <a:t>: The appointment of faculty members to serve on college or district committees, task forces, or other groups dealing with academic and professional matters, shall be made, </a:t>
            </a:r>
            <a:r>
              <a:rPr lang="en-US" b="1" dirty="0">
                <a:solidFill>
                  <a:schemeClr val="accent1">
                    <a:lumMod val="75000"/>
                  </a:schemeClr>
                </a:solidFill>
              </a:rPr>
              <a:t>after </a:t>
            </a:r>
            <a:r>
              <a:rPr lang="en-US" b="1" i="1" dirty="0">
                <a:solidFill>
                  <a:schemeClr val="accent1">
                    <a:lumMod val="75000"/>
                  </a:schemeClr>
                </a:solidFill>
              </a:rPr>
              <a:t>consultation*</a:t>
            </a:r>
            <a:r>
              <a:rPr lang="en-US" b="1" dirty="0">
                <a:solidFill>
                  <a:schemeClr val="accent1">
                    <a:lumMod val="75000"/>
                  </a:schemeClr>
                </a:solidFill>
              </a:rPr>
              <a:t> with the chief executive officer or his or her designee</a:t>
            </a:r>
            <a:r>
              <a:rPr lang="en-US" dirty="0"/>
              <a:t>, by the academic senate. Notwithstanding this subsection, the collective bargaining representative may seek to appoint faculty members to committees, task forces, or other groups – </a:t>
            </a:r>
            <a:r>
              <a:rPr lang="en-US" i="1" dirty="0"/>
              <a:t>Title 5 § 53203(f)</a:t>
            </a:r>
          </a:p>
          <a:p>
            <a:pPr marL="0" indent="0">
              <a:buNone/>
            </a:pPr>
            <a:endParaRPr lang="en-US" dirty="0"/>
          </a:p>
          <a:p>
            <a:pPr marL="0" indent="0" algn="ctr">
              <a:buNone/>
            </a:pPr>
            <a:r>
              <a:rPr lang="en-US" dirty="0"/>
              <a:t>*this is </a:t>
            </a:r>
            <a:r>
              <a:rPr lang="en-US" b="1" dirty="0"/>
              <a:t>not</a:t>
            </a:r>
            <a:r>
              <a:rPr lang="en-US" dirty="0"/>
              <a:t> the same as </a:t>
            </a:r>
            <a:r>
              <a:rPr lang="en-US" b="1" dirty="0"/>
              <a:t>collegial consultation</a:t>
            </a:r>
          </a:p>
        </p:txBody>
      </p:sp>
    </p:spTree>
    <p:extLst>
      <p:ext uri="{BB962C8B-B14F-4D97-AF65-F5344CB8AC3E}">
        <p14:creationId xmlns:p14="http://schemas.microsoft.com/office/powerpoint/2010/main" val="85218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2E-D389-4445-6443-6BA7380A3ED0}"/>
              </a:ext>
            </a:extLst>
          </p:cNvPr>
          <p:cNvSpPr>
            <a:spLocks noGrp="1"/>
          </p:cNvSpPr>
          <p:nvPr>
            <p:ph type="title"/>
          </p:nvPr>
        </p:nvSpPr>
        <p:spPr/>
        <p:txBody>
          <a:bodyPr anchor="ctr"/>
          <a:lstStyle/>
          <a:p>
            <a:pPr algn="ctr"/>
            <a:r>
              <a:rPr lang="en-US" b="1" dirty="0"/>
              <a:t>Legal Provisions Related to </a:t>
            </a:r>
            <a:br>
              <a:rPr lang="en-US" b="1" dirty="0"/>
            </a:br>
            <a:r>
              <a:rPr lang="en-US" b="1" dirty="0"/>
              <a:t>Faculty</a:t>
            </a:r>
          </a:p>
        </p:txBody>
      </p:sp>
      <p:sp>
        <p:nvSpPr>
          <p:cNvPr id="3" name="Content Placeholder 2">
            <a:extLst>
              <a:ext uri="{FF2B5EF4-FFF2-40B4-BE49-F238E27FC236}">
                <a16:creationId xmlns:a16="http://schemas.microsoft.com/office/drawing/2014/main" id="{021965FC-5F81-8CAA-7F8E-0441943DF354}"/>
              </a:ext>
            </a:extLst>
          </p:cNvPr>
          <p:cNvSpPr>
            <a:spLocks noGrp="1"/>
          </p:cNvSpPr>
          <p:nvPr>
            <p:ph sz="half" idx="1"/>
          </p:nvPr>
        </p:nvSpPr>
        <p:spPr/>
        <p:txBody>
          <a:bodyPr>
            <a:normAutofit lnSpcReduction="10000"/>
          </a:bodyPr>
          <a:lstStyle/>
          <a:p>
            <a:pPr marL="0" indent="0">
              <a:buClr>
                <a:srgbClr val="7030A0"/>
              </a:buClr>
              <a:buNone/>
            </a:pPr>
            <a:r>
              <a:rPr lang="en-US" b="1" dirty="0"/>
              <a:t>Collective Bargaining</a:t>
            </a:r>
            <a:r>
              <a:rPr lang="en-US" dirty="0"/>
              <a:t>:</a:t>
            </a:r>
          </a:p>
          <a:p>
            <a:pPr>
              <a:buClr>
                <a:srgbClr val="7030A0"/>
              </a:buClr>
            </a:pPr>
            <a:r>
              <a:rPr lang="en-US" dirty="0"/>
              <a:t>Decision-making policies and implementation cannot detract from negotiated agreements on wages and working conditions</a:t>
            </a:r>
          </a:p>
          <a:p>
            <a:pPr>
              <a:buClr>
                <a:srgbClr val="7030A0"/>
              </a:buClr>
            </a:pPr>
            <a:r>
              <a:rPr lang="en-US" dirty="0"/>
              <a:t>Academic senates and bargaining representatives may establish agreements as to consulting, collaborating, sharing, or delegating – </a:t>
            </a:r>
            <a:r>
              <a:rPr lang="en-US" i="1" dirty="0"/>
              <a:t>Title 5 §53204</a:t>
            </a:r>
          </a:p>
          <a:p>
            <a:pPr>
              <a:buClr>
                <a:srgbClr val="7030A0"/>
              </a:buClr>
            </a:pPr>
            <a:r>
              <a:rPr lang="en-US" dirty="0"/>
              <a:t>In those districts where the following are collectively bargained, the exclusive bargaining agent shall consult with the academic senate prior to engaging in bargaining: </a:t>
            </a:r>
          </a:p>
          <a:p>
            <a:pPr lvl="1">
              <a:buClr>
                <a:srgbClr val="7030A0"/>
              </a:buClr>
            </a:pPr>
            <a:r>
              <a:rPr lang="en-US" dirty="0"/>
              <a:t>Faculty evaluations – </a:t>
            </a:r>
            <a:r>
              <a:rPr lang="en-US" i="1" dirty="0"/>
              <a:t>Ed Code § 87663</a:t>
            </a:r>
          </a:p>
          <a:p>
            <a:pPr lvl="1">
              <a:buClr>
                <a:srgbClr val="7030A0"/>
              </a:buClr>
            </a:pPr>
            <a:r>
              <a:rPr lang="en-US" dirty="0"/>
              <a:t>Tenure – </a:t>
            </a:r>
            <a:r>
              <a:rPr lang="en-US" i="1" dirty="0"/>
              <a:t>Ed Code § 87610.1</a:t>
            </a:r>
          </a:p>
          <a:p>
            <a:pPr lvl="1">
              <a:buClr>
                <a:srgbClr val="7030A0"/>
              </a:buClr>
            </a:pPr>
            <a:r>
              <a:rPr lang="en-US" dirty="0"/>
              <a:t>Faculty Service Areas – </a:t>
            </a:r>
            <a:r>
              <a:rPr lang="en-US" i="1" dirty="0"/>
              <a:t>Ed Code § 87743.2</a:t>
            </a:r>
          </a:p>
          <a:p>
            <a:pPr marL="0" indent="0">
              <a:buNone/>
            </a:pPr>
            <a:endParaRPr lang="en-US" dirty="0"/>
          </a:p>
        </p:txBody>
      </p:sp>
    </p:spTree>
    <p:extLst>
      <p:ext uri="{BB962C8B-B14F-4D97-AF65-F5344CB8AC3E}">
        <p14:creationId xmlns:p14="http://schemas.microsoft.com/office/powerpoint/2010/main" val="225293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22B2-46CE-6E6A-B3A5-04DAAE23B70E}"/>
              </a:ext>
            </a:extLst>
          </p:cNvPr>
          <p:cNvSpPr>
            <a:spLocks noGrp="1"/>
          </p:cNvSpPr>
          <p:nvPr>
            <p:ph type="title"/>
          </p:nvPr>
        </p:nvSpPr>
        <p:spPr/>
        <p:txBody>
          <a:bodyPr>
            <a:normAutofit/>
          </a:bodyPr>
          <a:lstStyle/>
          <a:p>
            <a:pPr algn="ctr"/>
            <a:r>
              <a:rPr lang="en-US" sz="4600" b="1" dirty="0"/>
              <a:t>Presenters</a:t>
            </a:r>
          </a:p>
        </p:txBody>
      </p:sp>
      <p:sp>
        <p:nvSpPr>
          <p:cNvPr id="3" name="Content Placeholder 2">
            <a:extLst>
              <a:ext uri="{FF2B5EF4-FFF2-40B4-BE49-F238E27FC236}">
                <a16:creationId xmlns:a16="http://schemas.microsoft.com/office/drawing/2014/main" id="{19F2A9AD-A156-54CF-6553-0ADE5A043B98}"/>
              </a:ext>
            </a:extLst>
          </p:cNvPr>
          <p:cNvSpPr>
            <a:spLocks noGrp="1"/>
          </p:cNvSpPr>
          <p:nvPr>
            <p:ph idx="1"/>
          </p:nvPr>
        </p:nvSpPr>
        <p:spPr/>
        <p:txBody>
          <a:bodyPr/>
          <a:lstStyle/>
          <a:p>
            <a:r>
              <a:rPr lang="en-US" sz="3600" b="0" i="1" u="none" strike="noStrike" dirty="0">
                <a:solidFill>
                  <a:srgbClr val="0A0A0A"/>
                </a:solidFill>
                <a:effectLst/>
                <a:latin typeface="Lato" panose="020F0502020204030203" pitchFamily="34" charset="0"/>
              </a:rPr>
              <a:t>Christopher Howerton, ASCCC North Representative</a:t>
            </a:r>
            <a:br>
              <a:rPr lang="en-US" sz="3600" b="0" i="1" u="none" strike="noStrike" dirty="0">
                <a:solidFill>
                  <a:srgbClr val="0A0A0A"/>
                </a:solidFill>
                <a:effectLst/>
                <a:latin typeface="Lato" panose="020F0502020204030203" pitchFamily="34" charset="0"/>
              </a:rPr>
            </a:br>
            <a:endParaRPr lang="en-US" sz="3600" b="0" i="1" u="none" strike="noStrike" dirty="0">
              <a:solidFill>
                <a:srgbClr val="0A0A0A"/>
              </a:solidFill>
              <a:effectLst/>
              <a:latin typeface="Lato" panose="020F0502020204030203" pitchFamily="34" charset="0"/>
            </a:endParaRPr>
          </a:p>
          <a:p>
            <a:r>
              <a:rPr lang="en-US" sz="3600" b="0" i="1" u="none" strike="noStrike" dirty="0" err="1">
                <a:solidFill>
                  <a:srgbClr val="0A0A0A"/>
                </a:solidFill>
                <a:effectLst/>
                <a:latin typeface="Lato" panose="020F0502020204030203" pitchFamily="34" charset="0"/>
              </a:rPr>
              <a:t>Ginni</a:t>
            </a:r>
            <a:r>
              <a:rPr lang="en-US" sz="3600" b="0" i="1" u="none" strike="noStrike" dirty="0">
                <a:solidFill>
                  <a:srgbClr val="0A0A0A"/>
                </a:solidFill>
                <a:effectLst/>
                <a:latin typeface="Lato" panose="020F0502020204030203" pitchFamily="34" charset="0"/>
              </a:rPr>
              <a:t> May, ASCCC President</a:t>
            </a:r>
            <a:br>
              <a:rPr lang="en-US" sz="3600" b="0" i="1" u="none" strike="noStrike" dirty="0">
                <a:solidFill>
                  <a:srgbClr val="0A0A0A"/>
                </a:solidFill>
                <a:effectLst/>
                <a:latin typeface="Lato" panose="020F0502020204030203" pitchFamily="34" charset="0"/>
              </a:rPr>
            </a:br>
            <a:endParaRPr lang="en-US" sz="3600" b="0" i="1" u="none" strike="noStrike" dirty="0">
              <a:solidFill>
                <a:srgbClr val="0A0A0A"/>
              </a:solidFill>
              <a:effectLst/>
              <a:latin typeface="Lato" panose="020F0502020204030203" pitchFamily="34" charset="0"/>
            </a:endParaRPr>
          </a:p>
          <a:p>
            <a:r>
              <a:rPr lang="en-US" sz="3600" b="0" i="1" u="none" strike="noStrike" dirty="0">
                <a:solidFill>
                  <a:srgbClr val="0A0A0A"/>
                </a:solidFill>
                <a:effectLst/>
                <a:latin typeface="Lato" panose="020F0502020204030203" pitchFamily="34" charset="0"/>
              </a:rPr>
              <a:t>Angelica Suarez, President, Orange Coast College</a:t>
            </a:r>
            <a:endParaRPr lang="en-US" sz="3600" dirty="0"/>
          </a:p>
        </p:txBody>
      </p:sp>
      <p:sp>
        <p:nvSpPr>
          <p:cNvPr id="4" name="Slide Number Placeholder 3">
            <a:extLst>
              <a:ext uri="{FF2B5EF4-FFF2-40B4-BE49-F238E27FC236}">
                <a16:creationId xmlns:a16="http://schemas.microsoft.com/office/drawing/2014/main" id="{EA87615C-57D7-8617-2B60-9E2AED9F0026}"/>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349056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824A-8258-0951-2F09-B75065C8AA61}"/>
              </a:ext>
            </a:extLst>
          </p:cNvPr>
          <p:cNvSpPr>
            <a:spLocks noGrp="1"/>
          </p:cNvSpPr>
          <p:nvPr>
            <p:ph type="title"/>
          </p:nvPr>
        </p:nvSpPr>
        <p:spPr/>
        <p:txBody>
          <a:bodyPr anchor="ctr">
            <a:normAutofit fontScale="90000"/>
          </a:bodyPr>
          <a:lstStyle/>
          <a:p>
            <a:pPr algn="ctr"/>
            <a:r>
              <a:rPr lang="en-US" sz="4400" b="1" dirty="0"/>
              <a:t>All Staff</a:t>
            </a:r>
            <a:br>
              <a:rPr lang="en-US" b="1" dirty="0"/>
            </a:br>
            <a:r>
              <a:rPr lang="en-US" sz="3300" dirty="0"/>
              <a:t>Title 5 § 51203.5</a:t>
            </a:r>
            <a:br>
              <a:rPr lang="en-US" b="1" dirty="0"/>
            </a:br>
            <a:r>
              <a:rPr lang="en-US" sz="3100" dirty="0"/>
              <a:t>Classified Professionals, Faculty, Managers/Administrators</a:t>
            </a:r>
            <a:endParaRPr lang="en-US" sz="3100" b="1" dirty="0"/>
          </a:p>
        </p:txBody>
      </p:sp>
      <p:sp>
        <p:nvSpPr>
          <p:cNvPr id="3" name="Content Placeholder 2">
            <a:extLst>
              <a:ext uri="{FF2B5EF4-FFF2-40B4-BE49-F238E27FC236}">
                <a16:creationId xmlns:a16="http://schemas.microsoft.com/office/drawing/2014/main" id="{43595948-FAFE-BE0D-4F4E-E4DCC93B2F70}"/>
              </a:ext>
            </a:extLst>
          </p:cNvPr>
          <p:cNvSpPr>
            <a:spLocks noGrp="1"/>
          </p:cNvSpPr>
          <p:nvPr>
            <p:ph sz="half" idx="1"/>
          </p:nvPr>
        </p:nvSpPr>
        <p:spPr>
          <a:xfrm>
            <a:off x="1277650" y="2085974"/>
            <a:ext cx="10058400" cy="4131945"/>
          </a:xfrm>
        </p:spPr>
        <p:txBody>
          <a:bodyPr/>
          <a:lstStyle/>
          <a:p>
            <a:pPr>
              <a:buClr>
                <a:srgbClr val="7030A0"/>
              </a:buClr>
            </a:pPr>
            <a:r>
              <a:rPr lang="en-US" sz="2800" dirty="0"/>
              <a:t>Governing boards shall </a:t>
            </a:r>
            <a:r>
              <a:rPr lang="en-US" sz="2800" b="1" dirty="0"/>
              <a:t>adopt policies and procedures </a:t>
            </a:r>
            <a:r>
              <a:rPr lang="en-US" sz="2800" dirty="0"/>
              <a:t>that provide staff the opportunity to </a:t>
            </a:r>
            <a:r>
              <a:rPr lang="en-US" sz="2800" b="1" dirty="0"/>
              <a:t>participate effectively </a:t>
            </a:r>
            <a:r>
              <a:rPr lang="en-US" sz="2800" dirty="0"/>
              <a:t>in district and college governance.</a:t>
            </a:r>
          </a:p>
          <a:p>
            <a:pPr lvl="1">
              <a:buClr>
                <a:srgbClr val="7030A0"/>
              </a:buClr>
            </a:pPr>
            <a:r>
              <a:rPr lang="en-US" sz="2400" dirty="0"/>
              <a:t>Formulation and development of policies and procedures, and</a:t>
            </a:r>
          </a:p>
          <a:p>
            <a:pPr lvl="1">
              <a:buClr>
                <a:srgbClr val="7030A0"/>
              </a:buClr>
            </a:pPr>
            <a:r>
              <a:rPr lang="en-US" sz="2400" b="1" dirty="0"/>
              <a:t>Processes</a:t>
            </a:r>
            <a:r>
              <a:rPr lang="en-US" sz="2400" dirty="0"/>
              <a:t> for </a:t>
            </a:r>
            <a:r>
              <a:rPr lang="en-US" sz="2400" b="1" dirty="0"/>
              <a:t>jointly developing recommendations </a:t>
            </a:r>
            <a:r>
              <a:rPr lang="en-US" sz="2400" dirty="0"/>
              <a:t>that have or will have a significant effect on staff.</a:t>
            </a:r>
          </a:p>
          <a:p>
            <a:pPr>
              <a:buClr>
                <a:srgbClr val="7030A0"/>
              </a:buClr>
            </a:pPr>
            <a:r>
              <a:rPr lang="en-US" sz="2800" dirty="0"/>
              <a:t>Governing board shall not take action on matters significantly affecting staff until the </a:t>
            </a:r>
            <a:r>
              <a:rPr lang="en-US" sz="2800" b="1" dirty="0"/>
              <a:t>recommendations and opinions of staff are given every reasonable consideration</a:t>
            </a:r>
            <a:r>
              <a:rPr lang="en-US" sz="2800" dirty="0"/>
              <a:t>.</a:t>
            </a:r>
          </a:p>
        </p:txBody>
      </p:sp>
    </p:spTree>
    <p:extLst>
      <p:ext uri="{BB962C8B-B14F-4D97-AF65-F5344CB8AC3E}">
        <p14:creationId xmlns:p14="http://schemas.microsoft.com/office/powerpoint/2010/main" val="71306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3A78-5804-D58F-CF97-324A2936ED25}"/>
              </a:ext>
            </a:extLst>
          </p:cNvPr>
          <p:cNvSpPr>
            <a:spLocks noGrp="1"/>
          </p:cNvSpPr>
          <p:nvPr>
            <p:ph type="title"/>
          </p:nvPr>
        </p:nvSpPr>
        <p:spPr/>
        <p:txBody>
          <a:bodyPr anchor="ctr">
            <a:normAutofit/>
          </a:bodyPr>
          <a:lstStyle/>
          <a:p>
            <a:pPr algn="ctr"/>
            <a:r>
              <a:rPr lang="en-US" b="1" dirty="0"/>
              <a:t>Student Roles in Governance</a:t>
            </a:r>
            <a:br>
              <a:rPr lang="en-US" b="1" dirty="0"/>
            </a:br>
            <a:r>
              <a:rPr lang="en-US" sz="3200" b="1" dirty="0">
                <a:hlinkClick r:id="rId3"/>
              </a:rPr>
              <a:t>EDC §76060</a:t>
            </a:r>
            <a:endParaRPr lang="en-US" sz="3200" b="1" dirty="0"/>
          </a:p>
        </p:txBody>
      </p:sp>
      <p:sp>
        <p:nvSpPr>
          <p:cNvPr id="3" name="Content Placeholder 2">
            <a:extLst>
              <a:ext uri="{FF2B5EF4-FFF2-40B4-BE49-F238E27FC236}">
                <a16:creationId xmlns:a16="http://schemas.microsoft.com/office/drawing/2014/main" id="{F60FF417-0E69-DF31-AD2B-7836C91A83FA}"/>
              </a:ext>
            </a:extLst>
          </p:cNvPr>
          <p:cNvSpPr>
            <a:spLocks noGrp="1"/>
          </p:cNvSpPr>
          <p:nvPr>
            <p:ph sz="half" idx="1"/>
          </p:nvPr>
        </p:nvSpPr>
        <p:spPr/>
        <p:txBody>
          <a:bodyPr>
            <a:normAutofit/>
          </a:bodyPr>
          <a:lstStyle/>
          <a:p>
            <a:pPr marL="0" indent="0" algn="l" fontAlgn="base">
              <a:lnSpc>
                <a:spcPct val="110000"/>
              </a:lnSpc>
              <a:buNone/>
            </a:pPr>
            <a:r>
              <a:rPr lang="en-US" b="1" i="0" u="none" strike="noStrike" dirty="0">
                <a:solidFill>
                  <a:srgbClr val="333333"/>
                </a:solidFill>
                <a:effectLst/>
                <a:latin typeface="Verdana" panose="020B0604030504040204" pitchFamily="34" charset="0"/>
              </a:rPr>
              <a:t>The governing board of a community college district may authorize the students of a college to organize a student body association.</a:t>
            </a:r>
            <a:r>
              <a:rPr lang="en-US" b="0" i="0" u="none" strike="noStrike" dirty="0">
                <a:solidFill>
                  <a:srgbClr val="333333"/>
                </a:solidFill>
                <a:effectLst/>
                <a:latin typeface="Verdana" panose="020B0604030504040204" pitchFamily="34" charset="0"/>
              </a:rPr>
              <a:t> The association shall encourage students to participate in the governance of the college and may conduct any activities, including fundraising activities, as may be approved by the appropriate college officials. The association may be granted the use of community college premises and properties without charge, subject to any regulations that may be established by the governing board of the community college district.</a:t>
            </a:r>
          </a:p>
          <a:p>
            <a:pPr marL="0" indent="0">
              <a:lnSpc>
                <a:spcPct val="110000"/>
              </a:lnSpc>
              <a:buNone/>
            </a:pPr>
            <a:endParaRPr lang="en-US" dirty="0"/>
          </a:p>
        </p:txBody>
      </p:sp>
    </p:spTree>
    <p:extLst>
      <p:ext uri="{BB962C8B-B14F-4D97-AF65-F5344CB8AC3E}">
        <p14:creationId xmlns:p14="http://schemas.microsoft.com/office/powerpoint/2010/main" val="107941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8639-5271-0719-641E-72728E76230F}"/>
              </a:ext>
            </a:extLst>
          </p:cNvPr>
          <p:cNvSpPr>
            <a:spLocks noGrp="1"/>
          </p:cNvSpPr>
          <p:nvPr>
            <p:ph type="title"/>
          </p:nvPr>
        </p:nvSpPr>
        <p:spPr/>
        <p:txBody>
          <a:bodyPr anchor="ctr"/>
          <a:lstStyle/>
          <a:p>
            <a:pPr algn="ctr"/>
            <a:r>
              <a:rPr lang="en-US" sz="4000" b="1" dirty="0"/>
              <a:t>Student Roles in Governance</a:t>
            </a:r>
            <a:br>
              <a:rPr lang="en-US" dirty="0"/>
            </a:br>
            <a:r>
              <a:rPr lang="en-US" sz="2400" dirty="0"/>
              <a:t>Title 5 § 51203.7</a:t>
            </a:r>
            <a:endParaRPr lang="en-US" b="1" dirty="0"/>
          </a:p>
        </p:txBody>
      </p:sp>
      <p:sp>
        <p:nvSpPr>
          <p:cNvPr id="3" name="Content Placeholder 2">
            <a:extLst>
              <a:ext uri="{FF2B5EF4-FFF2-40B4-BE49-F238E27FC236}">
                <a16:creationId xmlns:a16="http://schemas.microsoft.com/office/drawing/2014/main" id="{BC91AFDE-0BDF-0A9D-BE67-E5CCD5D89828}"/>
              </a:ext>
            </a:extLst>
          </p:cNvPr>
          <p:cNvSpPr>
            <a:spLocks noGrp="1"/>
          </p:cNvSpPr>
          <p:nvPr>
            <p:ph sz="half" idx="1"/>
          </p:nvPr>
        </p:nvSpPr>
        <p:spPr/>
        <p:txBody>
          <a:bodyPr/>
          <a:lstStyle/>
          <a:p>
            <a:pPr>
              <a:buClr>
                <a:srgbClr val="7030A0"/>
              </a:buClr>
            </a:pPr>
            <a:r>
              <a:rPr lang="en-US" sz="2800" dirty="0"/>
              <a:t>Governing boards shall adopt </a:t>
            </a:r>
            <a:r>
              <a:rPr lang="en-US" sz="2800" b="1" dirty="0"/>
              <a:t>policies and procedures </a:t>
            </a:r>
            <a:r>
              <a:rPr lang="en-US" sz="2800" dirty="0"/>
              <a:t>that provide students the opportunity to </a:t>
            </a:r>
            <a:r>
              <a:rPr lang="en-US" sz="2800" b="1" dirty="0"/>
              <a:t>participate effectively </a:t>
            </a:r>
            <a:r>
              <a:rPr lang="en-US" sz="2800" dirty="0"/>
              <a:t>in district and college governance.</a:t>
            </a:r>
          </a:p>
          <a:p>
            <a:pPr lvl="1">
              <a:buClr>
                <a:srgbClr val="7030A0"/>
              </a:buClr>
            </a:pPr>
            <a:r>
              <a:rPr lang="en-US" sz="2400" b="1" dirty="0"/>
              <a:t>Formulation and development of policies and procedures</a:t>
            </a:r>
            <a:r>
              <a:rPr lang="en-US" sz="2400" dirty="0"/>
              <a:t>, and</a:t>
            </a:r>
          </a:p>
          <a:p>
            <a:pPr lvl="1">
              <a:buClr>
                <a:srgbClr val="7030A0"/>
              </a:buClr>
            </a:pPr>
            <a:r>
              <a:rPr lang="en-US" sz="2400" b="1" dirty="0"/>
              <a:t>Processes for jointly developing recommendations </a:t>
            </a:r>
            <a:r>
              <a:rPr lang="en-US" sz="2400" dirty="0"/>
              <a:t>that have or will have a </a:t>
            </a:r>
            <a:r>
              <a:rPr lang="en-US" sz="2400" b="1" dirty="0"/>
              <a:t>significant effect on students</a:t>
            </a:r>
            <a:r>
              <a:rPr lang="en-US" sz="2400" dirty="0"/>
              <a:t>.</a:t>
            </a:r>
          </a:p>
          <a:p>
            <a:pPr>
              <a:buClr>
                <a:srgbClr val="7030A0"/>
              </a:buClr>
            </a:pPr>
            <a:r>
              <a:rPr lang="en-US" sz="2800" dirty="0"/>
              <a:t>Governing board shall not take action on matters significantly affecting students until the </a:t>
            </a:r>
            <a:r>
              <a:rPr lang="en-US" sz="2800" b="1" dirty="0"/>
              <a:t>recommendations and opinions of students are given every reasonable consideration</a:t>
            </a:r>
            <a:r>
              <a:rPr lang="en-US" sz="2800" dirty="0"/>
              <a:t>.</a:t>
            </a:r>
          </a:p>
        </p:txBody>
      </p:sp>
    </p:spTree>
    <p:extLst>
      <p:ext uri="{BB962C8B-B14F-4D97-AF65-F5344CB8AC3E}">
        <p14:creationId xmlns:p14="http://schemas.microsoft.com/office/powerpoint/2010/main" val="311015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1389-3F5F-BBFB-E480-C76E3B9F4380}"/>
              </a:ext>
            </a:extLst>
          </p:cNvPr>
          <p:cNvSpPr>
            <a:spLocks noGrp="1"/>
          </p:cNvSpPr>
          <p:nvPr>
            <p:ph type="title"/>
          </p:nvPr>
        </p:nvSpPr>
        <p:spPr/>
        <p:txBody>
          <a:bodyPr anchor="ctr"/>
          <a:lstStyle/>
          <a:p>
            <a:pPr algn="ctr"/>
            <a:r>
              <a:rPr lang="en-US" sz="4000" b="1" dirty="0"/>
              <a:t>Student 9+1</a:t>
            </a:r>
            <a:br>
              <a:rPr lang="en-US" b="1" dirty="0"/>
            </a:br>
            <a:r>
              <a:rPr lang="en-US" sz="3000" dirty="0"/>
              <a:t>Title 5 § 51203.7</a:t>
            </a:r>
            <a:endParaRPr lang="en-US" sz="3000" b="1" dirty="0"/>
          </a:p>
        </p:txBody>
      </p:sp>
      <p:sp>
        <p:nvSpPr>
          <p:cNvPr id="3" name="Content Placeholder 2">
            <a:extLst>
              <a:ext uri="{FF2B5EF4-FFF2-40B4-BE49-F238E27FC236}">
                <a16:creationId xmlns:a16="http://schemas.microsoft.com/office/drawing/2014/main" id="{04F3BA47-823C-D06D-708F-85B152882F73}"/>
              </a:ext>
            </a:extLst>
          </p:cNvPr>
          <p:cNvSpPr>
            <a:spLocks noGrp="1"/>
          </p:cNvSpPr>
          <p:nvPr>
            <p:ph sz="half" idx="1"/>
          </p:nvPr>
        </p:nvSpPr>
        <p:spPr/>
        <p:txBody>
          <a:bodyPr/>
          <a:lstStyle/>
          <a:p>
            <a:pPr marL="0" indent="0">
              <a:buClr>
                <a:srgbClr val="7030A0"/>
              </a:buClr>
              <a:buNone/>
            </a:pPr>
            <a:r>
              <a:rPr lang="en-US" sz="2800" dirty="0"/>
              <a:t>The Students “9 +1”: The </a:t>
            </a:r>
            <a:r>
              <a:rPr lang="en-US" sz="2800" b="1" dirty="0"/>
              <a:t>policies and procedures that have </a:t>
            </a:r>
            <a:r>
              <a:rPr lang="en-US" sz="2800" dirty="0"/>
              <a:t>a “</a:t>
            </a:r>
            <a:r>
              <a:rPr lang="en-US" sz="2800" b="1" dirty="0"/>
              <a:t>significant effect on students</a:t>
            </a:r>
            <a:r>
              <a:rPr lang="en-US" sz="2800" dirty="0"/>
              <a:t>” include:</a:t>
            </a:r>
          </a:p>
          <a:p>
            <a:pPr marL="514350" indent="-514350">
              <a:buClr>
                <a:srgbClr val="7030A0"/>
              </a:buClr>
              <a:buAutoNum type="arabicPeriod"/>
            </a:pPr>
            <a:r>
              <a:rPr lang="en-US" sz="2800" dirty="0"/>
              <a:t>Grading policies</a:t>
            </a:r>
          </a:p>
          <a:p>
            <a:pPr marL="514350" indent="-514350">
              <a:buClr>
                <a:srgbClr val="7030A0"/>
              </a:buClr>
              <a:buAutoNum type="arabicPeriod"/>
            </a:pPr>
            <a:r>
              <a:rPr lang="en-US" sz="2800" dirty="0"/>
              <a:t>Codes of student conduct</a:t>
            </a:r>
          </a:p>
          <a:p>
            <a:pPr marL="514350" indent="-514350">
              <a:buClr>
                <a:srgbClr val="7030A0"/>
              </a:buClr>
              <a:buAutoNum type="arabicPeriod"/>
            </a:pPr>
            <a:r>
              <a:rPr lang="en-US" sz="2800" dirty="0"/>
              <a:t>Academic disciplinary policies</a:t>
            </a:r>
          </a:p>
          <a:p>
            <a:pPr marL="514350" indent="-514350">
              <a:buClr>
                <a:srgbClr val="7030A0"/>
              </a:buClr>
              <a:buAutoNum type="arabicPeriod"/>
            </a:pPr>
            <a:r>
              <a:rPr lang="en-US" sz="2800" dirty="0"/>
              <a:t>Curriculum development</a:t>
            </a:r>
          </a:p>
          <a:p>
            <a:pPr marL="514350" indent="-514350">
              <a:buClr>
                <a:srgbClr val="7030A0"/>
              </a:buClr>
              <a:buAutoNum type="arabicPeriod"/>
            </a:pPr>
            <a:r>
              <a:rPr lang="en-US" sz="2800" dirty="0"/>
              <a:t>Courses or programs which should be initiated or discontinued</a:t>
            </a:r>
          </a:p>
        </p:txBody>
      </p:sp>
    </p:spTree>
    <p:extLst>
      <p:ext uri="{BB962C8B-B14F-4D97-AF65-F5344CB8AC3E}">
        <p14:creationId xmlns:p14="http://schemas.microsoft.com/office/powerpoint/2010/main" val="100855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1389-3F5F-BBFB-E480-C76E3B9F4380}"/>
              </a:ext>
            </a:extLst>
          </p:cNvPr>
          <p:cNvSpPr>
            <a:spLocks noGrp="1"/>
          </p:cNvSpPr>
          <p:nvPr>
            <p:ph type="title"/>
          </p:nvPr>
        </p:nvSpPr>
        <p:spPr/>
        <p:txBody>
          <a:bodyPr anchor="ctr"/>
          <a:lstStyle/>
          <a:p>
            <a:pPr algn="ctr"/>
            <a:r>
              <a:rPr lang="en-US" sz="4000" b="1" dirty="0"/>
              <a:t>Student 9+1</a:t>
            </a:r>
            <a:br>
              <a:rPr lang="en-US" b="1" dirty="0"/>
            </a:br>
            <a:r>
              <a:rPr lang="en-US" sz="3000" dirty="0"/>
              <a:t>Title 5 § 51203.7</a:t>
            </a:r>
            <a:endParaRPr lang="en-US" sz="3000" b="1" dirty="0"/>
          </a:p>
        </p:txBody>
      </p:sp>
      <p:sp>
        <p:nvSpPr>
          <p:cNvPr id="3" name="Content Placeholder 2">
            <a:extLst>
              <a:ext uri="{FF2B5EF4-FFF2-40B4-BE49-F238E27FC236}">
                <a16:creationId xmlns:a16="http://schemas.microsoft.com/office/drawing/2014/main" id="{04F3BA47-823C-D06D-708F-85B152882F73}"/>
              </a:ext>
            </a:extLst>
          </p:cNvPr>
          <p:cNvSpPr>
            <a:spLocks noGrp="1"/>
          </p:cNvSpPr>
          <p:nvPr>
            <p:ph sz="half" idx="1"/>
          </p:nvPr>
        </p:nvSpPr>
        <p:spPr>
          <a:xfrm>
            <a:off x="1277650" y="1843088"/>
            <a:ext cx="10480962" cy="4374832"/>
          </a:xfrm>
        </p:spPr>
        <p:txBody>
          <a:bodyPr/>
          <a:lstStyle/>
          <a:p>
            <a:pPr marL="0" indent="0">
              <a:buClr>
                <a:srgbClr val="7030A0"/>
              </a:buClr>
              <a:buNone/>
            </a:pPr>
            <a:r>
              <a:rPr lang="en-US" sz="2800" i="1" dirty="0"/>
              <a:t>Continued…</a:t>
            </a:r>
          </a:p>
          <a:p>
            <a:pPr marL="514350" indent="-514350">
              <a:buClr>
                <a:srgbClr val="7030A0"/>
              </a:buClr>
              <a:buFont typeface="+mj-lt"/>
              <a:buAutoNum type="arabicPeriod" startAt="6"/>
            </a:pPr>
            <a:r>
              <a:rPr lang="en-US" sz="2800" dirty="0"/>
              <a:t>Processes for institutional planning and budget development</a:t>
            </a:r>
          </a:p>
          <a:p>
            <a:pPr marL="514350" indent="-514350">
              <a:buClr>
                <a:srgbClr val="7030A0"/>
              </a:buClr>
              <a:buFont typeface="+mj-lt"/>
              <a:buAutoNum type="arabicPeriod" startAt="6"/>
            </a:pPr>
            <a:r>
              <a:rPr lang="en-US" sz="2800" dirty="0"/>
              <a:t>Standards and policies regarding student preparation and success</a:t>
            </a:r>
          </a:p>
          <a:p>
            <a:pPr marL="514350" indent="-514350">
              <a:buClr>
                <a:srgbClr val="7030A0"/>
              </a:buClr>
              <a:buFont typeface="+mj-lt"/>
              <a:buAutoNum type="arabicPeriod" startAt="6"/>
            </a:pPr>
            <a:r>
              <a:rPr lang="en-US" sz="2800" dirty="0"/>
              <a:t>Student services planning and development</a:t>
            </a:r>
          </a:p>
          <a:p>
            <a:pPr marL="514350" indent="-514350">
              <a:buClr>
                <a:srgbClr val="7030A0"/>
              </a:buClr>
              <a:buFont typeface="+mj-lt"/>
              <a:buAutoNum type="arabicPeriod" startAt="6"/>
            </a:pPr>
            <a:r>
              <a:rPr lang="en-US" sz="2800" dirty="0"/>
              <a:t>Student fees within the authority of the district to adopt</a:t>
            </a:r>
          </a:p>
          <a:p>
            <a:pPr marL="514350" indent="-514350">
              <a:buClr>
                <a:srgbClr val="7030A0"/>
              </a:buClr>
              <a:buFont typeface="+mj-lt"/>
              <a:buAutoNum type="arabicPeriod" startAt="6"/>
            </a:pPr>
            <a:r>
              <a:rPr lang="en-US" sz="2800" dirty="0"/>
              <a:t>Any other district and college </a:t>
            </a:r>
            <a:r>
              <a:rPr lang="en-US" sz="2800" b="1" dirty="0"/>
              <a:t>policy, procedure, or related matter</a:t>
            </a:r>
            <a:r>
              <a:rPr lang="en-US" sz="2800" dirty="0"/>
              <a:t> that the </a:t>
            </a:r>
            <a:r>
              <a:rPr lang="en-US" sz="2800" b="1" dirty="0"/>
              <a:t>district governing board determines </a:t>
            </a:r>
            <a:r>
              <a:rPr lang="en-US" sz="2800" dirty="0"/>
              <a:t>will have a significant effect on students. </a:t>
            </a:r>
            <a:r>
              <a:rPr lang="en-US" sz="2800" i="1" dirty="0"/>
              <a:t>(The “plus one” or “+ 1”)</a:t>
            </a:r>
          </a:p>
        </p:txBody>
      </p:sp>
    </p:spTree>
    <p:extLst>
      <p:ext uri="{BB962C8B-B14F-4D97-AF65-F5344CB8AC3E}">
        <p14:creationId xmlns:p14="http://schemas.microsoft.com/office/powerpoint/2010/main" val="193981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9B61-AC22-33F2-5891-231289ECA7EB}"/>
              </a:ext>
            </a:extLst>
          </p:cNvPr>
          <p:cNvSpPr>
            <a:spLocks noGrp="1"/>
          </p:cNvSpPr>
          <p:nvPr>
            <p:ph type="title"/>
          </p:nvPr>
        </p:nvSpPr>
        <p:spPr/>
        <p:txBody>
          <a:bodyPr anchor="ctr"/>
          <a:lstStyle/>
          <a:p>
            <a:pPr algn="ctr"/>
            <a:r>
              <a:rPr lang="en-US" b="1" dirty="0"/>
              <a:t>Similar Structure at the State Level</a:t>
            </a:r>
          </a:p>
        </p:txBody>
      </p:sp>
      <p:sp>
        <p:nvSpPr>
          <p:cNvPr id="3" name="Content Placeholder 2">
            <a:extLst>
              <a:ext uri="{FF2B5EF4-FFF2-40B4-BE49-F238E27FC236}">
                <a16:creationId xmlns:a16="http://schemas.microsoft.com/office/drawing/2014/main" id="{3927FA98-5135-E844-4291-6EBBE632E373}"/>
              </a:ext>
            </a:extLst>
          </p:cNvPr>
          <p:cNvSpPr>
            <a:spLocks noGrp="1"/>
          </p:cNvSpPr>
          <p:nvPr>
            <p:ph sz="half" idx="1"/>
          </p:nvPr>
        </p:nvSpPr>
        <p:spPr/>
        <p:txBody>
          <a:bodyPr/>
          <a:lstStyle/>
          <a:p>
            <a:pPr marL="0" indent="0" algn="ctr">
              <a:lnSpc>
                <a:spcPct val="140000"/>
              </a:lnSpc>
              <a:buNone/>
            </a:pPr>
            <a:r>
              <a:rPr lang="en-US" sz="2800" dirty="0">
                <a:hlinkClick r:id="rId3"/>
              </a:rPr>
              <a:t>Procedures and Standing Orders of the Board of Governors, December 2022 Edition</a:t>
            </a:r>
            <a:r>
              <a:rPr lang="en-US" sz="2800" dirty="0"/>
              <a:t> – Article 3. Consultation</a:t>
            </a:r>
          </a:p>
          <a:p>
            <a:pPr marL="914400" lvl="1" indent="-457200">
              <a:lnSpc>
                <a:spcPct val="140000"/>
              </a:lnSpc>
              <a:buFont typeface="+mj-lt"/>
              <a:buAutoNum type="arabicPeriod" startAt="332"/>
            </a:pPr>
            <a:r>
              <a:rPr lang="en-US" sz="2600" dirty="0"/>
              <a:t>District Boards of Trustees and Chief Executive </a:t>
            </a:r>
            <a:r>
              <a:rPr lang="en-US" sz="2600" dirty="0" err="1"/>
              <a:t>Officeers</a:t>
            </a:r>
            <a:endParaRPr lang="en-US" sz="2600" dirty="0"/>
          </a:p>
          <a:p>
            <a:pPr marL="914400" lvl="1" indent="-457200">
              <a:lnSpc>
                <a:spcPct val="140000"/>
              </a:lnSpc>
              <a:buFont typeface="+mj-lt"/>
              <a:buAutoNum type="arabicPeriod" startAt="332"/>
            </a:pPr>
            <a:r>
              <a:rPr lang="en-US" sz="2600" dirty="0"/>
              <a:t>The Academic Senate [ASCCC] (primarily relied upon)</a:t>
            </a:r>
          </a:p>
          <a:p>
            <a:pPr marL="914400" lvl="1" indent="-457200">
              <a:lnSpc>
                <a:spcPct val="140000"/>
              </a:lnSpc>
              <a:buFont typeface="+mj-lt"/>
              <a:buAutoNum type="arabicPeriod" startAt="332"/>
            </a:pPr>
            <a:r>
              <a:rPr lang="en-US" sz="2600" dirty="0"/>
              <a:t>Student Senate [SSCCC]</a:t>
            </a:r>
          </a:p>
          <a:p>
            <a:pPr marL="914400" lvl="1" indent="-457200">
              <a:lnSpc>
                <a:spcPct val="140000"/>
              </a:lnSpc>
              <a:buFont typeface="+mj-lt"/>
              <a:buAutoNum type="arabicPeriod" startAt="332"/>
            </a:pPr>
            <a:r>
              <a:rPr lang="en-US" sz="2600" dirty="0"/>
              <a:t>Consultation Council</a:t>
            </a:r>
          </a:p>
          <a:p>
            <a:pPr marL="0" indent="0">
              <a:lnSpc>
                <a:spcPct val="140000"/>
              </a:lnSpc>
              <a:buNone/>
            </a:pPr>
            <a:r>
              <a:rPr lang="en-US" sz="2800" dirty="0"/>
              <a:t>				…and more</a:t>
            </a:r>
          </a:p>
        </p:txBody>
      </p:sp>
      <p:sp>
        <p:nvSpPr>
          <p:cNvPr id="4" name="Slide Number Placeholder 3">
            <a:extLst>
              <a:ext uri="{FF2B5EF4-FFF2-40B4-BE49-F238E27FC236}">
                <a16:creationId xmlns:a16="http://schemas.microsoft.com/office/drawing/2014/main" id="{439EB81F-989C-FCAC-0A93-79C53DF728BF}"/>
              </a:ext>
            </a:extLst>
          </p:cNvPr>
          <p:cNvSpPr>
            <a:spLocks noGrp="1"/>
          </p:cNvSpPr>
          <p:nvPr>
            <p:ph type="sldNum" sz="quarter" idx="10"/>
          </p:nvPr>
        </p:nvSpPr>
        <p:spPr/>
        <p:txBody>
          <a:bodyPr/>
          <a:lstStyle/>
          <a:p>
            <a:pPr>
              <a:defRPr/>
            </a:pPr>
            <a:fld id="{06DDD070-D08E-4B40-B4AC-DB5751E9D83C}" type="slidenum">
              <a:rPr lang="en-US" altLang="en-US" smtClean="0"/>
              <a:pPr>
                <a:defRPr/>
              </a:pPr>
              <a:t>25</a:t>
            </a:fld>
            <a:endParaRPr lang="en-US" altLang="en-US"/>
          </a:p>
        </p:txBody>
      </p:sp>
    </p:spTree>
    <p:extLst>
      <p:ext uri="{BB962C8B-B14F-4D97-AF65-F5344CB8AC3E}">
        <p14:creationId xmlns:p14="http://schemas.microsoft.com/office/powerpoint/2010/main" val="143157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3982-7C37-9DD0-8C53-533070E956A4}"/>
              </a:ext>
            </a:extLst>
          </p:cNvPr>
          <p:cNvSpPr>
            <a:spLocks noGrp="1"/>
          </p:cNvSpPr>
          <p:nvPr>
            <p:ph type="title"/>
          </p:nvPr>
        </p:nvSpPr>
        <p:spPr/>
        <p:txBody>
          <a:bodyPr/>
          <a:lstStyle/>
          <a:p>
            <a:pPr algn="ctr"/>
            <a:r>
              <a:rPr lang="en-US" b="1" dirty="0"/>
              <a:t>Building Relations</a:t>
            </a:r>
            <a:br>
              <a:rPr lang="en-US" b="1" dirty="0"/>
            </a:br>
            <a:r>
              <a:rPr lang="en-US" b="1" dirty="0"/>
              <a:t>Ensuring Belonging</a:t>
            </a:r>
          </a:p>
        </p:txBody>
      </p:sp>
      <p:pic>
        <p:nvPicPr>
          <p:cNvPr id="5" name="Content Placeholder 4">
            <a:extLst>
              <a:ext uri="{FF2B5EF4-FFF2-40B4-BE49-F238E27FC236}">
                <a16:creationId xmlns:a16="http://schemas.microsoft.com/office/drawing/2014/main" id="{8DEF60B7-BE77-39F3-2326-5386C89F8A4D}"/>
              </a:ext>
            </a:extLst>
          </p:cNvPr>
          <p:cNvPicPr>
            <a:picLocks noGrp="1" noChangeAspect="1"/>
          </p:cNvPicPr>
          <p:nvPr>
            <p:ph idx="1"/>
          </p:nvPr>
        </p:nvPicPr>
        <p:blipFill>
          <a:blip r:embed="rId3"/>
          <a:stretch>
            <a:fillRect/>
          </a:stretch>
        </p:blipFill>
        <p:spPr>
          <a:xfrm>
            <a:off x="3373635" y="2739778"/>
            <a:ext cx="5444729" cy="3616572"/>
          </a:xfrm>
        </p:spPr>
      </p:pic>
      <p:sp>
        <p:nvSpPr>
          <p:cNvPr id="4" name="Slide Number Placeholder 3">
            <a:extLst>
              <a:ext uri="{FF2B5EF4-FFF2-40B4-BE49-F238E27FC236}">
                <a16:creationId xmlns:a16="http://schemas.microsoft.com/office/drawing/2014/main" id="{F6B32F2F-3D73-3C26-9895-F95940203E3A}"/>
              </a:ext>
            </a:extLst>
          </p:cNvPr>
          <p:cNvSpPr>
            <a:spLocks noGrp="1"/>
          </p:cNvSpPr>
          <p:nvPr>
            <p:ph type="sldNum" sz="quarter" idx="10"/>
          </p:nvPr>
        </p:nvSpPr>
        <p:spPr/>
        <p:txBody>
          <a:bodyPr/>
          <a:lstStyle/>
          <a:p>
            <a:pPr>
              <a:defRPr/>
            </a:pPr>
            <a:fld id="{8856F6ED-E3DC-8A4A-AABE-AFCED42314C4}" type="slidenum">
              <a:rPr lang="en-US" altLang="en-US" smtClean="0"/>
              <a:pPr>
                <a:defRPr/>
              </a:pPr>
              <a:t>26</a:t>
            </a:fld>
            <a:endParaRPr lang="en-US" altLang="en-US"/>
          </a:p>
        </p:txBody>
      </p:sp>
    </p:spTree>
    <p:extLst>
      <p:ext uri="{BB962C8B-B14F-4D97-AF65-F5344CB8AC3E}">
        <p14:creationId xmlns:p14="http://schemas.microsoft.com/office/powerpoint/2010/main" val="395566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18F1-AC3C-C60E-9353-705897772F94}"/>
              </a:ext>
            </a:extLst>
          </p:cNvPr>
          <p:cNvSpPr>
            <a:spLocks noGrp="1"/>
          </p:cNvSpPr>
          <p:nvPr>
            <p:ph type="title"/>
          </p:nvPr>
        </p:nvSpPr>
        <p:spPr/>
        <p:txBody>
          <a:bodyPr anchor="ctr"/>
          <a:lstStyle/>
          <a:p>
            <a:pPr algn="ctr"/>
            <a:r>
              <a:rPr lang="en-US" b="1" dirty="0"/>
              <a:t>Building Trust</a:t>
            </a:r>
          </a:p>
        </p:txBody>
      </p:sp>
      <p:sp>
        <p:nvSpPr>
          <p:cNvPr id="3" name="Content Placeholder 2">
            <a:extLst>
              <a:ext uri="{FF2B5EF4-FFF2-40B4-BE49-F238E27FC236}">
                <a16:creationId xmlns:a16="http://schemas.microsoft.com/office/drawing/2014/main" id="{4FD5E18F-323F-0C27-966F-6C9417943770}"/>
              </a:ext>
            </a:extLst>
          </p:cNvPr>
          <p:cNvSpPr>
            <a:spLocks noGrp="1"/>
          </p:cNvSpPr>
          <p:nvPr>
            <p:ph sz="half" idx="1"/>
          </p:nvPr>
        </p:nvSpPr>
        <p:spPr>
          <a:xfrm>
            <a:off x="1277650" y="1690688"/>
            <a:ext cx="10058400" cy="4527232"/>
          </a:xfrm>
        </p:spPr>
        <p:txBody>
          <a:bodyPr/>
          <a:lstStyle/>
          <a:p>
            <a:pPr marL="0" indent="0" algn="ctr">
              <a:spcBef>
                <a:spcPts val="0"/>
              </a:spcBef>
              <a:buClr>
                <a:srgbClr val="7030A0"/>
              </a:buClr>
              <a:buNone/>
            </a:pPr>
            <a:r>
              <a:rPr lang="en-US" sz="3200" b="1" dirty="0">
                <a:solidFill>
                  <a:schemeClr val="accent1">
                    <a:lumMod val="75000"/>
                  </a:schemeClr>
                </a:solidFill>
              </a:rPr>
              <a:t>Relationships, relationships, relationships…</a:t>
            </a:r>
          </a:p>
          <a:p>
            <a:pPr marL="0" indent="0" algn="ctr">
              <a:spcBef>
                <a:spcPts val="0"/>
              </a:spcBef>
              <a:buClr>
                <a:srgbClr val="7030A0"/>
              </a:buClr>
              <a:buNone/>
            </a:pPr>
            <a:endParaRPr lang="en-US" sz="3200" b="1" dirty="0">
              <a:solidFill>
                <a:schemeClr val="accent1">
                  <a:lumMod val="75000"/>
                </a:schemeClr>
              </a:solidFill>
            </a:endParaRPr>
          </a:p>
          <a:p>
            <a:pPr>
              <a:spcBef>
                <a:spcPts val="0"/>
              </a:spcBef>
              <a:buClr>
                <a:srgbClr val="7030A0"/>
              </a:buClr>
            </a:pPr>
            <a:r>
              <a:rPr lang="en-US" sz="2800" dirty="0"/>
              <a:t>Work is ultimately centered on student experience and success</a:t>
            </a:r>
          </a:p>
          <a:p>
            <a:pPr marL="0" indent="0">
              <a:spcBef>
                <a:spcPts val="0"/>
              </a:spcBef>
              <a:buClr>
                <a:srgbClr val="7030A0"/>
              </a:buClr>
              <a:buNone/>
            </a:pPr>
            <a:endParaRPr lang="en-US" sz="2800" dirty="0"/>
          </a:p>
          <a:p>
            <a:pPr>
              <a:spcBef>
                <a:spcPts val="0"/>
              </a:spcBef>
              <a:buClr>
                <a:srgbClr val="7030A0"/>
              </a:buClr>
            </a:pPr>
            <a:r>
              <a:rPr lang="en-US" sz="2800" dirty="0"/>
              <a:t>Respect and appreciation for what each person brings to the “table”</a:t>
            </a:r>
          </a:p>
          <a:p>
            <a:pPr marL="0" indent="0">
              <a:spcBef>
                <a:spcPts val="0"/>
              </a:spcBef>
              <a:buClr>
                <a:srgbClr val="7030A0"/>
              </a:buClr>
              <a:buNone/>
            </a:pPr>
            <a:endParaRPr lang="en-US" sz="2800" dirty="0"/>
          </a:p>
          <a:p>
            <a:pPr>
              <a:spcBef>
                <a:spcPts val="0"/>
              </a:spcBef>
              <a:buClr>
                <a:srgbClr val="7030A0"/>
              </a:buClr>
            </a:pPr>
            <a:r>
              <a:rPr lang="en-US" sz="2800" dirty="0"/>
              <a:t>Tenets and principles of diversity, equity, and inclusion are embraced</a:t>
            </a:r>
          </a:p>
        </p:txBody>
      </p:sp>
      <p:sp>
        <p:nvSpPr>
          <p:cNvPr id="4" name="Slide Number Placeholder 3">
            <a:extLst>
              <a:ext uri="{FF2B5EF4-FFF2-40B4-BE49-F238E27FC236}">
                <a16:creationId xmlns:a16="http://schemas.microsoft.com/office/drawing/2014/main" id="{D2EBC90E-5896-1C09-5317-BDDA5AB570D4}"/>
              </a:ext>
            </a:extLst>
          </p:cNvPr>
          <p:cNvSpPr>
            <a:spLocks noGrp="1"/>
          </p:cNvSpPr>
          <p:nvPr>
            <p:ph type="sldNum" sz="quarter" idx="10"/>
          </p:nvPr>
        </p:nvSpPr>
        <p:spPr/>
        <p:txBody>
          <a:bodyPr/>
          <a:lstStyle/>
          <a:p>
            <a:pPr>
              <a:defRPr/>
            </a:pPr>
            <a:fld id="{06DDD070-D08E-4B40-B4AC-DB5751E9D83C}" type="slidenum">
              <a:rPr lang="en-US" altLang="en-US" smtClean="0"/>
              <a:pPr>
                <a:defRPr/>
              </a:pPr>
              <a:t>27</a:t>
            </a:fld>
            <a:endParaRPr lang="en-US" altLang="en-US"/>
          </a:p>
        </p:txBody>
      </p:sp>
    </p:spTree>
    <p:extLst>
      <p:ext uri="{BB962C8B-B14F-4D97-AF65-F5344CB8AC3E}">
        <p14:creationId xmlns:p14="http://schemas.microsoft.com/office/powerpoint/2010/main" val="689372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D98A-C0FF-F247-0427-32F0ABB31017}"/>
              </a:ext>
            </a:extLst>
          </p:cNvPr>
          <p:cNvSpPr>
            <a:spLocks noGrp="1"/>
          </p:cNvSpPr>
          <p:nvPr>
            <p:ph type="title"/>
          </p:nvPr>
        </p:nvSpPr>
        <p:spPr/>
        <p:txBody>
          <a:bodyPr anchor="ctr"/>
          <a:lstStyle/>
          <a:p>
            <a:pPr algn="ctr"/>
            <a:r>
              <a:rPr lang="en-US" b="1" dirty="0"/>
              <a:t>Story Time</a:t>
            </a:r>
          </a:p>
        </p:txBody>
      </p:sp>
      <p:sp>
        <p:nvSpPr>
          <p:cNvPr id="3" name="Content Placeholder 2">
            <a:extLst>
              <a:ext uri="{FF2B5EF4-FFF2-40B4-BE49-F238E27FC236}">
                <a16:creationId xmlns:a16="http://schemas.microsoft.com/office/drawing/2014/main" id="{85812544-1F97-3090-F38C-5D078F6200B0}"/>
              </a:ext>
            </a:extLst>
          </p:cNvPr>
          <p:cNvSpPr>
            <a:spLocks noGrp="1"/>
          </p:cNvSpPr>
          <p:nvPr>
            <p:ph sz="half" idx="1"/>
          </p:nvPr>
        </p:nvSpPr>
        <p:spPr>
          <a:xfrm>
            <a:off x="1914525" y="1798320"/>
            <a:ext cx="8901114" cy="4159568"/>
          </a:xfrm>
        </p:spPr>
        <p:txBody>
          <a:bodyPr/>
          <a:lstStyle/>
          <a:p>
            <a:pPr marL="0" indent="0" algn="ctr">
              <a:buNone/>
            </a:pPr>
            <a:r>
              <a:rPr lang="en-US" sz="3600" b="1" dirty="0">
                <a:solidFill>
                  <a:schemeClr val="accent1">
                    <a:lumMod val="75000"/>
                  </a:schemeClr>
                </a:solidFill>
              </a:rPr>
              <a:t>Question</a:t>
            </a:r>
          </a:p>
          <a:p>
            <a:pPr marL="0" indent="0">
              <a:buNone/>
            </a:pPr>
            <a:endParaRPr lang="en-US" sz="2400" dirty="0"/>
          </a:p>
          <a:p>
            <a:pPr marL="0" indent="0">
              <a:buNone/>
            </a:pPr>
            <a:r>
              <a:rPr lang="en-US" sz="2800" dirty="0"/>
              <a:t>How have we built and nurtured relationships within and among academic senate leadership and college president/district chancellors? </a:t>
            </a:r>
          </a:p>
        </p:txBody>
      </p:sp>
      <p:sp>
        <p:nvSpPr>
          <p:cNvPr id="4" name="Slide Number Placeholder 3">
            <a:extLst>
              <a:ext uri="{FF2B5EF4-FFF2-40B4-BE49-F238E27FC236}">
                <a16:creationId xmlns:a16="http://schemas.microsoft.com/office/drawing/2014/main" id="{1732F37C-6B62-3BB2-7499-A1010E707186}"/>
              </a:ext>
            </a:extLst>
          </p:cNvPr>
          <p:cNvSpPr>
            <a:spLocks noGrp="1"/>
          </p:cNvSpPr>
          <p:nvPr>
            <p:ph type="sldNum" sz="quarter" idx="10"/>
          </p:nvPr>
        </p:nvSpPr>
        <p:spPr/>
        <p:txBody>
          <a:bodyPr/>
          <a:lstStyle/>
          <a:p>
            <a:pPr>
              <a:defRPr/>
            </a:pPr>
            <a:fld id="{06DDD070-D08E-4B40-B4AC-DB5751E9D83C}" type="slidenum">
              <a:rPr lang="en-US" altLang="en-US" smtClean="0"/>
              <a:pPr>
                <a:defRPr/>
              </a:pPr>
              <a:t>28</a:t>
            </a:fld>
            <a:endParaRPr lang="en-US" altLang="en-US"/>
          </a:p>
        </p:txBody>
      </p:sp>
    </p:spTree>
    <p:extLst>
      <p:ext uri="{BB962C8B-B14F-4D97-AF65-F5344CB8AC3E}">
        <p14:creationId xmlns:p14="http://schemas.microsoft.com/office/powerpoint/2010/main" val="4044179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A3F-C97F-F11D-E999-BF6C536E51F9}"/>
              </a:ext>
            </a:extLst>
          </p:cNvPr>
          <p:cNvSpPr>
            <a:spLocks noGrp="1"/>
          </p:cNvSpPr>
          <p:nvPr>
            <p:ph type="title"/>
          </p:nvPr>
        </p:nvSpPr>
        <p:spPr/>
        <p:txBody>
          <a:bodyPr/>
          <a:lstStyle/>
          <a:p>
            <a:pPr algn="ctr"/>
            <a:r>
              <a:rPr lang="en-US" b="1" dirty="0"/>
              <a:t>“Rely Primarily” or </a:t>
            </a:r>
            <a:br>
              <a:rPr lang="en-US" b="1" dirty="0"/>
            </a:br>
            <a:r>
              <a:rPr lang="en-US" b="1" dirty="0"/>
              <a:t>“Reach Mutual Agreement”…?</a:t>
            </a:r>
          </a:p>
        </p:txBody>
      </p:sp>
      <p:pic>
        <p:nvPicPr>
          <p:cNvPr id="5" name="Content Placeholder 4">
            <a:extLst>
              <a:ext uri="{FF2B5EF4-FFF2-40B4-BE49-F238E27FC236}">
                <a16:creationId xmlns:a16="http://schemas.microsoft.com/office/drawing/2014/main" id="{68B2075D-5AC8-842E-5741-3913360C783F}"/>
              </a:ext>
            </a:extLst>
          </p:cNvPr>
          <p:cNvPicPr>
            <a:picLocks noGrp="1" noChangeAspect="1"/>
          </p:cNvPicPr>
          <p:nvPr>
            <p:ph idx="1"/>
          </p:nvPr>
        </p:nvPicPr>
        <p:blipFill>
          <a:blip r:embed="rId3"/>
          <a:stretch>
            <a:fillRect/>
          </a:stretch>
        </p:blipFill>
        <p:spPr>
          <a:xfrm>
            <a:off x="3456384" y="2870400"/>
            <a:ext cx="5279232" cy="3052617"/>
          </a:xfrm>
        </p:spPr>
      </p:pic>
      <p:sp>
        <p:nvSpPr>
          <p:cNvPr id="4" name="Slide Number Placeholder 3">
            <a:extLst>
              <a:ext uri="{FF2B5EF4-FFF2-40B4-BE49-F238E27FC236}">
                <a16:creationId xmlns:a16="http://schemas.microsoft.com/office/drawing/2014/main" id="{4140069D-4955-E1D2-3E26-5A581288F8C6}"/>
              </a:ext>
            </a:extLst>
          </p:cNvPr>
          <p:cNvSpPr>
            <a:spLocks noGrp="1"/>
          </p:cNvSpPr>
          <p:nvPr>
            <p:ph type="sldNum" sz="quarter" idx="10"/>
          </p:nvPr>
        </p:nvSpPr>
        <p:spPr/>
        <p:txBody>
          <a:bodyPr/>
          <a:lstStyle/>
          <a:p>
            <a:pPr>
              <a:defRPr/>
            </a:pPr>
            <a:fld id="{8856F6ED-E3DC-8A4A-AABE-AFCED42314C4}" type="slidenum">
              <a:rPr lang="en-US" altLang="en-US" smtClean="0"/>
              <a:pPr>
                <a:defRPr/>
              </a:pPr>
              <a:t>29</a:t>
            </a:fld>
            <a:endParaRPr lang="en-US" altLang="en-US"/>
          </a:p>
        </p:txBody>
      </p:sp>
    </p:spTree>
    <p:extLst>
      <p:ext uri="{BB962C8B-B14F-4D97-AF65-F5344CB8AC3E}">
        <p14:creationId xmlns:p14="http://schemas.microsoft.com/office/powerpoint/2010/main" val="186977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6063-F281-D34D-6A09-62D90255419F}"/>
              </a:ext>
            </a:extLst>
          </p:cNvPr>
          <p:cNvSpPr>
            <a:spLocks noGrp="1"/>
          </p:cNvSpPr>
          <p:nvPr>
            <p:ph type="title"/>
          </p:nvPr>
        </p:nvSpPr>
        <p:spPr/>
        <p:txBody>
          <a:bodyPr anchor="ctr"/>
          <a:lstStyle/>
          <a:p>
            <a:pPr algn="ctr"/>
            <a:r>
              <a:rPr lang="en-US" b="1" dirty="0"/>
              <a:t>Session Description</a:t>
            </a:r>
          </a:p>
        </p:txBody>
      </p:sp>
      <p:sp>
        <p:nvSpPr>
          <p:cNvPr id="3" name="Content Placeholder 2">
            <a:extLst>
              <a:ext uri="{FF2B5EF4-FFF2-40B4-BE49-F238E27FC236}">
                <a16:creationId xmlns:a16="http://schemas.microsoft.com/office/drawing/2014/main" id="{0529F883-693F-CCB5-F745-D1B61C9D2937}"/>
              </a:ext>
            </a:extLst>
          </p:cNvPr>
          <p:cNvSpPr>
            <a:spLocks noGrp="1"/>
          </p:cNvSpPr>
          <p:nvPr>
            <p:ph sz="half" idx="1"/>
          </p:nvPr>
        </p:nvSpPr>
        <p:spPr/>
        <p:txBody>
          <a:bodyPr/>
          <a:lstStyle/>
          <a:p>
            <a:pPr marL="0" indent="0">
              <a:buNone/>
            </a:pPr>
            <a:r>
              <a:rPr lang="en-US" i="1" dirty="0"/>
              <a:t>For your reference…</a:t>
            </a:r>
          </a:p>
          <a:p>
            <a:pPr marL="0" indent="0">
              <a:buNone/>
            </a:pPr>
            <a:r>
              <a:rPr lang="en-US" b="0" i="0" u="none" strike="noStrike" dirty="0">
                <a:solidFill>
                  <a:srgbClr val="0A0A0A"/>
                </a:solidFill>
                <a:effectLst/>
                <a:latin typeface="Lato" panose="020F0502020204030203" pitchFamily="34" charset="0"/>
              </a:rPr>
              <a:t>Academic senates have the primary responsibility for making recommendations to their governing boards or designees in regard to all matters academic and professional. For this to work well, a sense of belonging to the institution which follows from strong relationships is needed for both the academic senate leadership and governing board designees. Join this session for a brief primer on academic and professional matters and collegial consultation, a discussion on the importance of a strong relationship between the academic senate leadership and the college president/district chancellor, and a snap-shot on navigating the discussions on which of the 10+1 are “rely primarily upon” and which are “reach mutual agreement”.</a:t>
            </a:r>
            <a:endParaRPr lang="en-US" dirty="0"/>
          </a:p>
        </p:txBody>
      </p:sp>
      <p:sp>
        <p:nvSpPr>
          <p:cNvPr id="4" name="Slide Number Placeholder 3">
            <a:extLst>
              <a:ext uri="{FF2B5EF4-FFF2-40B4-BE49-F238E27FC236}">
                <a16:creationId xmlns:a16="http://schemas.microsoft.com/office/drawing/2014/main" id="{5B107392-5C00-93C6-DDBC-43E356E54337}"/>
              </a:ext>
            </a:extLst>
          </p:cNvPr>
          <p:cNvSpPr>
            <a:spLocks noGrp="1"/>
          </p:cNvSpPr>
          <p:nvPr>
            <p:ph type="sldNum" sz="quarter" idx="10"/>
          </p:nvPr>
        </p:nvSpPr>
        <p:spPr/>
        <p:txBody>
          <a:bodyPr/>
          <a:lstStyle/>
          <a:p>
            <a:pPr>
              <a:defRPr/>
            </a:pPr>
            <a:fld id="{06DDD070-D08E-4B40-B4AC-DB5751E9D83C}" type="slidenum">
              <a:rPr lang="en-US" altLang="en-US" smtClean="0"/>
              <a:pPr>
                <a:defRPr/>
              </a:pPr>
              <a:t>3</a:t>
            </a:fld>
            <a:endParaRPr lang="en-US" altLang="en-US"/>
          </a:p>
        </p:txBody>
      </p:sp>
    </p:spTree>
    <p:extLst>
      <p:ext uri="{BB962C8B-B14F-4D97-AF65-F5344CB8AC3E}">
        <p14:creationId xmlns:p14="http://schemas.microsoft.com/office/powerpoint/2010/main" val="282794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57D0-26B8-7E0A-FDD6-66260B36B351}"/>
              </a:ext>
            </a:extLst>
          </p:cNvPr>
          <p:cNvSpPr>
            <a:spLocks noGrp="1"/>
          </p:cNvSpPr>
          <p:nvPr>
            <p:ph type="title"/>
          </p:nvPr>
        </p:nvSpPr>
        <p:spPr/>
        <p:txBody>
          <a:bodyPr anchor="ctr"/>
          <a:lstStyle/>
          <a:p>
            <a:pPr algn="ctr"/>
            <a:r>
              <a:rPr lang="en-US" b="1" dirty="0"/>
              <a:t>Collegial Consultation</a:t>
            </a:r>
            <a:br>
              <a:rPr lang="en-US" b="1" dirty="0"/>
            </a:br>
            <a:r>
              <a:rPr lang="en-US" sz="3200" dirty="0"/>
              <a:t>(Re-Cap)</a:t>
            </a:r>
          </a:p>
        </p:txBody>
      </p:sp>
      <p:sp>
        <p:nvSpPr>
          <p:cNvPr id="3" name="Content Placeholder 2">
            <a:extLst>
              <a:ext uri="{FF2B5EF4-FFF2-40B4-BE49-F238E27FC236}">
                <a16:creationId xmlns:a16="http://schemas.microsoft.com/office/drawing/2014/main" id="{6F5AB170-423F-BFCE-05B8-7F262C8DD178}"/>
              </a:ext>
            </a:extLst>
          </p:cNvPr>
          <p:cNvSpPr>
            <a:spLocks noGrp="1"/>
          </p:cNvSpPr>
          <p:nvPr>
            <p:ph sz="half" idx="1"/>
          </p:nvPr>
        </p:nvSpPr>
        <p:spPr/>
        <p:txBody>
          <a:bodyPr/>
          <a:lstStyle/>
          <a:p>
            <a:pPr marL="0" indent="0">
              <a:buNone/>
            </a:pPr>
            <a:r>
              <a:rPr lang="en-US" sz="2800" dirty="0">
                <a:effectLst/>
                <a:latin typeface="Times New Roman" panose="02020603050405020304" pitchFamily="18" charset="0"/>
                <a:ea typeface="Calibri" panose="020F0502020204030204" pitchFamily="34" charset="0"/>
              </a:rPr>
              <a:t>According to Title 5 §53200 (d): "Consult collegially" means that the </a:t>
            </a:r>
            <a:r>
              <a:rPr lang="en-US" sz="2800" u="sng" dirty="0">
                <a:effectLst/>
                <a:latin typeface="Times New Roman" panose="02020603050405020304" pitchFamily="18" charset="0"/>
                <a:ea typeface="Calibri" panose="020F0502020204030204" pitchFamily="34" charset="0"/>
              </a:rPr>
              <a:t>district governing board</a:t>
            </a:r>
            <a:r>
              <a:rPr lang="en-US" sz="2800" dirty="0">
                <a:effectLst/>
                <a:latin typeface="Times New Roman" panose="02020603050405020304" pitchFamily="18" charset="0"/>
                <a:ea typeface="Calibri" panose="020F0502020204030204" pitchFamily="34" charset="0"/>
              </a:rPr>
              <a:t> shall develop policies on academic and professional matters through either or both of the following methods, according to its own discretion:</a:t>
            </a:r>
          </a:p>
          <a:p>
            <a:pPr marL="457200" lvl="1" indent="0">
              <a:buNone/>
            </a:pPr>
            <a:r>
              <a:rPr lang="en-US" sz="2800" dirty="0">
                <a:effectLst/>
                <a:latin typeface="Times New Roman" panose="02020603050405020304" pitchFamily="18" charset="0"/>
                <a:ea typeface="Calibri" panose="020F0502020204030204" pitchFamily="34" charset="0"/>
              </a:rPr>
              <a:t>(1) </a:t>
            </a:r>
            <a:r>
              <a:rPr lang="en-US" sz="2800" b="1" dirty="0">
                <a:effectLst/>
                <a:highlight>
                  <a:srgbClr val="FFFF00"/>
                </a:highlight>
                <a:latin typeface="Times New Roman" panose="02020603050405020304" pitchFamily="18" charset="0"/>
                <a:ea typeface="Calibri" panose="020F0502020204030204" pitchFamily="34" charset="0"/>
              </a:rPr>
              <a:t>relying primarily </a:t>
            </a:r>
            <a:r>
              <a:rPr lang="en-US" sz="2800" dirty="0">
                <a:effectLst/>
                <a:latin typeface="Times New Roman" panose="02020603050405020304" pitchFamily="18" charset="0"/>
                <a:ea typeface="Calibri" panose="020F0502020204030204" pitchFamily="34" charset="0"/>
              </a:rPr>
              <a:t>upon the advice and judgment of the academic senate; or</a:t>
            </a:r>
          </a:p>
          <a:p>
            <a:pPr marL="457200" lvl="1" indent="0">
              <a:buNone/>
            </a:pPr>
            <a:r>
              <a:rPr lang="en-US" sz="2800" dirty="0">
                <a:effectLst/>
                <a:latin typeface="Times New Roman" panose="02020603050405020304" pitchFamily="18" charset="0"/>
                <a:ea typeface="Calibri" panose="020F0502020204030204" pitchFamily="34" charset="0"/>
              </a:rPr>
              <a:t>(2) agreeing that the district governing board, or such representatives as it may designate, and the representatives of the academic senate shall have the obligation to </a:t>
            </a:r>
            <a:r>
              <a:rPr lang="en-US" sz="2800" b="1" dirty="0">
                <a:effectLst/>
                <a:highlight>
                  <a:srgbClr val="FFFF00"/>
                </a:highlight>
                <a:latin typeface="Times New Roman" panose="02020603050405020304" pitchFamily="18" charset="0"/>
                <a:ea typeface="Calibri" panose="020F0502020204030204" pitchFamily="34" charset="0"/>
              </a:rPr>
              <a:t>reach mutual agreement </a:t>
            </a:r>
            <a:r>
              <a:rPr lang="en-US" sz="2800" dirty="0">
                <a:effectLst/>
                <a:latin typeface="Times New Roman" panose="02020603050405020304" pitchFamily="18" charset="0"/>
                <a:ea typeface="Calibri" panose="020F0502020204030204" pitchFamily="34" charset="0"/>
              </a:rPr>
              <a:t>by written resolution, regulation, or policy of the governing board effectuating such recommendations.</a:t>
            </a:r>
          </a:p>
          <a:p>
            <a:pPr marL="0" indent="0">
              <a:buNone/>
            </a:pPr>
            <a:endParaRPr lang="en-US" sz="2800" dirty="0"/>
          </a:p>
        </p:txBody>
      </p:sp>
      <p:sp>
        <p:nvSpPr>
          <p:cNvPr id="4" name="Slide Number Placeholder 3">
            <a:extLst>
              <a:ext uri="{FF2B5EF4-FFF2-40B4-BE49-F238E27FC236}">
                <a16:creationId xmlns:a16="http://schemas.microsoft.com/office/drawing/2014/main" id="{7C6E2619-5495-60B8-3CAB-0400B2C6A4A1}"/>
              </a:ext>
            </a:extLst>
          </p:cNvPr>
          <p:cNvSpPr>
            <a:spLocks noGrp="1"/>
          </p:cNvSpPr>
          <p:nvPr>
            <p:ph type="sldNum" sz="quarter" idx="10"/>
          </p:nvPr>
        </p:nvSpPr>
        <p:spPr/>
        <p:txBody>
          <a:bodyPr/>
          <a:lstStyle/>
          <a:p>
            <a:pPr>
              <a:defRPr/>
            </a:pPr>
            <a:fld id="{06DDD070-D08E-4B40-B4AC-DB5751E9D83C}" type="slidenum">
              <a:rPr lang="en-US" altLang="en-US" smtClean="0"/>
              <a:pPr>
                <a:defRPr/>
              </a:pPr>
              <a:t>30</a:t>
            </a:fld>
            <a:endParaRPr lang="en-US" altLang="en-US"/>
          </a:p>
        </p:txBody>
      </p:sp>
    </p:spTree>
    <p:extLst>
      <p:ext uri="{BB962C8B-B14F-4D97-AF65-F5344CB8AC3E}">
        <p14:creationId xmlns:p14="http://schemas.microsoft.com/office/powerpoint/2010/main" val="398849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6CE9-C02E-7321-3869-2E280A08DFBA}"/>
              </a:ext>
            </a:extLst>
          </p:cNvPr>
          <p:cNvSpPr>
            <a:spLocks noGrp="1"/>
          </p:cNvSpPr>
          <p:nvPr>
            <p:ph type="title"/>
          </p:nvPr>
        </p:nvSpPr>
        <p:spPr>
          <a:xfrm>
            <a:off x="1277650" y="365125"/>
            <a:ext cx="10046044" cy="994126"/>
          </a:xfrm>
        </p:spPr>
        <p:txBody>
          <a:bodyPr anchor="ctr">
            <a:normAutofit fontScale="90000"/>
          </a:bodyPr>
          <a:lstStyle/>
          <a:p>
            <a:pPr algn="ctr"/>
            <a:r>
              <a:rPr lang="en-US" b="1" dirty="0"/>
              <a:t>Survey of California Community College Delineation of 10+1</a:t>
            </a:r>
          </a:p>
        </p:txBody>
      </p:sp>
      <p:graphicFrame>
        <p:nvGraphicFramePr>
          <p:cNvPr id="6" name="Content Placeholder 5">
            <a:extLst>
              <a:ext uri="{FF2B5EF4-FFF2-40B4-BE49-F238E27FC236}">
                <a16:creationId xmlns:a16="http://schemas.microsoft.com/office/drawing/2014/main" id="{595BE9ED-C93D-2C15-D00B-C807F9BBA7C5}"/>
              </a:ext>
            </a:extLst>
          </p:cNvPr>
          <p:cNvGraphicFramePr>
            <a:graphicFrameLocks noGrp="1"/>
          </p:cNvGraphicFramePr>
          <p:nvPr>
            <p:ph sz="half" idx="2"/>
            <p:extLst>
              <p:ext uri="{D42A27DB-BD31-4B8C-83A1-F6EECF244321}">
                <p14:modId xmlns:p14="http://schemas.microsoft.com/office/powerpoint/2010/main" val="2158201337"/>
              </p:ext>
            </p:extLst>
          </p:nvPr>
        </p:nvGraphicFramePr>
        <p:xfrm>
          <a:off x="1277649" y="1359251"/>
          <a:ext cx="10480963" cy="4668167"/>
        </p:xfrm>
        <a:graphic>
          <a:graphicData uri="http://schemas.openxmlformats.org/drawingml/2006/table">
            <a:tbl>
              <a:tblPr/>
              <a:tblGrid>
                <a:gridCol w="5608926">
                  <a:extLst>
                    <a:ext uri="{9D8B030D-6E8A-4147-A177-3AD203B41FA5}">
                      <a16:colId xmlns:a16="http://schemas.microsoft.com/office/drawing/2014/main" val="2445423642"/>
                    </a:ext>
                  </a:extLst>
                </a:gridCol>
                <a:gridCol w="571500">
                  <a:extLst>
                    <a:ext uri="{9D8B030D-6E8A-4147-A177-3AD203B41FA5}">
                      <a16:colId xmlns:a16="http://schemas.microsoft.com/office/drawing/2014/main" val="1288546700"/>
                    </a:ext>
                  </a:extLst>
                </a:gridCol>
                <a:gridCol w="685800">
                  <a:extLst>
                    <a:ext uri="{9D8B030D-6E8A-4147-A177-3AD203B41FA5}">
                      <a16:colId xmlns:a16="http://schemas.microsoft.com/office/drawing/2014/main" val="106720818"/>
                    </a:ext>
                  </a:extLst>
                </a:gridCol>
                <a:gridCol w="671513">
                  <a:extLst>
                    <a:ext uri="{9D8B030D-6E8A-4147-A177-3AD203B41FA5}">
                      <a16:colId xmlns:a16="http://schemas.microsoft.com/office/drawing/2014/main" val="3315125937"/>
                    </a:ext>
                  </a:extLst>
                </a:gridCol>
                <a:gridCol w="685800">
                  <a:extLst>
                    <a:ext uri="{9D8B030D-6E8A-4147-A177-3AD203B41FA5}">
                      <a16:colId xmlns:a16="http://schemas.microsoft.com/office/drawing/2014/main" val="2153637513"/>
                    </a:ext>
                  </a:extLst>
                </a:gridCol>
                <a:gridCol w="785812">
                  <a:extLst>
                    <a:ext uri="{9D8B030D-6E8A-4147-A177-3AD203B41FA5}">
                      <a16:colId xmlns:a16="http://schemas.microsoft.com/office/drawing/2014/main" val="2096793674"/>
                    </a:ext>
                  </a:extLst>
                </a:gridCol>
                <a:gridCol w="828675">
                  <a:extLst>
                    <a:ext uri="{9D8B030D-6E8A-4147-A177-3AD203B41FA5}">
                      <a16:colId xmlns:a16="http://schemas.microsoft.com/office/drawing/2014/main" val="3125757927"/>
                    </a:ext>
                  </a:extLst>
                </a:gridCol>
                <a:gridCol w="642937">
                  <a:extLst>
                    <a:ext uri="{9D8B030D-6E8A-4147-A177-3AD203B41FA5}">
                      <a16:colId xmlns:a16="http://schemas.microsoft.com/office/drawing/2014/main" val="1530321515"/>
                    </a:ext>
                  </a:extLst>
                </a:gridCol>
              </a:tblGrid>
              <a:tr h="621567">
                <a:tc>
                  <a:txBody>
                    <a:bodyPr/>
                    <a:lstStyle/>
                    <a:p>
                      <a:pPr algn="ctr" fontAlgn="b"/>
                      <a:r>
                        <a:rPr lang="en-US" sz="1600" b="1" i="0" u="none" strike="noStrike" dirty="0">
                          <a:solidFill>
                            <a:srgbClr val="000000"/>
                          </a:solidFill>
                          <a:effectLst/>
                          <a:latin typeface="Calibri" panose="020F0502020204030204" pitchFamily="34" charset="0"/>
                        </a:rPr>
                        <a:t>Area of Academic and Professional Matters</a:t>
                      </a:r>
                    </a:p>
                  </a:txBody>
                  <a:tcPr marL="5074" marR="5074" marT="5074"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dirty="0">
                          <a:solidFill>
                            <a:srgbClr val="000000"/>
                          </a:solidFill>
                          <a:effectLst/>
                          <a:latin typeface="Calibri" panose="020F0502020204030204" pitchFamily="34" charset="0"/>
                        </a:rPr>
                        <a:t>"Rely Primarily"</a:t>
                      </a:r>
                    </a:p>
                  </a:txBody>
                  <a:tcPr marL="5074" marR="5074" marT="507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1" i="0" u="none" strike="noStrike" dirty="0">
                          <a:solidFill>
                            <a:srgbClr val="000000"/>
                          </a:solidFill>
                          <a:effectLst/>
                          <a:latin typeface="Calibri" panose="020F0502020204030204" pitchFamily="34" charset="0"/>
                        </a:rPr>
                        <a:t>"Mutually Agreed"</a:t>
                      </a:r>
                    </a:p>
                  </a:txBody>
                  <a:tcPr marL="5074" marR="5074" marT="507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1" i="0" u="none" strike="noStrike" dirty="0">
                          <a:solidFill>
                            <a:srgbClr val="000000"/>
                          </a:solidFill>
                          <a:effectLst/>
                          <a:latin typeface="Calibri" panose="020F0502020204030204" pitchFamily="34" charset="0"/>
                        </a:rPr>
                        <a:t>Not Delineated</a:t>
                      </a:r>
                    </a:p>
                  </a:txBody>
                  <a:tcPr marL="5074" marR="5074" marT="507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split </a:t>
                      </a:r>
                    </a:p>
                  </a:txBody>
                  <a:tcPr marL="5074" marR="5074" marT="507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60154"/>
                  </a:ext>
                </a:extLst>
              </a:tr>
              <a:tr h="642816">
                <a:tc>
                  <a:txBody>
                    <a:bodyPr/>
                    <a:lstStyle/>
                    <a:p>
                      <a:pPr algn="l" fontAlgn="t"/>
                      <a:r>
                        <a:rPr lang="en-US" sz="1600" b="1" i="0" u="none" strike="noStrike" dirty="0">
                          <a:solidFill>
                            <a:srgbClr val="000000"/>
                          </a:solidFill>
                          <a:effectLst/>
                          <a:latin typeface="Calibri" panose="020F0502020204030204" pitchFamily="34" charset="0"/>
                        </a:rPr>
                        <a:t>1. Curriculum, including establishing prerequisites and placing courses within disciplines</a:t>
                      </a:r>
                    </a:p>
                  </a:txBody>
                  <a:tcPr marL="5074" marR="5074" marT="507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53</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73%</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6</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424473"/>
                  </a:ext>
                </a:extLst>
              </a:tr>
              <a:tr h="324064">
                <a:tc>
                  <a:txBody>
                    <a:bodyPr/>
                    <a:lstStyle/>
                    <a:p>
                      <a:pPr algn="l" fontAlgn="t"/>
                      <a:r>
                        <a:rPr lang="en-US" sz="1600" b="1" i="0" u="none" strike="noStrike">
                          <a:solidFill>
                            <a:srgbClr val="000000"/>
                          </a:solidFill>
                          <a:effectLst/>
                          <a:latin typeface="Calibri" panose="020F0502020204030204" pitchFamily="34" charset="0"/>
                        </a:rPr>
                        <a:t>2. Degree and certificate requirements</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53</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73%</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5</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7%</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184861"/>
                  </a:ext>
                </a:extLst>
              </a:tr>
              <a:tr h="228439">
                <a:tc>
                  <a:txBody>
                    <a:bodyPr/>
                    <a:lstStyle/>
                    <a:p>
                      <a:pPr algn="l" fontAlgn="t"/>
                      <a:r>
                        <a:rPr lang="en-US" sz="1600" b="1" i="0" u="none" strike="noStrike">
                          <a:solidFill>
                            <a:srgbClr val="000000"/>
                          </a:solidFill>
                          <a:effectLst/>
                          <a:latin typeface="Calibri" panose="020F0502020204030204" pitchFamily="34" charset="0"/>
                        </a:rPr>
                        <a:t>3. Grading Policies</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53</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73%</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6</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8%</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99743"/>
                  </a:ext>
                </a:extLst>
              </a:tr>
              <a:tr h="324064">
                <a:tc>
                  <a:txBody>
                    <a:bodyPr/>
                    <a:lstStyle/>
                    <a:p>
                      <a:pPr algn="l" fontAlgn="t"/>
                      <a:r>
                        <a:rPr lang="en-US" sz="1600" b="1" i="0" u="none" strike="noStrike">
                          <a:solidFill>
                            <a:srgbClr val="000000"/>
                          </a:solidFill>
                          <a:effectLst/>
                          <a:latin typeface="Calibri" panose="020F0502020204030204" pitchFamily="34" charset="0"/>
                        </a:rPr>
                        <a:t>4. Educational program development</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30</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41%</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29</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40%</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98243"/>
                  </a:ext>
                </a:extLst>
              </a:tr>
              <a:tr h="430316">
                <a:tc>
                  <a:txBody>
                    <a:bodyPr/>
                    <a:lstStyle/>
                    <a:p>
                      <a:pPr algn="l" fontAlgn="t"/>
                      <a:r>
                        <a:rPr lang="en-US" sz="1600" b="1" i="0" u="none" strike="noStrike">
                          <a:solidFill>
                            <a:srgbClr val="000000"/>
                          </a:solidFill>
                          <a:effectLst/>
                          <a:latin typeface="Calibri" panose="020F0502020204030204" pitchFamily="34" charset="0"/>
                        </a:rPr>
                        <a:t>5. Standards or policies regarding student preparation and success</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dirty="0">
                          <a:solidFill>
                            <a:srgbClr val="000000"/>
                          </a:solidFill>
                          <a:effectLst/>
                          <a:latin typeface="Calibri" panose="020F0502020204030204" pitchFamily="34" charset="0"/>
                        </a:rPr>
                        <a:t>41</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56%</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18</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25%</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463420"/>
                  </a:ext>
                </a:extLst>
              </a:tr>
              <a:tr h="324064">
                <a:tc>
                  <a:txBody>
                    <a:bodyPr/>
                    <a:lstStyle/>
                    <a:p>
                      <a:pPr algn="l" fontAlgn="t"/>
                      <a:r>
                        <a:rPr lang="en-US" sz="1600" b="1" i="0" u="none" strike="noStrike">
                          <a:solidFill>
                            <a:srgbClr val="000000"/>
                          </a:solidFill>
                          <a:effectLst/>
                          <a:latin typeface="Calibri" panose="020F0502020204030204" pitchFamily="34" charset="0"/>
                        </a:rPr>
                        <a:t>6. District goverance structures, as related to faculty roles</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24</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33%</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35</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48%</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94402"/>
                  </a:ext>
                </a:extLst>
              </a:tr>
              <a:tr h="642816">
                <a:tc>
                  <a:txBody>
                    <a:bodyPr/>
                    <a:lstStyle/>
                    <a:p>
                      <a:pPr algn="l" fontAlgn="t"/>
                      <a:r>
                        <a:rPr lang="en-US" sz="1600" b="1" i="0" u="none" strike="noStrike">
                          <a:solidFill>
                            <a:srgbClr val="000000"/>
                          </a:solidFill>
                          <a:effectLst/>
                          <a:latin typeface="Calibri" panose="020F0502020204030204" pitchFamily="34" charset="0"/>
                        </a:rPr>
                        <a:t>7. Faculty roles and involvement in accreditation processes, including self-study and annual reports</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29</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40%</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dirty="0">
                          <a:solidFill>
                            <a:srgbClr val="000000"/>
                          </a:solidFill>
                          <a:effectLst/>
                          <a:latin typeface="Calibri" panose="020F0502020204030204" pitchFamily="34" charset="0"/>
                        </a:rPr>
                        <a:t>30</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41%</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08472"/>
                  </a:ext>
                </a:extLst>
              </a:tr>
              <a:tr h="430316">
                <a:tc>
                  <a:txBody>
                    <a:bodyPr/>
                    <a:lstStyle/>
                    <a:p>
                      <a:pPr algn="l" fontAlgn="t"/>
                      <a:r>
                        <a:rPr lang="en-US" sz="1600" b="1" i="0" u="none" strike="noStrike">
                          <a:solidFill>
                            <a:srgbClr val="000000"/>
                          </a:solidFill>
                          <a:effectLst/>
                          <a:latin typeface="Calibri" panose="020F0502020204030204" pitchFamily="34" charset="0"/>
                        </a:rPr>
                        <a:t>8. Polices for faculty professional development activities</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41</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56%</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18</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25%</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729281"/>
                  </a:ext>
                </a:extLst>
              </a:tr>
              <a:tr h="228439">
                <a:tc>
                  <a:txBody>
                    <a:bodyPr/>
                    <a:lstStyle/>
                    <a:p>
                      <a:pPr algn="l" fontAlgn="t"/>
                      <a:r>
                        <a:rPr lang="en-US" sz="1600" b="1" i="0" u="none" strike="noStrike">
                          <a:solidFill>
                            <a:srgbClr val="000000"/>
                          </a:solidFill>
                          <a:effectLst/>
                          <a:latin typeface="Calibri" panose="020F0502020204030204" pitchFamily="34" charset="0"/>
                        </a:rPr>
                        <a:t>9. Processes for program review</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23</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32%</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36</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49%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471332"/>
                  </a:ext>
                </a:extLst>
              </a:tr>
              <a:tr h="430316">
                <a:tc>
                  <a:txBody>
                    <a:bodyPr/>
                    <a:lstStyle/>
                    <a:p>
                      <a:pPr algn="l" fontAlgn="t"/>
                      <a:r>
                        <a:rPr lang="en-US" sz="1600" b="1" i="0" u="none" strike="noStrike" dirty="0">
                          <a:solidFill>
                            <a:srgbClr val="000000"/>
                          </a:solidFill>
                          <a:effectLst/>
                          <a:latin typeface="Calibri" panose="020F0502020204030204" pitchFamily="34" charset="0"/>
                        </a:rPr>
                        <a:t>10. Process for institutional planning and budget development</a:t>
                      </a:r>
                    </a:p>
                  </a:txBody>
                  <a:tcPr marL="5074" marR="5074" marT="50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26%</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600" b="0" i="0" u="none" strike="noStrike">
                          <a:solidFill>
                            <a:srgbClr val="000000"/>
                          </a:solidFill>
                          <a:effectLst/>
                          <a:latin typeface="Calibri" panose="020F0502020204030204" pitchFamily="34" charset="0"/>
                        </a:rPr>
                        <a:t>40</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000000"/>
                          </a:solidFill>
                          <a:effectLst/>
                          <a:latin typeface="Calibri" panose="020F0502020204030204" pitchFamily="34" charset="0"/>
                        </a:rPr>
                        <a:t>55%</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a:solidFill>
                            <a:srgbClr val="000000"/>
                          </a:solidFill>
                          <a:effectLst/>
                          <a:latin typeface="Calibri" panose="020F0502020204030204" pitchFamily="34" charset="0"/>
                        </a:rPr>
                        <a:t>19%</a:t>
                      </a:r>
                    </a:p>
                  </a:txBody>
                  <a:tcPr marL="5074" marR="5074" marT="507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5074" marR="5074" marT="507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898535"/>
                  </a:ext>
                </a:extLst>
              </a:tr>
            </a:tbl>
          </a:graphicData>
        </a:graphic>
      </p:graphicFrame>
      <p:sp>
        <p:nvSpPr>
          <p:cNvPr id="4" name="Slide Number Placeholder 3">
            <a:extLst>
              <a:ext uri="{FF2B5EF4-FFF2-40B4-BE49-F238E27FC236}">
                <a16:creationId xmlns:a16="http://schemas.microsoft.com/office/drawing/2014/main" id="{1CF359E3-FE33-53D7-2FD7-CD52D1027DF3}"/>
              </a:ext>
            </a:extLst>
          </p:cNvPr>
          <p:cNvSpPr>
            <a:spLocks noGrp="1"/>
          </p:cNvSpPr>
          <p:nvPr>
            <p:ph type="sldNum" sz="quarter" idx="10"/>
          </p:nvPr>
        </p:nvSpPr>
        <p:spPr/>
        <p:txBody>
          <a:bodyPr/>
          <a:lstStyle/>
          <a:p>
            <a:pPr>
              <a:defRPr/>
            </a:pPr>
            <a:fld id="{06DDD070-D08E-4B40-B4AC-DB5751E9D83C}" type="slidenum">
              <a:rPr lang="en-US" altLang="en-US" smtClean="0"/>
              <a:pPr>
                <a:defRPr/>
              </a:pPr>
              <a:t>31</a:t>
            </a:fld>
            <a:endParaRPr lang="en-US" altLang="en-US"/>
          </a:p>
        </p:txBody>
      </p:sp>
    </p:spTree>
    <p:extLst>
      <p:ext uri="{BB962C8B-B14F-4D97-AF65-F5344CB8AC3E}">
        <p14:creationId xmlns:p14="http://schemas.microsoft.com/office/powerpoint/2010/main" val="2029233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6CE9-C02E-7321-3869-2E280A08DFBA}"/>
              </a:ext>
            </a:extLst>
          </p:cNvPr>
          <p:cNvSpPr>
            <a:spLocks noGrp="1"/>
          </p:cNvSpPr>
          <p:nvPr>
            <p:ph type="title"/>
          </p:nvPr>
        </p:nvSpPr>
        <p:spPr>
          <a:xfrm>
            <a:off x="1314450" y="365125"/>
            <a:ext cx="10009243" cy="1063625"/>
          </a:xfrm>
        </p:spPr>
        <p:txBody>
          <a:bodyPr anchor="ctr">
            <a:normAutofit fontScale="90000"/>
          </a:bodyPr>
          <a:lstStyle/>
          <a:p>
            <a:pPr algn="ctr"/>
            <a:r>
              <a:rPr lang="en-US" b="1" dirty="0"/>
              <a:t>Survey of California Community College Delineation of 10+1</a:t>
            </a:r>
          </a:p>
        </p:txBody>
      </p:sp>
      <p:sp>
        <p:nvSpPr>
          <p:cNvPr id="7" name="Content Placeholder 6">
            <a:extLst>
              <a:ext uri="{FF2B5EF4-FFF2-40B4-BE49-F238E27FC236}">
                <a16:creationId xmlns:a16="http://schemas.microsoft.com/office/drawing/2014/main" id="{7399CD90-F5F6-2903-57C4-63ABFF898DB8}"/>
              </a:ext>
            </a:extLst>
          </p:cNvPr>
          <p:cNvSpPr>
            <a:spLocks noGrp="1"/>
          </p:cNvSpPr>
          <p:nvPr>
            <p:ph sz="quarter" idx="4"/>
          </p:nvPr>
        </p:nvSpPr>
        <p:spPr>
          <a:xfrm>
            <a:off x="1528764" y="1600200"/>
            <a:ext cx="10172700" cy="4514850"/>
          </a:xfrm>
        </p:spPr>
        <p:txBody>
          <a:bodyPr/>
          <a:lstStyle/>
          <a:p>
            <a:pPr marL="0" indent="0" algn="ctr">
              <a:buNone/>
            </a:pPr>
            <a:r>
              <a:rPr lang="en-US" sz="3200" b="1" dirty="0">
                <a:solidFill>
                  <a:schemeClr val="accent1">
                    <a:lumMod val="75000"/>
                  </a:schemeClr>
                </a:solidFill>
              </a:rPr>
              <a:t>Summary of Results</a:t>
            </a:r>
          </a:p>
          <a:p>
            <a:pPr>
              <a:lnSpc>
                <a:spcPct val="140000"/>
              </a:lnSpc>
            </a:pPr>
            <a:r>
              <a:rPr lang="en-US" sz="2400" dirty="0"/>
              <a:t>73 California Community College Districts’ Policies on Participatory Governance Reviewed</a:t>
            </a:r>
          </a:p>
          <a:p>
            <a:pPr>
              <a:lnSpc>
                <a:spcPct val="140000"/>
              </a:lnSpc>
            </a:pPr>
            <a:r>
              <a:rPr lang="en-US" sz="2400" dirty="0"/>
              <a:t>17 CCDs selected “rely primarily” for all</a:t>
            </a:r>
          </a:p>
          <a:p>
            <a:pPr>
              <a:lnSpc>
                <a:spcPct val="140000"/>
              </a:lnSpc>
            </a:pPr>
            <a:r>
              <a:rPr lang="en-US" sz="2400" dirty="0"/>
              <a:t>4 CCDs selected “mutual agreement for all</a:t>
            </a:r>
          </a:p>
          <a:p>
            <a:pPr>
              <a:lnSpc>
                <a:spcPct val="140000"/>
              </a:lnSpc>
            </a:pPr>
            <a:r>
              <a:rPr lang="en-US" sz="2400" dirty="0"/>
              <a:t>1 CCD had a split for one area as both</a:t>
            </a:r>
          </a:p>
          <a:p>
            <a:pPr>
              <a:lnSpc>
                <a:spcPct val="140000"/>
              </a:lnSpc>
            </a:pPr>
            <a:r>
              <a:rPr lang="en-US" sz="2400" dirty="0"/>
              <a:t>Some codified “+1” were found in the review</a:t>
            </a:r>
          </a:p>
          <a:p>
            <a:pPr marL="0" indent="0">
              <a:buNone/>
            </a:pPr>
            <a:endParaRPr lang="en-US" dirty="0"/>
          </a:p>
        </p:txBody>
      </p:sp>
      <p:sp>
        <p:nvSpPr>
          <p:cNvPr id="4" name="Slide Number Placeholder 3">
            <a:extLst>
              <a:ext uri="{FF2B5EF4-FFF2-40B4-BE49-F238E27FC236}">
                <a16:creationId xmlns:a16="http://schemas.microsoft.com/office/drawing/2014/main" id="{1CF359E3-FE33-53D7-2FD7-CD52D1027DF3}"/>
              </a:ext>
            </a:extLst>
          </p:cNvPr>
          <p:cNvSpPr>
            <a:spLocks noGrp="1"/>
          </p:cNvSpPr>
          <p:nvPr>
            <p:ph type="sldNum" sz="quarter" idx="10"/>
          </p:nvPr>
        </p:nvSpPr>
        <p:spPr/>
        <p:txBody>
          <a:bodyPr/>
          <a:lstStyle/>
          <a:p>
            <a:pPr>
              <a:defRPr/>
            </a:pPr>
            <a:fld id="{06DDD070-D08E-4B40-B4AC-DB5751E9D83C}" type="slidenum">
              <a:rPr lang="en-US" altLang="en-US" smtClean="0"/>
              <a:pPr>
                <a:defRPr/>
              </a:pPr>
              <a:t>32</a:t>
            </a:fld>
            <a:endParaRPr lang="en-US" altLang="en-US"/>
          </a:p>
        </p:txBody>
      </p:sp>
    </p:spTree>
    <p:extLst>
      <p:ext uri="{BB962C8B-B14F-4D97-AF65-F5344CB8AC3E}">
        <p14:creationId xmlns:p14="http://schemas.microsoft.com/office/powerpoint/2010/main" val="1166837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0F6B-34A9-6052-4252-5B51F1720817}"/>
              </a:ext>
            </a:extLst>
          </p:cNvPr>
          <p:cNvSpPr>
            <a:spLocks noGrp="1"/>
          </p:cNvSpPr>
          <p:nvPr>
            <p:ph type="title"/>
          </p:nvPr>
        </p:nvSpPr>
        <p:spPr/>
        <p:txBody>
          <a:bodyPr anchor="ctr"/>
          <a:lstStyle/>
          <a:p>
            <a:pPr algn="ctr"/>
            <a:r>
              <a:rPr lang="en-US" b="1" dirty="0"/>
              <a:t>More Story Time</a:t>
            </a:r>
          </a:p>
        </p:txBody>
      </p:sp>
      <p:sp>
        <p:nvSpPr>
          <p:cNvPr id="3" name="Content Placeholder 2">
            <a:extLst>
              <a:ext uri="{FF2B5EF4-FFF2-40B4-BE49-F238E27FC236}">
                <a16:creationId xmlns:a16="http://schemas.microsoft.com/office/drawing/2014/main" id="{7800D4F5-0BC0-FDD3-832B-1AD77E2B1C38}"/>
              </a:ext>
            </a:extLst>
          </p:cNvPr>
          <p:cNvSpPr>
            <a:spLocks noGrp="1"/>
          </p:cNvSpPr>
          <p:nvPr>
            <p:ph sz="half" idx="1"/>
          </p:nvPr>
        </p:nvSpPr>
        <p:spPr>
          <a:xfrm>
            <a:off x="1626844" y="1885950"/>
            <a:ext cx="9503119" cy="4286250"/>
          </a:xfrm>
        </p:spPr>
        <p:txBody>
          <a:bodyPr/>
          <a:lstStyle/>
          <a:p>
            <a:pPr marL="0" indent="0" algn="ctr">
              <a:buNone/>
            </a:pPr>
            <a:r>
              <a:rPr lang="en-US" sz="3600" b="1" dirty="0">
                <a:solidFill>
                  <a:schemeClr val="accent1">
                    <a:lumMod val="75000"/>
                  </a:schemeClr>
                </a:solidFill>
              </a:rPr>
              <a:t>Question</a:t>
            </a:r>
          </a:p>
          <a:p>
            <a:pPr marL="0" indent="0">
              <a:buNone/>
            </a:pPr>
            <a:endParaRPr lang="en-US" sz="3200" dirty="0"/>
          </a:p>
          <a:p>
            <a:pPr marL="0" indent="0">
              <a:buNone/>
            </a:pPr>
            <a:r>
              <a:rPr lang="en-US" sz="3200" dirty="0"/>
              <a:t>How have we approached determining which which of the 10+1 is “rely primarily” and which is “reach mutual agreement”?</a:t>
            </a:r>
          </a:p>
        </p:txBody>
      </p:sp>
      <p:sp>
        <p:nvSpPr>
          <p:cNvPr id="4" name="Slide Number Placeholder 3">
            <a:extLst>
              <a:ext uri="{FF2B5EF4-FFF2-40B4-BE49-F238E27FC236}">
                <a16:creationId xmlns:a16="http://schemas.microsoft.com/office/drawing/2014/main" id="{56686713-7AE6-F7D1-6F2C-5F1ECAE7F617}"/>
              </a:ext>
            </a:extLst>
          </p:cNvPr>
          <p:cNvSpPr>
            <a:spLocks noGrp="1"/>
          </p:cNvSpPr>
          <p:nvPr>
            <p:ph type="sldNum" sz="quarter" idx="10"/>
          </p:nvPr>
        </p:nvSpPr>
        <p:spPr/>
        <p:txBody>
          <a:bodyPr/>
          <a:lstStyle/>
          <a:p>
            <a:pPr>
              <a:defRPr/>
            </a:pPr>
            <a:fld id="{06DDD070-D08E-4B40-B4AC-DB5751E9D83C}" type="slidenum">
              <a:rPr lang="en-US" altLang="en-US" smtClean="0"/>
              <a:pPr>
                <a:defRPr/>
              </a:pPr>
              <a:t>33</a:t>
            </a:fld>
            <a:endParaRPr lang="en-US" altLang="en-US"/>
          </a:p>
        </p:txBody>
      </p:sp>
    </p:spTree>
    <p:extLst>
      <p:ext uri="{BB962C8B-B14F-4D97-AF65-F5344CB8AC3E}">
        <p14:creationId xmlns:p14="http://schemas.microsoft.com/office/powerpoint/2010/main" val="223388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C492-C3BA-2432-7AEF-C3D10185181C}"/>
              </a:ext>
            </a:extLst>
          </p:cNvPr>
          <p:cNvSpPr>
            <a:spLocks noGrp="1"/>
          </p:cNvSpPr>
          <p:nvPr>
            <p:ph type="title"/>
          </p:nvPr>
        </p:nvSpPr>
        <p:spPr/>
        <p:txBody>
          <a:bodyPr>
            <a:normAutofit/>
          </a:bodyPr>
          <a:lstStyle/>
          <a:p>
            <a:pPr algn="ctr"/>
            <a:r>
              <a:rPr lang="en-US" sz="5200" b="1" dirty="0"/>
              <a:t>Q and A</a:t>
            </a:r>
          </a:p>
        </p:txBody>
      </p:sp>
      <p:sp>
        <p:nvSpPr>
          <p:cNvPr id="3" name="Content Placeholder 2">
            <a:extLst>
              <a:ext uri="{FF2B5EF4-FFF2-40B4-BE49-F238E27FC236}">
                <a16:creationId xmlns:a16="http://schemas.microsoft.com/office/drawing/2014/main" id="{C42BC48D-5BFC-A24D-9CC7-A4DD63C17A41}"/>
              </a:ext>
            </a:extLst>
          </p:cNvPr>
          <p:cNvSpPr>
            <a:spLocks noGrp="1"/>
          </p:cNvSpPr>
          <p:nvPr>
            <p:ph idx="1"/>
          </p:nvPr>
        </p:nvSpPr>
        <p:spPr/>
        <p:txBody>
          <a:bodyPr/>
          <a:lstStyle/>
          <a:p>
            <a:pPr algn="ctr"/>
            <a:r>
              <a:rPr lang="en-US" sz="5200" b="1" i="1" dirty="0">
                <a:solidFill>
                  <a:schemeClr val="tx2"/>
                </a:solidFill>
                <a:latin typeface="Bradley Hand" pitchFamily="2" charset="77"/>
              </a:rPr>
              <a:t>Thank you!</a:t>
            </a:r>
          </a:p>
          <a:p>
            <a:r>
              <a:rPr lang="en-US" b="1" dirty="0">
                <a:solidFill>
                  <a:schemeClr val="tx2"/>
                </a:solidFill>
                <a:latin typeface="Gill Sans MT" panose="020B0502020104020203" pitchFamily="34" charset="77"/>
              </a:rPr>
              <a:t>Contact Information:</a:t>
            </a:r>
          </a:p>
          <a:p>
            <a:pPr marL="342900" indent="-342900">
              <a:buFont typeface="Arial" panose="020B0604020202020204" pitchFamily="34" charset="0"/>
              <a:buChar char="•"/>
            </a:pPr>
            <a:r>
              <a:rPr lang="en-US" dirty="0">
                <a:solidFill>
                  <a:schemeClr val="tx2"/>
                </a:solidFill>
                <a:latin typeface="Gill Sans MT" panose="020B0502020104020203" pitchFamily="34" charset="77"/>
              </a:rPr>
              <a:t>Christopher Howerton – </a:t>
            </a:r>
            <a:r>
              <a:rPr lang="en-US" u="sng" dirty="0">
                <a:solidFill>
                  <a:srgbClr val="0000FF"/>
                </a:solidFill>
                <a:latin typeface="Calibri" panose="020F0502020204030204" pitchFamily="34" charset="0"/>
                <a:hlinkClick r:id="rId2"/>
              </a:rPr>
              <a:t>chowerto@yccd.edu</a:t>
            </a:r>
            <a:r>
              <a:rPr lang="en-US" dirty="0">
                <a:solidFill>
                  <a:schemeClr val="tx2"/>
                </a:solidFill>
                <a:latin typeface="Gill Sans MT" panose="020B0502020104020203" pitchFamily="34" charset="77"/>
              </a:rPr>
              <a:t> or </a:t>
            </a:r>
            <a:r>
              <a:rPr lang="en-US" dirty="0">
                <a:solidFill>
                  <a:schemeClr val="tx2"/>
                </a:solidFill>
                <a:latin typeface="Gill Sans MT" panose="020B0502020104020203" pitchFamily="34" charset="77"/>
                <a:hlinkClick r:id="rId3"/>
              </a:rPr>
              <a:t>info@asccc.org</a:t>
            </a:r>
            <a:r>
              <a:rPr lang="en-US" dirty="0">
                <a:solidFill>
                  <a:schemeClr val="tx2"/>
                </a:solidFill>
                <a:latin typeface="Gill Sans MT" panose="020B0502020104020203" pitchFamily="34" charset="77"/>
              </a:rPr>
              <a:t> </a:t>
            </a:r>
          </a:p>
          <a:p>
            <a:pPr marL="342900" indent="-342900">
              <a:buFont typeface="Arial" panose="020B0604020202020204" pitchFamily="34" charset="0"/>
              <a:buChar char="•"/>
            </a:pPr>
            <a:r>
              <a:rPr lang="en-US" dirty="0" err="1">
                <a:solidFill>
                  <a:schemeClr val="tx2"/>
                </a:solidFill>
                <a:latin typeface="Gill Sans MT" panose="020B0502020104020203" pitchFamily="34" charset="77"/>
              </a:rPr>
              <a:t>Ginni</a:t>
            </a:r>
            <a:r>
              <a:rPr lang="en-US" dirty="0">
                <a:solidFill>
                  <a:schemeClr val="tx2"/>
                </a:solidFill>
                <a:latin typeface="Gill Sans MT" panose="020B0502020104020203" pitchFamily="34" charset="77"/>
              </a:rPr>
              <a:t> May – </a:t>
            </a:r>
            <a:r>
              <a:rPr lang="en-US" dirty="0">
                <a:solidFill>
                  <a:schemeClr val="tx2"/>
                </a:solidFill>
                <a:latin typeface="Gill Sans MT" panose="020B0502020104020203" pitchFamily="34" charset="77"/>
                <a:hlinkClick r:id="rId4"/>
              </a:rPr>
              <a:t>mayv@scc.losrios.edu</a:t>
            </a:r>
            <a:r>
              <a:rPr lang="en-US" dirty="0">
                <a:solidFill>
                  <a:schemeClr val="tx2"/>
                </a:solidFill>
                <a:latin typeface="Gill Sans MT" panose="020B0502020104020203" pitchFamily="34" charset="77"/>
              </a:rPr>
              <a:t> or </a:t>
            </a:r>
            <a:r>
              <a:rPr lang="en-US" dirty="0">
                <a:solidFill>
                  <a:schemeClr val="tx2"/>
                </a:solidFill>
                <a:latin typeface="Gill Sans MT" panose="020B0502020104020203" pitchFamily="34" charset="77"/>
                <a:hlinkClick r:id="rId3"/>
              </a:rPr>
              <a:t>info@asccc.org</a:t>
            </a:r>
            <a:r>
              <a:rPr lang="en-US" dirty="0">
                <a:solidFill>
                  <a:schemeClr val="tx2"/>
                </a:solidFill>
                <a:latin typeface="Gill Sans MT" panose="020B0502020104020203" pitchFamily="34" charset="77"/>
              </a:rPr>
              <a:t>  </a:t>
            </a:r>
          </a:p>
          <a:p>
            <a:pPr marL="342900" indent="-342900">
              <a:buFont typeface="Arial" panose="020B0604020202020204" pitchFamily="34" charset="0"/>
              <a:buChar char="•"/>
            </a:pPr>
            <a:r>
              <a:rPr lang="en-US" dirty="0">
                <a:solidFill>
                  <a:schemeClr val="tx2"/>
                </a:solidFill>
                <a:latin typeface="Gill Sans MT" panose="020B0502020104020203" pitchFamily="34" charset="77"/>
              </a:rPr>
              <a:t>Angelica Suarez </a:t>
            </a:r>
            <a:r>
              <a:rPr lang="en-US">
                <a:solidFill>
                  <a:schemeClr val="tx2"/>
                </a:solidFill>
                <a:latin typeface="Gill Sans MT" panose="020B0502020104020203" pitchFamily="34" charset="77"/>
              </a:rPr>
              <a:t>– </a:t>
            </a:r>
            <a:r>
              <a:rPr lang="en-US" b="0" i="0" u="sng">
                <a:solidFill>
                  <a:srgbClr val="0000FF"/>
                </a:solidFill>
                <a:effectLst/>
                <a:latin typeface="Calibri" panose="020F0502020204030204" pitchFamily="34" charset="0"/>
                <a:hlinkClick r:id="rId5" tooltip="mailto:angelica.suarez@occ.cccd.edu"/>
              </a:rPr>
              <a:t>angelica.suarez@occ.cccd.edu</a:t>
            </a:r>
            <a:endParaRPr lang="en-US" dirty="0">
              <a:solidFill>
                <a:schemeClr val="tx2"/>
              </a:solidFill>
              <a:latin typeface="Gill Sans MT" panose="020B0502020104020203" pitchFamily="34" charset="77"/>
            </a:endParaRPr>
          </a:p>
          <a:p>
            <a:pPr marL="342900" indent="-342900">
              <a:buFont typeface="Arial" panose="020B0604020202020204" pitchFamily="34" charset="0"/>
              <a:buChar char="•"/>
            </a:pPr>
            <a:endParaRPr lang="en-US" dirty="0">
              <a:solidFill>
                <a:schemeClr val="tx2"/>
              </a:solidFill>
              <a:latin typeface="Gill Sans MT" panose="020B0502020104020203" pitchFamily="34" charset="77"/>
            </a:endParaRPr>
          </a:p>
          <a:p>
            <a:pPr marL="342900" indent="-342900">
              <a:buFont typeface="Arial" panose="020B0604020202020204" pitchFamily="34" charset="0"/>
              <a:buChar char="•"/>
            </a:pPr>
            <a:endParaRPr lang="en-US" dirty="0">
              <a:solidFill>
                <a:schemeClr val="tx1"/>
              </a:solidFill>
              <a:latin typeface="Gill Sans MT" panose="020B0502020104020203" pitchFamily="34" charset="77"/>
            </a:endParaRPr>
          </a:p>
        </p:txBody>
      </p:sp>
      <p:sp>
        <p:nvSpPr>
          <p:cNvPr id="4" name="Slide Number Placeholder 3">
            <a:extLst>
              <a:ext uri="{FF2B5EF4-FFF2-40B4-BE49-F238E27FC236}">
                <a16:creationId xmlns:a16="http://schemas.microsoft.com/office/drawing/2014/main" id="{CC0B05DB-AC35-6350-22F6-5391B32E2A7A}"/>
              </a:ext>
            </a:extLst>
          </p:cNvPr>
          <p:cNvSpPr>
            <a:spLocks noGrp="1"/>
          </p:cNvSpPr>
          <p:nvPr>
            <p:ph type="sldNum" sz="quarter" idx="10"/>
          </p:nvPr>
        </p:nvSpPr>
        <p:spPr/>
        <p:txBody>
          <a:bodyPr/>
          <a:lstStyle/>
          <a:p>
            <a:pPr>
              <a:defRPr/>
            </a:pPr>
            <a:fld id="{8856F6ED-E3DC-8A4A-AABE-AFCED42314C4}" type="slidenum">
              <a:rPr lang="en-US" altLang="en-US" smtClean="0"/>
              <a:pPr>
                <a:defRPr/>
              </a:pPr>
              <a:t>34</a:t>
            </a:fld>
            <a:endParaRPr lang="en-US" altLang="en-US"/>
          </a:p>
        </p:txBody>
      </p:sp>
    </p:spTree>
    <p:extLst>
      <p:ext uri="{BB962C8B-B14F-4D97-AF65-F5344CB8AC3E}">
        <p14:creationId xmlns:p14="http://schemas.microsoft.com/office/powerpoint/2010/main" val="205653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A9CE-7537-7978-CA96-7ED1B742B13E}"/>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712668B7-6F97-910B-D8AC-3DE870BBD827}"/>
              </a:ext>
            </a:extLst>
          </p:cNvPr>
          <p:cNvSpPr>
            <a:spLocks noGrp="1"/>
          </p:cNvSpPr>
          <p:nvPr>
            <p:ph sz="half" idx="1"/>
          </p:nvPr>
        </p:nvSpPr>
        <p:spPr/>
        <p:txBody>
          <a:bodyPr/>
          <a:lstStyle/>
          <a:p>
            <a:r>
              <a:rPr lang="en-US" sz="2800" dirty="0"/>
              <a:t>Governance Primer for the California Community College System</a:t>
            </a:r>
          </a:p>
          <a:p>
            <a:pPr marL="0" indent="0">
              <a:buNone/>
            </a:pPr>
            <a:endParaRPr lang="en-US" sz="2800" dirty="0"/>
          </a:p>
          <a:p>
            <a:r>
              <a:rPr lang="en-US" sz="2800" dirty="0"/>
              <a:t>Building Relationships – Ensuring Belonging</a:t>
            </a:r>
          </a:p>
          <a:p>
            <a:pPr marL="0" indent="0">
              <a:buNone/>
            </a:pPr>
            <a:endParaRPr lang="en-US" sz="2800" dirty="0"/>
          </a:p>
          <a:p>
            <a:r>
              <a:rPr lang="en-US" sz="2800" dirty="0"/>
              <a:t>Establishing which of the 10+1 are “rely primarily” and which are “reach mutual agreement”</a:t>
            </a:r>
          </a:p>
          <a:p>
            <a:pPr marL="0" indent="0">
              <a:buNone/>
            </a:pPr>
            <a:endParaRPr lang="en-US" sz="2800" dirty="0"/>
          </a:p>
          <a:p>
            <a:r>
              <a:rPr lang="en-US" sz="2800" dirty="0"/>
              <a:t>Discussion</a:t>
            </a:r>
          </a:p>
        </p:txBody>
      </p:sp>
      <p:sp>
        <p:nvSpPr>
          <p:cNvPr id="4" name="Slide Number Placeholder 3">
            <a:extLst>
              <a:ext uri="{FF2B5EF4-FFF2-40B4-BE49-F238E27FC236}">
                <a16:creationId xmlns:a16="http://schemas.microsoft.com/office/drawing/2014/main" id="{B0ED17B9-FF8B-09BB-E53E-AD21A05F5FE0}"/>
              </a:ext>
            </a:extLst>
          </p:cNvPr>
          <p:cNvSpPr>
            <a:spLocks noGrp="1"/>
          </p:cNvSpPr>
          <p:nvPr>
            <p:ph type="sldNum" sz="quarter" idx="10"/>
          </p:nvPr>
        </p:nvSpPr>
        <p:spPr/>
        <p:txBody>
          <a:bodyPr/>
          <a:lstStyle/>
          <a:p>
            <a:pPr>
              <a:defRPr/>
            </a:pPr>
            <a:fld id="{06DDD070-D08E-4B40-B4AC-DB5751E9D83C}" type="slidenum">
              <a:rPr lang="en-US" altLang="en-US" smtClean="0"/>
              <a:pPr>
                <a:defRPr/>
              </a:pPr>
              <a:t>4</a:t>
            </a:fld>
            <a:endParaRPr lang="en-US" altLang="en-US"/>
          </a:p>
        </p:txBody>
      </p:sp>
    </p:spTree>
    <p:extLst>
      <p:ext uri="{BB962C8B-B14F-4D97-AF65-F5344CB8AC3E}">
        <p14:creationId xmlns:p14="http://schemas.microsoft.com/office/powerpoint/2010/main" val="323858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314C-6263-A191-4416-50927A16A004}"/>
              </a:ext>
            </a:extLst>
          </p:cNvPr>
          <p:cNvSpPr>
            <a:spLocks noGrp="1"/>
          </p:cNvSpPr>
          <p:nvPr>
            <p:ph type="title"/>
          </p:nvPr>
        </p:nvSpPr>
        <p:spPr/>
        <p:txBody>
          <a:bodyPr/>
          <a:lstStyle/>
          <a:p>
            <a:pPr algn="ctr"/>
            <a:r>
              <a:rPr lang="en-US" b="1" dirty="0"/>
              <a:t>Governance Primer for the CCCs</a:t>
            </a:r>
          </a:p>
        </p:txBody>
      </p:sp>
      <p:sp>
        <p:nvSpPr>
          <p:cNvPr id="4" name="Slide Number Placeholder 3">
            <a:extLst>
              <a:ext uri="{FF2B5EF4-FFF2-40B4-BE49-F238E27FC236}">
                <a16:creationId xmlns:a16="http://schemas.microsoft.com/office/drawing/2014/main" id="{039AEF8C-93B8-EEAC-2485-465C5521291A}"/>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pic>
        <p:nvPicPr>
          <p:cNvPr id="7" name="Content Placeholder 6">
            <a:extLst>
              <a:ext uri="{FF2B5EF4-FFF2-40B4-BE49-F238E27FC236}">
                <a16:creationId xmlns:a16="http://schemas.microsoft.com/office/drawing/2014/main" id="{6ECC8484-FAA2-4698-DA41-C5DE37602741}"/>
              </a:ext>
            </a:extLst>
          </p:cNvPr>
          <p:cNvPicPr>
            <a:picLocks noGrp="1" noChangeAspect="1"/>
          </p:cNvPicPr>
          <p:nvPr>
            <p:ph idx="1"/>
          </p:nvPr>
        </p:nvPicPr>
        <p:blipFill>
          <a:blip r:embed="rId3"/>
          <a:stretch>
            <a:fillRect/>
          </a:stretch>
        </p:blipFill>
        <p:spPr>
          <a:xfrm>
            <a:off x="3192065" y="2596806"/>
            <a:ext cx="5807870" cy="3857782"/>
          </a:xfrm>
        </p:spPr>
      </p:pic>
    </p:spTree>
    <p:extLst>
      <p:ext uri="{BB962C8B-B14F-4D97-AF65-F5344CB8AC3E}">
        <p14:creationId xmlns:p14="http://schemas.microsoft.com/office/powerpoint/2010/main" val="97186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C401-15A5-F049-BB03-44044DF0D6BC}"/>
              </a:ext>
            </a:extLst>
          </p:cNvPr>
          <p:cNvSpPr>
            <a:spLocks noGrp="1"/>
          </p:cNvSpPr>
          <p:nvPr>
            <p:ph type="title"/>
          </p:nvPr>
        </p:nvSpPr>
        <p:spPr/>
        <p:txBody>
          <a:bodyPr anchor="ctr"/>
          <a:lstStyle/>
          <a:p>
            <a:pPr algn="ctr"/>
            <a:r>
              <a:rPr lang="en-US" b="1" dirty="0"/>
              <a:t>Two Key Terms in </a:t>
            </a:r>
            <a:br>
              <a:rPr lang="en-US" b="1" dirty="0"/>
            </a:br>
            <a:r>
              <a:rPr lang="en-US" b="1" dirty="0"/>
              <a:t>Shared/Participatory Governance</a:t>
            </a:r>
          </a:p>
        </p:txBody>
      </p:sp>
      <p:sp>
        <p:nvSpPr>
          <p:cNvPr id="3" name="Content Placeholder 2">
            <a:extLst>
              <a:ext uri="{FF2B5EF4-FFF2-40B4-BE49-F238E27FC236}">
                <a16:creationId xmlns:a16="http://schemas.microsoft.com/office/drawing/2014/main" id="{089B6C6A-C941-B6DB-68A1-94A0EBC7C126}"/>
              </a:ext>
            </a:extLst>
          </p:cNvPr>
          <p:cNvSpPr>
            <a:spLocks noGrp="1"/>
          </p:cNvSpPr>
          <p:nvPr>
            <p:ph sz="half" idx="1"/>
          </p:nvPr>
        </p:nvSpPr>
        <p:spPr>
          <a:xfrm>
            <a:off x="1277650" y="2085974"/>
            <a:ext cx="10395238" cy="4131945"/>
          </a:xfrm>
        </p:spPr>
        <p:txBody>
          <a:bodyPr anchor="t">
            <a:normAutofit/>
          </a:bodyPr>
          <a:lstStyle/>
          <a:p>
            <a:pPr marL="514350" indent="-514350">
              <a:spcAft>
                <a:spcPts val="1800"/>
              </a:spcAft>
              <a:buClr>
                <a:srgbClr val="7030A0"/>
              </a:buClr>
              <a:buAutoNum type="arabicPeriod"/>
            </a:pPr>
            <a:r>
              <a:rPr lang="en-US" sz="3200" dirty="0"/>
              <a:t>Effective Participation:</a:t>
            </a:r>
          </a:p>
          <a:p>
            <a:pPr marL="971550" lvl="1" indent="-514350">
              <a:spcAft>
                <a:spcPts val="1800"/>
              </a:spcAft>
              <a:buClr>
                <a:srgbClr val="7030A0"/>
              </a:buClr>
              <a:buFont typeface="+mj-lt"/>
              <a:buAutoNum type="alphaLcPeriod"/>
            </a:pPr>
            <a:r>
              <a:rPr lang="en-US" sz="3200" dirty="0"/>
              <a:t>Students</a:t>
            </a:r>
          </a:p>
          <a:p>
            <a:pPr marL="971550" lvl="1" indent="-514350">
              <a:spcAft>
                <a:spcPts val="1800"/>
              </a:spcAft>
              <a:buClr>
                <a:srgbClr val="7030A0"/>
              </a:buClr>
              <a:buFont typeface="+mj-lt"/>
              <a:buAutoNum type="alphaLcPeriod"/>
            </a:pPr>
            <a:r>
              <a:rPr lang="en-US" sz="3200" dirty="0"/>
              <a:t>Staff (includes everyone working at the college/district)</a:t>
            </a:r>
          </a:p>
          <a:p>
            <a:pPr marL="514350" indent="-514350">
              <a:spcAft>
                <a:spcPts val="1800"/>
              </a:spcAft>
              <a:buClr>
                <a:srgbClr val="7030A0"/>
              </a:buClr>
              <a:buAutoNum type="arabicPeriod"/>
            </a:pPr>
            <a:r>
              <a:rPr lang="en-US" sz="3200" dirty="0"/>
              <a:t>Collegial Consultation: Academic Senates and Boards of Trustees/Designees</a:t>
            </a:r>
          </a:p>
        </p:txBody>
      </p:sp>
    </p:spTree>
    <p:extLst>
      <p:ext uri="{BB962C8B-B14F-4D97-AF65-F5344CB8AC3E}">
        <p14:creationId xmlns:p14="http://schemas.microsoft.com/office/powerpoint/2010/main" val="116350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484B-F82C-E22F-7805-3E3C5FB55E5D}"/>
              </a:ext>
            </a:extLst>
          </p:cNvPr>
          <p:cNvSpPr>
            <a:spLocks noGrp="1"/>
          </p:cNvSpPr>
          <p:nvPr>
            <p:ph type="title"/>
          </p:nvPr>
        </p:nvSpPr>
        <p:spPr/>
        <p:txBody>
          <a:bodyPr anchor="ctr"/>
          <a:lstStyle/>
          <a:p>
            <a:pPr algn="ctr"/>
            <a:r>
              <a:rPr lang="en-US" b="1" dirty="0"/>
              <a:t>Title 5 Terminology: Effective Participation</a:t>
            </a:r>
          </a:p>
        </p:txBody>
      </p:sp>
      <p:sp>
        <p:nvSpPr>
          <p:cNvPr id="3" name="Content Placeholder 2">
            <a:extLst>
              <a:ext uri="{FF2B5EF4-FFF2-40B4-BE49-F238E27FC236}">
                <a16:creationId xmlns:a16="http://schemas.microsoft.com/office/drawing/2014/main" id="{0BAE034E-DEAC-B944-7A20-899899472E55}"/>
              </a:ext>
            </a:extLst>
          </p:cNvPr>
          <p:cNvSpPr>
            <a:spLocks noGrp="1"/>
          </p:cNvSpPr>
          <p:nvPr>
            <p:ph sz="half" idx="1"/>
          </p:nvPr>
        </p:nvSpPr>
        <p:spPr>
          <a:xfrm>
            <a:off x="1290006" y="2014538"/>
            <a:ext cx="10046044" cy="4203382"/>
          </a:xfrm>
        </p:spPr>
        <p:txBody>
          <a:bodyPr/>
          <a:lstStyle/>
          <a:p>
            <a:pPr marL="0" indent="0">
              <a:buNone/>
            </a:pPr>
            <a:r>
              <a:rPr lang="en-US" sz="2800" dirty="0"/>
              <a:t>Participating effectively in district and college governance is shared involvement in the decision-making process.</a:t>
            </a:r>
          </a:p>
          <a:p>
            <a:pPr marL="457200">
              <a:lnSpc>
                <a:spcPct val="160000"/>
              </a:lnSpc>
              <a:buClr>
                <a:srgbClr val="7030A0"/>
              </a:buClr>
            </a:pPr>
            <a:r>
              <a:rPr lang="en-US" sz="2800" dirty="0"/>
              <a:t>Does not imply total agreement;</a:t>
            </a:r>
          </a:p>
          <a:p>
            <a:pPr marL="457200">
              <a:lnSpc>
                <a:spcPct val="160000"/>
              </a:lnSpc>
              <a:buClr>
                <a:srgbClr val="7030A0"/>
              </a:buClr>
            </a:pPr>
            <a:r>
              <a:rPr lang="en-US" sz="2800" dirty="0"/>
              <a:t>Same level of participation by all is not required: and</a:t>
            </a:r>
          </a:p>
          <a:p>
            <a:pPr marL="457200">
              <a:lnSpc>
                <a:spcPct val="160000"/>
              </a:lnSpc>
              <a:buClr>
                <a:srgbClr val="7030A0"/>
              </a:buClr>
            </a:pPr>
            <a:r>
              <a:rPr lang="en-US" sz="2800" dirty="0"/>
              <a:t>Final decisions rest with the governing board.</a:t>
            </a:r>
          </a:p>
        </p:txBody>
      </p:sp>
    </p:spTree>
    <p:extLst>
      <p:ext uri="{BB962C8B-B14F-4D97-AF65-F5344CB8AC3E}">
        <p14:creationId xmlns:p14="http://schemas.microsoft.com/office/powerpoint/2010/main" val="201767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372D-C2C9-6B45-6CA8-F8442EB6EF00}"/>
              </a:ext>
            </a:extLst>
          </p:cNvPr>
          <p:cNvSpPr>
            <a:spLocks noGrp="1"/>
          </p:cNvSpPr>
          <p:nvPr>
            <p:ph type="title"/>
          </p:nvPr>
        </p:nvSpPr>
        <p:spPr/>
        <p:txBody>
          <a:bodyPr anchor="ctr"/>
          <a:lstStyle/>
          <a:p>
            <a:pPr algn="ctr"/>
            <a:r>
              <a:rPr lang="en-US" b="1" dirty="0"/>
              <a:t>The Law – Education Code</a:t>
            </a:r>
            <a:br>
              <a:rPr lang="en-US" b="1" dirty="0"/>
            </a:br>
            <a:r>
              <a:rPr lang="en-US" sz="2400" b="1" dirty="0"/>
              <a:t>Ed Code § 70902(b)(7)</a:t>
            </a:r>
            <a:endParaRPr lang="en-US" b="1" dirty="0"/>
          </a:p>
        </p:txBody>
      </p:sp>
      <p:sp>
        <p:nvSpPr>
          <p:cNvPr id="3" name="Content Placeholder 2">
            <a:extLst>
              <a:ext uri="{FF2B5EF4-FFF2-40B4-BE49-F238E27FC236}">
                <a16:creationId xmlns:a16="http://schemas.microsoft.com/office/drawing/2014/main" id="{E6F56974-A06C-238F-EECC-DC231D89EC38}"/>
              </a:ext>
            </a:extLst>
          </p:cNvPr>
          <p:cNvSpPr>
            <a:spLocks noGrp="1"/>
          </p:cNvSpPr>
          <p:nvPr>
            <p:ph sz="half" idx="1"/>
          </p:nvPr>
        </p:nvSpPr>
        <p:spPr/>
        <p:txBody>
          <a:bodyPr/>
          <a:lstStyle/>
          <a:p>
            <a:pPr marL="0" indent="0">
              <a:buNone/>
            </a:pPr>
            <a:r>
              <a:rPr lang="en-US" sz="2800" dirty="0"/>
              <a:t>Board of Governors shall establish “minimum standards” and local governing boards shall “establish procedures not inconsistent” with those standards to ensure the following:</a:t>
            </a:r>
          </a:p>
          <a:p>
            <a:pPr marL="457200">
              <a:buClr>
                <a:srgbClr val="7030A0"/>
              </a:buClr>
            </a:pPr>
            <a:r>
              <a:rPr lang="en-US" sz="2800" dirty="0"/>
              <a:t>Faculty, staff, and students the right to </a:t>
            </a:r>
            <a:r>
              <a:rPr lang="en-US" sz="2800" b="1" dirty="0"/>
              <a:t>participate effectively</a:t>
            </a:r>
            <a:r>
              <a:rPr lang="en-US" sz="2800" dirty="0"/>
              <a:t> in district and college governance;</a:t>
            </a:r>
          </a:p>
          <a:p>
            <a:pPr marL="457200">
              <a:buClr>
                <a:srgbClr val="7030A0"/>
              </a:buClr>
            </a:pPr>
            <a:r>
              <a:rPr lang="en-US" sz="2800" dirty="0"/>
              <a:t>The right of the academic senates to assume </a:t>
            </a:r>
            <a:r>
              <a:rPr lang="en-US" sz="2800" b="1" dirty="0"/>
              <a:t>primary responsibility </a:t>
            </a:r>
            <a:r>
              <a:rPr lang="en-US" sz="2800" dirty="0"/>
              <a:t>for making recommendations in the areas of </a:t>
            </a:r>
            <a:r>
              <a:rPr lang="en-US" sz="2800" b="1" dirty="0"/>
              <a:t>curriculum and academic standards</a:t>
            </a:r>
            <a:r>
              <a:rPr lang="en-US" sz="2800" dirty="0"/>
              <a:t>.</a:t>
            </a:r>
          </a:p>
        </p:txBody>
      </p:sp>
    </p:spTree>
    <p:extLst>
      <p:ext uri="{BB962C8B-B14F-4D97-AF65-F5344CB8AC3E}">
        <p14:creationId xmlns:p14="http://schemas.microsoft.com/office/powerpoint/2010/main" val="295746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94FE-6BF7-37CF-06AE-66100153481B}"/>
              </a:ext>
            </a:extLst>
          </p:cNvPr>
          <p:cNvSpPr>
            <a:spLocks noGrp="1"/>
          </p:cNvSpPr>
          <p:nvPr>
            <p:ph type="title"/>
          </p:nvPr>
        </p:nvSpPr>
        <p:spPr/>
        <p:txBody>
          <a:bodyPr anchor="ctr">
            <a:normAutofit fontScale="90000"/>
          </a:bodyPr>
          <a:lstStyle/>
          <a:p>
            <a:pPr algn="ctr"/>
            <a:r>
              <a:rPr lang="en-US" b="1" dirty="0"/>
              <a:t>Governing Board</a:t>
            </a:r>
            <a:br>
              <a:rPr lang="en-US" b="1" dirty="0"/>
            </a:br>
            <a:r>
              <a:rPr lang="en-US" dirty="0"/>
              <a:t>The Law – Education Code</a:t>
            </a:r>
            <a:br>
              <a:rPr lang="en-US" dirty="0"/>
            </a:br>
            <a:r>
              <a:rPr lang="en-US" sz="2400" dirty="0"/>
              <a:t>Ed Code § 70902(a)(1)</a:t>
            </a:r>
            <a:endParaRPr lang="en-US" b="1" dirty="0"/>
          </a:p>
        </p:txBody>
      </p:sp>
      <p:sp>
        <p:nvSpPr>
          <p:cNvPr id="3" name="Content Placeholder 2">
            <a:extLst>
              <a:ext uri="{FF2B5EF4-FFF2-40B4-BE49-F238E27FC236}">
                <a16:creationId xmlns:a16="http://schemas.microsoft.com/office/drawing/2014/main" id="{8E366558-D0C1-AEAF-850F-35974A9555F2}"/>
              </a:ext>
            </a:extLst>
          </p:cNvPr>
          <p:cNvSpPr>
            <a:spLocks noGrp="1"/>
          </p:cNvSpPr>
          <p:nvPr>
            <p:ph sz="half" idx="1"/>
          </p:nvPr>
        </p:nvSpPr>
        <p:spPr/>
        <p:txBody>
          <a:bodyPr/>
          <a:lstStyle/>
          <a:p>
            <a:pPr marL="0" indent="0">
              <a:buNone/>
            </a:pPr>
            <a:r>
              <a:rPr lang="en-US" sz="2800" b="0" i="0" u="none" strike="noStrike" dirty="0">
                <a:solidFill>
                  <a:srgbClr val="333333"/>
                </a:solidFill>
                <a:effectLst/>
                <a:cs typeface="Times New Roman" panose="02020603050405020304" pitchFamily="18" charset="0"/>
              </a:rPr>
              <a:t>Every community college district shall be under the control of a board of trustees, which is referred to herein as the “governing board.” </a:t>
            </a:r>
            <a:r>
              <a:rPr lang="en-US" sz="2800" b="1" i="0" u="none" strike="noStrike" dirty="0">
                <a:solidFill>
                  <a:srgbClr val="333333"/>
                </a:solidFill>
                <a:effectLst/>
                <a:cs typeface="Times New Roman" panose="02020603050405020304" pitchFamily="18" charset="0"/>
              </a:rPr>
              <a:t>The governing board of each community college district shall establish, maintain, operate, and govern one or more community colleges in accordance with law</a:t>
            </a:r>
            <a:r>
              <a:rPr lang="en-US" sz="2800" b="0" i="0" u="none" strike="noStrike" dirty="0">
                <a:solidFill>
                  <a:srgbClr val="333333"/>
                </a:solidFill>
                <a:effectLst/>
                <a:cs typeface="Times New Roman" panose="02020603050405020304" pitchFamily="18" charset="0"/>
              </a:rPr>
              <a:t>. In so doing, the governing board may initiate and carry on any program, activity, or may otherwise act in any manner that is not in conflict with or inconsistent with, or preempted by, any law and that is not in conflict with the purposes for which community college districts are established.</a:t>
            </a:r>
            <a:endParaRPr lang="en-US" sz="2800" dirty="0">
              <a:cs typeface="Times New Roman" panose="02020603050405020304" pitchFamily="18" charset="0"/>
            </a:endParaRPr>
          </a:p>
          <a:p>
            <a:pPr marL="0" indent="0">
              <a:buNone/>
            </a:pPr>
            <a:endParaRPr lang="en-US" sz="2800" dirty="0"/>
          </a:p>
        </p:txBody>
      </p:sp>
    </p:spTree>
    <p:extLst>
      <p:ext uri="{BB962C8B-B14F-4D97-AF65-F5344CB8AC3E}">
        <p14:creationId xmlns:p14="http://schemas.microsoft.com/office/powerpoint/2010/main" val="2180180688"/>
      </p:ext>
    </p:extLst>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D7EBA99D-843D-E446-A8C0-13737670DB95}" vid="{6DD0DB52-E37E-7B40-A098-CF1D33232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78</TotalTime>
  <Words>2880</Words>
  <Application>Microsoft Macintosh PowerPoint</Application>
  <PresentationFormat>Widescreen</PresentationFormat>
  <Paragraphs>376</Paragraphs>
  <Slides>34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Bradley Hand</vt:lpstr>
      <vt:lpstr>Calibri</vt:lpstr>
      <vt:lpstr>Georgia</vt:lpstr>
      <vt:lpstr>Gill Sans MT</vt:lpstr>
      <vt:lpstr>Lato</vt:lpstr>
      <vt:lpstr>Palatino</vt:lpstr>
      <vt:lpstr>Times New Roman</vt:lpstr>
      <vt:lpstr>Verdana</vt:lpstr>
      <vt:lpstr>ASCCC Curriculum Inst. 2020 Theme</vt:lpstr>
      <vt:lpstr>Collegiality in Action: Building a Relationship with Your College President/District Chancellor  Thursday, April 20 | 2:15-3:15</vt:lpstr>
      <vt:lpstr>Presenters</vt:lpstr>
      <vt:lpstr>Session Description</vt:lpstr>
      <vt:lpstr>Overview</vt:lpstr>
      <vt:lpstr>Governance Primer for the CCCs</vt:lpstr>
      <vt:lpstr>Two Key Terms in  Shared/Participatory Governance</vt:lpstr>
      <vt:lpstr>Title 5 Terminology: Effective Participation</vt:lpstr>
      <vt:lpstr>The Law – Education Code Ed Code § 70902(b)(7)</vt:lpstr>
      <vt:lpstr>Governing Board The Law – Education Code Ed Code § 70902(a)(1)</vt:lpstr>
      <vt:lpstr>Administrators The Law – Education Code Ed Code § 70902(d)</vt:lpstr>
      <vt:lpstr>Regulation – Title 5 Title 5 §53203</vt:lpstr>
      <vt:lpstr>Regulation – Academic Senate 10+1 Title 5 § 53200</vt:lpstr>
      <vt:lpstr>Regulation – Academic Senate 10+1 Title 5 § 53200</vt:lpstr>
      <vt:lpstr>Regulation – Academic Senate 10+1 Title 5 § 53200</vt:lpstr>
      <vt:lpstr>Regulation – Academic Senate Title 5 § 53203</vt:lpstr>
      <vt:lpstr>Regulation – Academic Senate Title 5 § 53203</vt:lpstr>
      <vt:lpstr>Other Legal Provisions Related to the  Academic Senates</vt:lpstr>
      <vt:lpstr>Other Legal Provisions Related to the  Academic Senates</vt:lpstr>
      <vt:lpstr>Legal Provisions Related to  Faculty</vt:lpstr>
      <vt:lpstr>All Staff Title 5 § 51203.5 Classified Professionals, Faculty, Managers/Administrators</vt:lpstr>
      <vt:lpstr>Student Roles in Governance EDC §76060</vt:lpstr>
      <vt:lpstr>Student Roles in Governance Title 5 § 51203.7</vt:lpstr>
      <vt:lpstr>Student 9+1 Title 5 § 51203.7</vt:lpstr>
      <vt:lpstr>Student 9+1 Title 5 § 51203.7</vt:lpstr>
      <vt:lpstr>Similar Structure at the State Level</vt:lpstr>
      <vt:lpstr>Building Relations Ensuring Belonging</vt:lpstr>
      <vt:lpstr>Building Trust</vt:lpstr>
      <vt:lpstr>Story Time</vt:lpstr>
      <vt:lpstr>“Rely Primarily” or  “Reach Mutual Agreement”…?</vt:lpstr>
      <vt:lpstr>Collegial Consultation (Re-Cap)</vt:lpstr>
      <vt:lpstr>Survey of California Community College Delineation of 10+1</vt:lpstr>
      <vt:lpstr>Survey of California Community College Delineation of 10+1</vt:lpstr>
      <vt:lpstr>More Story Time</vt:lpstr>
      <vt:lpstr>Q and 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Collegiality in Action: Building a Relationship with Your College President/District Chancellor</dc:title>
  <dc:subject/>
  <dc:creator>May, Virginia</dc:creator>
  <cp:keywords/>
  <dc:description/>
  <cp:lastModifiedBy>May, Virginia</cp:lastModifiedBy>
  <cp:revision>18</cp:revision>
  <cp:lastPrinted>2020-11-24T19:39:26Z</cp:lastPrinted>
  <dcterms:created xsi:type="dcterms:W3CDTF">2023-04-05T16:01:39Z</dcterms:created>
  <dcterms:modified xsi:type="dcterms:W3CDTF">2023-04-13T13:34:29Z</dcterms:modified>
  <cp:category/>
</cp:coreProperties>
</file>