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77" r:id="rId6"/>
    <p:sldId id="274" r:id="rId7"/>
    <p:sldId id="260" r:id="rId8"/>
    <p:sldId id="265" r:id="rId9"/>
    <p:sldId id="278" r:id="rId10"/>
    <p:sldId id="261" r:id="rId11"/>
    <p:sldId id="262" r:id="rId12"/>
    <p:sldId id="280" r:id="rId13"/>
    <p:sldId id="279" r:id="rId14"/>
    <p:sldId id="266" r:id="rId15"/>
    <p:sldId id="267" r:id="rId16"/>
    <p:sldId id="268" r:id="rId17"/>
    <p:sldId id="281" r:id="rId18"/>
    <p:sldId id="282" r:id="rId19"/>
    <p:sldId id="270" r:id="rId20"/>
    <p:sldId id="273" r:id="rId21"/>
    <p:sldId id="271" r:id="rId22"/>
    <p:sldId id="272" r:id="rId23"/>
    <p:sldId id="283"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Noto Sans Symbols" panose="020B0604020202020204" charset="0"/>
      <p:regular r:id="rId34"/>
      <p:bold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Btck/ZLGhAQCIya+X/enk34/M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531" autoAdjust="0"/>
  </p:normalViewPr>
  <p:slideViewPr>
    <p:cSldViewPr snapToGrid="0">
      <p:cViewPr varScale="1">
        <p:scale>
          <a:sx n="56" d="100"/>
          <a:sy n="56" d="100"/>
        </p:scale>
        <p:origin x="108" y="306"/>
      </p:cViewPr>
      <p:guideLst/>
    </p:cSldViewPr>
  </p:slideViewPr>
  <p:outlineViewPr>
    <p:cViewPr>
      <p:scale>
        <a:sx n="33" d="100"/>
        <a:sy n="33" d="100"/>
      </p:scale>
      <p:origin x="0" y="-44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 name="Google Shape;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b1e5ecf0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Christopher</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From IEPI</a:t>
            </a:r>
          </a:p>
          <a:p>
            <a:pPr marL="171450" lvl="0" indent="-171450" algn="l" rtl="0">
              <a:spcBef>
                <a:spcPts val="360"/>
              </a:spcBef>
              <a:spcAft>
                <a:spcPts val="0"/>
              </a:spcAft>
              <a:buFont typeface="Arial" panose="020B0604020202020204" pitchFamily="34" charset="0"/>
              <a:buChar char="•"/>
            </a:pPr>
            <a:r>
              <a:rPr lang="en-US" dirty="0"/>
              <a:t>Support &amp; Services – Wrap around support services that promote student success</a:t>
            </a:r>
          </a:p>
          <a:p>
            <a:pPr marL="171450" lvl="0" indent="-171450" algn="l" rtl="0">
              <a:spcBef>
                <a:spcPts val="360"/>
              </a:spcBef>
              <a:spcAft>
                <a:spcPts val="0"/>
              </a:spcAft>
              <a:buFont typeface="Arial" panose="020B0604020202020204" pitchFamily="34" charset="0"/>
              <a:buChar char="•"/>
            </a:pPr>
            <a:r>
              <a:rPr lang="en-US" dirty="0"/>
              <a:t>Scalable strategies and interventions that improve student success and completion outcomes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Examples “</a:t>
            </a:r>
            <a:r>
              <a:rPr lang="en-US" dirty="0" err="1"/>
              <a:t>todo</a:t>
            </a:r>
            <a:r>
              <a:rPr lang="en-US" dirty="0"/>
              <a:t> list”</a:t>
            </a:r>
            <a:endParaRPr dirty="0"/>
          </a:p>
          <a:p>
            <a:pPr marL="0" lvl="0" indent="0" algn="l" rtl="0">
              <a:spcBef>
                <a:spcPts val="360"/>
              </a:spcBef>
              <a:spcAft>
                <a:spcPts val="0"/>
              </a:spcAft>
              <a:buNone/>
            </a:pPr>
            <a:r>
              <a:rPr lang="en-US" dirty="0"/>
              <a:t>ask for some examples from the participants</a:t>
            </a:r>
            <a:endParaRPr dirty="0"/>
          </a:p>
        </p:txBody>
      </p:sp>
      <p:sp>
        <p:nvSpPr>
          <p:cNvPr id="147" name="Google Shape;147;g22b1e5ecf0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discussion? Ask for input of examples?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60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Refer to Resolution 17.01 F18 –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b="1" dirty="0"/>
              <a:t>Resolved, That the Academic Senate for California Community Colleges urge local academic senates to review the faculty representation on enrollment management committees to ensure broad representation, program expertise, and general education expertise; and</a:t>
            </a:r>
            <a:endParaRPr b="1" dirty="0"/>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179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Resolution F18 17.01– Directed ASCCC to update this paper. (originally had a request to bring the paper back by Spring 2020) 	</a:t>
            </a:r>
            <a:endParaRPr dirty="0"/>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turns introducing ourselves and roles, our experience with SEM?</a:t>
            </a:r>
            <a:endParaRPr/>
          </a:p>
        </p:txBody>
      </p:sp>
      <p:sp>
        <p:nvSpPr>
          <p:cNvPr id="64" name="Google Shape;64;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65" name="Google Shape;6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Christopher – Preview Presentation</a:t>
            </a:r>
            <a:endParaRPr dirty="0"/>
          </a:p>
        </p:txBody>
      </p:sp>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448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We can open the chat or ask participants to unmute and share their ideas.</a:t>
            </a:r>
            <a:endParaRPr dirty="0"/>
          </a:p>
        </p:txBody>
      </p:sp>
      <p:sp>
        <p:nvSpPr>
          <p:cNvPr id="79" name="Google Shape;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b2c26ce26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Based on the IEPI SEM Purpose Statement</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Within California Community Colleges, SEM is a shared responsibility. Student success is</a:t>
            </a:r>
          </a:p>
          <a:p>
            <a:pPr marL="0" lvl="0" indent="0" algn="l" rtl="0">
              <a:spcBef>
                <a:spcPts val="360"/>
              </a:spcBef>
              <a:spcAft>
                <a:spcPts val="0"/>
              </a:spcAft>
              <a:buNone/>
            </a:pPr>
            <a:r>
              <a:rPr lang="en-US" dirty="0"/>
              <a:t>central to all related planning, practices, and processes. The purpose of SEM is to:</a:t>
            </a:r>
          </a:p>
          <a:p>
            <a:pPr marL="0" lvl="0" indent="0" algn="l" rtl="0">
              <a:spcBef>
                <a:spcPts val="360"/>
              </a:spcBef>
              <a:spcAft>
                <a:spcPts val="0"/>
              </a:spcAft>
              <a:buNone/>
            </a:pPr>
            <a:endParaRPr lang="en-US" dirty="0"/>
          </a:p>
          <a:p>
            <a:pPr marL="171450" lvl="0" indent="-171450" algn="l" rtl="0">
              <a:spcBef>
                <a:spcPts val="360"/>
              </a:spcBef>
              <a:spcAft>
                <a:spcPts val="0"/>
              </a:spcAft>
              <a:buFont typeface="Arial" panose="020B0604020202020204" pitchFamily="34" charset="0"/>
              <a:buChar char="•"/>
            </a:pPr>
            <a:r>
              <a:rPr lang="en-US" dirty="0"/>
              <a:t>Establish comprehensive student enrollment goals that are aligned with the college’s mission and strategic plan.</a:t>
            </a:r>
          </a:p>
          <a:p>
            <a:pPr marL="171450" lvl="0" indent="-171450" algn="l" rtl="0">
              <a:spcBef>
                <a:spcPts val="360"/>
              </a:spcBef>
              <a:spcAft>
                <a:spcPts val="0"/>
              </a:spcAft>
              <a:buFont typeface="Arial" panose="020B0604020202020204" pitchFamily="34" charset="0"/>
              <a:buChar char="•"/>
            </a:pPr>
            <a:r>
              <a:rPr lang="en-US" dirty="0"/>
              <a:t>Promote student success by improving access, engagement, persistence, and completion.</a:t>
            </a:r>
          </a:p>
          <a:p>
            <a:pPr marL="171450" lvl="0" indent="-171450" algn="l" rtl="0">
              <a:spcBef>
                <a:spcPts val="360"/>
              </a:spcBef>
              <a:spcAft>
                <a:spcPts val="0"/>
              </a:spcAft>
              <a:buFont typeface="Arial" panose="020B0604020202020204" pitchFamily="34" charset="0"/>
              <a:buChar char="•"/>
            </a:pPr>
            <a:r>
              <a:rPr lang="en-US" dirty="0"/>
              <a:t>Ensure fiscal stability and viability by optimizing enrollments and integrating SEM into the college financial planning, budgeting, and allocation processes.</a:t>
            </a:r>
          </a:p>
          <a:p>
            <a:pPr marL="171450" lvl="0" indent="-171450" algn="l" rtl="0">
              <a:spcBef>
                <a:spcPts val="360"/>
              </a:spcBef>
              <a:spcAft>
                <a:spcPts val="0"/>
              </a:spcAft>
              <a:buFont typeface="Arial" panose="020B0604020202020204" pitchFamily="34" charset="0"/>
              <a:buChar char="•"/>
            </a:pPr>
            <a:r>
              <a:rPr lang="en-US" dirty="0"/>
              <a:t>Offer quality and relevant programs with clear educational pathways, course offerings, and appropriate student support.</a:t>
            </a:r>
          </a:p>
          <a:p>
            <a:pPr marL="171450" lvl="0" indent="-171450" algn="l" rtl="0">
              <a:spcBef>
                <a:spcPts val="360"/>
              </a:spcBef>
              <a:spcAft>
                <a:spcPts val="0"/>
              </a:spcAft>
              <a:buFont typeface="Arial" panose="020B0604020202020204" pitchFamily="34" charset="0"/>
              <a:buChar char="•"/>
            </a:pPr>
            <a:r>
              <a:rPr lang="en-US" dirty="0"/>
              <a:t>Implement strategies that lead to equitable access and outcomes.</a:t>
            </a:r>
          </a:p>
          <a:p>
            <a:pPr marL="171450" lvl="0" indent="-171450" algn="l" rtl="0">
              <a:spcBef>
                <a:spcPts val="360"/>
              </a:spcBef>
              <a:spcAft>
                <a:spcPts val="0"/>
              </a:spcAft>
              <a:buFont typeface="Arial" panose="020B0604020202020204" pitchFamily="34" charset="0"/>
              <a:buChar char="•"/>
            </a:pPr>
            <a:r>
              <a:rPr lang="en-US" dirty="0"/>
              <a:t>Create a data-rich environment to inform decisions and evaluate strategies.</a:t>
            </a:r>
          </a:p>
          <a:p>
            <a:pPr marL="171450" lvl="0" indent="-171450" algn="l" rtl="0">
              <a:spcBef>
                <a:spcPts val="360"/>
              </a:spcBef>
              <a:spcAft>
                <a:spcPts val="0"/>
              </a:spcAft>
              <a:buFont typeface="Arial" panose="020B0604020202020204" pitchFamily="34" charset="0"/>
              <a:buChar char="•"/>
            </a:pPr>
            <a:r>
              <a:rPr lang="en-US" dirty="0"/>
              <a:t>Design and implement communications and marketing with internal and external stakeholders to increase understanding of SEM and to meet SEM goals.</a:t>
            </a:r>
          </a:p>
          <a:p>
            <a:pPr marL="171450" lvl="0" indent="-171450" algn="l" rtl="0">
              <a:spcBef>
                <a:spcPts val="360"/>
              </a:spcBef>
              <a:spcAft>
                <a:spcPts val="0"/>
              </a:spcAft>
              <a:buFont typeface="Arial" panose="020B0604020202020204" pitchFamily="34" charset="0"/>
              <a:buChar char="•"/>
            </a:pPr>
            <a:r>
              <a:rPr lang="en-US" dirty="0"/>
              <a:t>Increase collaboration among departments across the campus to support the enrollment program. </a:t>
            </a:r>
          </a:p>
          <a:p>
            <a:pPr marL="0" lvl="0" indent="0" algn="l" rtl="0">
              <a:spcBef>
                <a:spcPts val="360"/>
              </a:spcBef>
              <a:spcAft>
                <a:spcPts val="0"/>
              </a:spcAft>
              <a:buNone/>
            </a:pPr>
            <a:endParaRPr dirty="0"/>
          </a:p>
        </p:txBody>
      </p:sp>
      <p:sp>
        <p:nvSpPr>
          <p:cNvPr id="133" name="Google Shape;133;g22b2c26ce2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2b1e5ecf0c_7_2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Slides 5-6 (James)</a:t>
            </a:r>
            <a:endParaRPr/>
          </a:p>
          <a:p>
            <a:pPr marL="0" marR="0" lvl="0" indent="0" algn="l" rtl="0">
              <a:lnSpc>
                <a:spcPct val="100000"/>
              </a:lnSpc>
              <a:spcBef>
                <a:spcPts val="0"/>
              </a:spcBef>
              <a:spcAft>
                <a:spcPts val="0"/>
              </a:spcAft>
              <a:buClr>
                <a:schemeClr val="dk1"/>
              </a:buClr>
              <a:buSzPts val="1200"/>
              <a:buFont typeface="Calibri"/>
              <a:buNone/>
            </a:pPr>
            <a:r>
              <a:rPr lang="en-US"/>
              <a:t>11:08-11:13</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Emphasize student journey and 17 completions by the end</a:t>
            </a:r>
            <a:endParaRPr/>
          </a:p>
        </p:txBody>
      </p:sp>
      <p:sp>
        <p:nvSpPr>
          <p:cNvPr id="86" name="Google Shape;86;g22b1e5ecf0c_7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2b1e5ecf0c_7_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Done by 11:13</a:t>
            </a:r>
            <a:endParaRPr/>
          </a:p>
        </p:txBody>
      </p:sp>
      <p:sp>
        <p:nvSpPr>
          <p:cNvPr id="92" name="Google Shape;92;g22b1e5ecf0c_7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959005" y="4323806"/>
            <a:ext cx="10432249" cy="216053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15"/>
          <p:cNvSpPr/>
          <p:nvPr/>
        </p:nvSpPr>
        <p:spPr>
          <a:xfrm>
            <a:off x="0" y="0"/>
            <a:ext cx="12192000" cy="2272937"/>
          </a:xfrm>
          <a:prstGeom prst="rect">
            <a:avLst/>
          </a:prstGeom>
          <a:solidFill>
            <a:schemeClr val="accent1"/>
          </a:solidFill>
          <a:ln w="12700" cap="flat" cmpd="sng">
            <a:solidFill>
              <a:srgbClr val="055E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5"/>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18" name="Google Shape;18;p15"/>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5"/>
          <p:cNvPicPr preferRelativeResize="0"/>
          <p:nvPr/>
        </p:nvPicPr>
        <p:blipFill rotWithShape="1">
          <a:blip r:embed="rId3">
            <a:alphaModFix/>
          </a:blip>
          <a:srcRect/>
          <a:stretch/>
        </p:blipFill>
        <p:spPr>
          <a:xfrm>
            <a:off x="0" y="0"/>
            <a:ext cx="2575995" cy="2272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24" name="Google Shape;24;p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6"/>
          <p:cNvPicPr preferRelativeResize="0"/>
          <p:nvPr/>
        </p:nvPicPr>
        <p:blipFill rotWithShape="1">
          <a:blip r:embed="rId3">
            <a:alphaModFix/>
          </a:blip>
          <a:srcRect/>
          <a:stretch/>
        </p:blipFill>
        <p:spPr>
          <a:xfrm>
            <a:off x="-7113" y="0"/>
            <a:ext cx="822046" cy="6857999"/>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0" name="Google Shape;30;p1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7"/>
          <p:cNvPicPr preferRelativeResize="0"/>
          <p:nvPr/>
        </p:nvPicPr>
        <p:blipFill rotWithShape="1">
          <a:blip r:embed="rId3">
            <a:alphaModFix/>
          </a:blip>
          <a:srcRect/>
          <a:stretch/>
        </p:blipFill>
        <p:spPr>
          <a:xfrm>
            <a:off x="-7113" y="0"/>
            <a:ext cx="822046" cy="6858000"/>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7" name="Google Shape;37;p18"/>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g22b1e5ecf0c_7_34"/>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g22b1e5ecf0c_7_34"/>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1" name="Google Shape;41;g22b1e5ecf0c_7_3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42" name="Google Shape;42;g22b1e5ecf0c_7_3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43" name="Google Shape;43;g22b1e5ecf0c_7_3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One Area">
  <p:cSld name="Text Only One Area">
    <p:spTree>
      <p:nvGrpSpPr>
        <p:cNvPr id="1" name="Shape 44"/>
        <p:cNvGrpSpPr/>
        <p:nvPr/>
      </p:nvGrpSpPr>
      <p:grpSpPr>
        <a:xfrm>
          <a:off x="0" y="0"/>
          <a:ext cx="0" cy="0"/>
          <a:chOff x="0" y="0"/>
          <a:chExt cx="0" cy="0"/>
        </a:xfrm>
      </p:grpSpPr>
      <p:pic>
        <p:nvPicPr>
          <p:cNvPr id="45" name="Google Shape;45;g22b1e5ecf0c_7_52" descr="&quot;&quot;"/>
          <p:cNvPicPr preferRelativeResize="0"/>
          <p:nvPr/>
        </p:nvPicPr>
        <p:blipFill rotWithShape="1">
          <a:blip r:embed="rId2">
            <a:alphaModFix/>
          </a:blip>
          <a:srcRect t="1" r="12879" b="-1364"/>
          <a:stretch/>
        </p:blipFill>
        <p:spPr>
          <a:xfrm>
            <a:off x="7810500" y="1041748"/>
            <a:ext cx="4381500" cy="5097795"/>
          </a:xfrm>
          <a:prstGeom prst="rect">
            <a:avLst/>
          </a:prstGeom>
          <a:noFill/>
          <a:ln>
            <a:noFill/>
          </a:ln>
        </p:spPr>
      </p:pic>
      <p:sp>
        <p:nvSpPr>
          <p:cNvPr id="46" name="Google Shape;46;g22b1e5ecf0c_7_52"/>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g22b1e5ecf0c_7_52"/>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8" name="Google Shape;48;g22b1e5ecf0c_7_52"/>
          <p:cNvSpPr txBox="1">
            <a:spLocks noGrp="1"/>
          </p:cNvSpPr>
          <p:nvPr>
            <p:ph type="body" idx="1"/>
          </p:nvPr>
        </p:nvSpPr>
        <p:spPr>
          <a:xfrm>
            <a:off x="0" y="1828800"/>
            <a:ext cx="12192000" cy="40703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Georgia"/>
                <a:ea typeface="Georgia"/>
                <a:cs typeface="Georgia"/>
                <a:sym typeface="Georgia"/>
              </a:defRPr>
            </a:lvl1pPr>
            <a:lvl2pPr marR="0" lvl="1"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3"/>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ccc.org/sites/default/files/CCC_DEI-in-Curriculum_Model_Principles_and_Practices_June_2022.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asccc.org/sites/default/files/CCC_DEI-in-Curriculum_Model_Principles_and_Practices_June_2022.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asccc.org/sites/default/files/SE%20Infographic.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959005" y="4323806"/>
            <a:ext cx="10432249" cy="216053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2700" b="1" dirty="0"/>
              <a:t>Faculty Role in Institutional Planning as it Relates to Strategic Enrollment Management</a:t>
            </a:r>
            <a:br>
              <a:rPr lang="en-US" sz="2700" b="1" dirty="0"/>
            </a:br>
            <a:br>
              <a:rPr lang="en-US" sz="2400" dirty="0"/>
            </a:br>
            <a:r>
              <a:rPr lang="en-US" sz="2400" dirty="0"/>
              <a:t>Thursday April 20, 2023 </a:t>
            </a:r>
            <a:r>
              <a:rPr lang="en-US" sz="2400" dirty="0">
                <a:solidFill>
                  <a:srgbClr val="FFAF15"/>
                </a:solidFill>
              </a:rPr>
              <a:t>| </a:t>
            </a:r>
            <a:r>
              <a:rPr lang="en-US" sz="2400" dirty="0"/>
              <a:t>10:45am – 11:45am </a:t>
            </a:r>
            <a:r>
              <a:rPr lang="en-US" sz="2400" dirty="0">
                <a:solidFill>
                  <a:srgbClr val="FFAF15"/>
                </a:solidFill>
              </a:rPr>
              <a:t>| </a:t>
            </a:r>
            <a:r>
              <a:rPr lang="en-US" sz="2400" dirty="0"/>
              <a:t>Online</a:t>
            </a:r>
            <a:endParaRPr sz="4000" dirty="0">
              <a:solidFill>
                <a:srgbClr val="FFAF1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Title 1">
            <a:extLst>
              <a:ext uri="{FF2B5EF4-FFF2-40B4-BE49-F238E27FC236}">
                <a16:creationId xmlns:a16="http://schemas.microsoft.com/office/drawing/2014/main" id="{9905F6E6-9AF2-96A2-B537-912681800EAB}"/>
              </a:ext>
            </a:extLst>
          </p:cNvPr>
          <p:cNvSpPr>
            <a:spLocks noGrp="1"/>
          </p:cNvSpPr>
          <p:nvPr>
            <p:ph type="title" idx="4294967295"/>
          </p:nvPr>
        </p:nvSpPr>
        <p:spPr>
          <a:xfrm>
            <a:off x="1277938" y="-1325563"/>
            <a:ext cx="10075862" cy="1325563"/>
          </a:xfrm>
        </p:spPr>
        <p:txBody>
          <a:bodyPr spcFirstLastPara="1" wrap="square" lIns="91425" tIns="45700" rIns="91425" bIns="45700" anchor="b" anchorCtr="0">
            <a:noAutofit/>
          </a:bodyPr>
          <a:lstStyle/>
          <a:p>
            <a:r>
              <a:rPr lang="en-US" dirty="0"/>
              <a:t>Attrition Pattern for Every 100 Applicants</a:t>
            </a:r>
          </a:p>
        </p:txBody>
      </p:sp>
      <p:pic>
        <p:nvPicPr>
          <p:cNvPr id="89" name="Google Shape;89;g22b1e5ecf0c_7_29" descr="Chart of Attrition Pattern for Every 100 Applicants"/>
          <p:cNvPicPr preferRelativeResize="0"/>
          <p:nvPr/>
        </p:nvPicPr>
        <p:blipFill>
          <a:blip r:embed="rId3">
            <a:alphaModFix/>
          </a:blip>
          <a:stretch>
            <a:fillRect/>
          </a:stretch>
        </p:blipFill>
        <p:spPr>
          <a:xfrm>
            <a:off x="326150" y="279986"/>
            <a:ext cx="11027663" cy="6051549"/>
          </a:xfrm>
          <a:prstGeom prst="rect">
            <a:avLst/>
          </a:prstGeom>
          <a:noFill/>
          <a:ln>
            <a:noFill/>
          </a:ln>
        </p:spPr>
      </p:pic>
      <p:sp>
        <p:nvSpPr>
          <p:cNvPr id="88" name="Google Shape;88;g22b1e5ecf0c_7_29"/>
          <p:cNvSpPr txBox="1">
            <a:spLocks noGrp="1"/>
          </p:cNvSpPr>
          <p:nvPr>
            <p:ph type="sldNum" idx="12"/>
          </p:nvPr>
        </p:nvSpPr>
        <p:spPr>
          <a:xfrm>
            <a:off x="10298113" y="6356350"/>
            <a:ext cx="10557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ACECB7D5-50F1-0B9C-65B1-0BEB08525036}"/>
              </a:ext>
            </a:extLst>
          </p:cNvPr>
          <p:cNvSpPr>
            <a:spLocks noGrp="1"/>
          </p:cNvSpPr>
          <p:nvPr>
            <p:ph type="title" idx="4294967295"/>
          </p:nvPr>
        </p:nvSpPr>
        <p:spPr>
          <a:xfrm>
            <a:off x="1277938" y="-1325563"/>
            <a:ext cx="10075862" cy="1325563"/>
          </a:xfrm>
        </p:spPr>
        <p:txBody>
          <a:bodyPr spcFirstLastPara="1" wrap="square" lIns="91425" tIns="45700" rIns="91425" bIns="45700" anchor="b" anchorCtr="0">
            <a:noAutofit/>
          </a:bodyPr>
          <a:lstStyle/>
          <a:p>
            <a:r>
              <a:rPr lang="en-US" dirty="0"/>
              <a:t>Attrition Pattern for Every 100 Applicants</a:t>
            </a:r>
          </a:p>
        </p:txBody>
      </p:sp>
      <p:pic>
        <p:nvPicPr>
          <p:cNvPr id="94" name="Google Shape;94;g22b1e5ecf0c_7_40" descr="Chart of Attribution Pattern for Every 100 Applicants  Fall 2017"/>
          <p:cNvPicPr preferRelativeResize="0"/>
          <p:nvPr/>
        </p:nvPicPr>
        <p:blipFill>
          <a:blip r:embed="rId3">
            <a:alphaModFix/>
          </a:blip>
          <a:stretch>
            <a:fillRect/>
          </a:stretch>
        </p:blipFill>
        <p:spPr>
          <a:xfrm>
            <a:off x="138350" y="129850"/>
            <a:ext cx="11020848" cy="6180701"/>
          </a:xfrm>
          <a:prstGeom prst="rect">
            <a:avLst/>
          </a:prstGeom>
          <a:noFill/>
          <a:ln>
            <a:noFill/>
          </a:ln>
        </p:spPr>
      </p:pic>
      <p:sp>
        <p:nvSpPr>
          <p:cNvPr id="95" name="Google Shape;95;g22b1e5ecf0c_7_40"/>
          <p:cNvSpPr txBox="1">
            <a:spLocks noGrp="1"/>
          </p:cNvSpPr>
          <p:nvPr>
            <p:ph type="sldNum" idx="12"/>
          </p:nvPr>
        </p:nvSpPr>
        <p:spPr>
          <a:xfrm>
            <a:off x="10298113" y="6356350"/>
            <a:ext cx="10557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20C9-B8E6-476E-1F8E-B03216CEC635}"/>
              </a:ext>
            </a:extLst>
          </p:cNvPr>
          <p:cNvSpPr>
            <a:spLocks noGrp="1"/>
          </p:cNvSpPr>
          <p:nvPr>
            <p:ph type="title"/>
          </p:nvPr>
        </p:nvSpPr>
        <p:spPr>
          <a:xfrm>
            <a:off x="838200" y="365125"/>
            <a:ext cx="10515600" cy="1065469"/>
          </a:xfrm>
        </p:spPr>
        <p:txBody>
          <a:bodyPr>
            <a:normAutofit/>
          </a:bodyPr>
          <a:lstStyle/>
          <a:p>
            <a:r>
              <a:rPr lang="en-US" sz="3600" dirty="0"/>
              <a:t>Holistic Approach to the Student Learning Journey</a:t>
            </a:r>
          </a:p>
        </p:txBody>
      </p:sp>
      <p:pic>
        <p:nvPicPr>
          <p:cNvPr id="5" name="Picture 4" descr="A diagram of the three phases of the student learning journey and different supports. Prospective New Students, Continuing Students and Graduate and Alum">
            <a:extLst>
              <a:ext uri="{FF2B5EF4-FFF2-40B4-BE49-F238E27FC236}">
                <a16:creationId xmlns:a16="http://schemas.microsoft.com/office/drawing/2014/main" id="{B68775F8-FACD-5C5E-C8B5-896CF095373F}"/>
              </a:ext>
            </a:extLst>
          </p:cNvPr>
          <p:cNvPicPr>
            <a:picLocks noChangeAspect="1"/>
          </p:cNvPicPr>
          <p:nvPr/>
        </p:nvPicPr>
        <p:blipFill>
          <a:blip r:embed="rId2"/>
          <a:stretch>
            <a:fillRect/>
          </a:stretch>
        </p:blipFill>
        <p:spPr>
          <a:xfrm>
            <a:off x="935915" y="1544703"/>
            <a:ext cx="10554840" cy="4468822"/>
          </a:xfrm>
          <a:prstGeom prst="rect">
            <a:avLst/>
          </a:prstGeom>
        </p:spPr>
      </p:pic>
      <p:sp>
        <p:nvSpPr>
          <p:cNvPr id="4" name="Slide Number Placeholder 3">
            <a:extLst>
              <a:ext uri="{FF2B5EF4-FFF2-40B4-BE49-F238E27FC236}">
                <a16:creationId xmlns:a16="http://schemas.microsoft.com/office/drawing/2014/main" id="{445D3C9E-7BF0-FB40-F05A-360DDFB8DF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162534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E80AB1-2CF9-E0D6-B344-1CD90B97C5A9}"/>
              </a:ext>
            </a:extLst>
          </p:cNvPr>
          <p:cNvSpPr>
            <a:spLocks noGrp="1"/>
          </p:cNvSpPr>
          <p:nvPr>
            <p:ph type="title"/>
          </p:nvPr>
        </p:nvSpPr>
        <p:spPr>
          <a:xfrm>
            <a:off x="838200" y="864523"/>
            <a:ext cx="4648200" cy="3491345"/>
          </a:xfrm>
        </p:spPr>
        <p:txBody>
          <a:bodyPr/>
          <a:lstStyle/>
          <a:p>
            <a:pPr algn="ctr"/>
            <a:r>
              <a:rPr lang="en-US" dirty="0">
                <a:solidFill>
                  <a:srgbClr val="FFFFFF"/>
                </a:solidFill>
              </a:rPr>
              <a:t>What about Planning &amp; Support ?</a:t>
            </a:r>
            <a:br>
              <a:rPr lang="en-US" sz="1800" dirty="0"/>
            </a:br>
            <a:endParaRPr lang="en-US" dirty="0"/>
          </a:p>
        </p:txBody>
      </p:sp>
      <p:sp>
        <p:nvSpPr>
          <p:cNvPr id="2" name="Slide Number Placeholder 1">
            <a:extLst>
              <a:ext uri="{FF2B5EF4-FFF2-40B4-BE49-F238E27FC236}">
                <a16:creationId xmlns:a16="http://schemas.microsoft.com/office/drawing/2014/main" id="{15EA9C9A-38E1-31BC-A305-CF60FF9DB1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53791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Big Picture:</a:t>
            </a:r>
            <a:endParaRPr dirty="0"/>
          </a:p>
          <a:p>
            <a:pPr marL="0" lvl="0" indent="0" algn="l" rtl="0">
              <a:lnSpc>
                <a:spcPct val="90000"/>
              </a:lnSpc>
              <a:spcBef>
                <a:spcPts val="0"/>
              </a:spcBef>
              <a:spcAft>
                <a:spcPts val="0"/>
              </a:spcAft>
              <a:buNone/>
            </a:pPr>
            <a:r>
              <a:rPr lang="en-US" dirty="0"/>
              <a:t>Institutional Planning and SEM</a:t>
            </a:r>
            <a:endParaRPr dirty="0"/>
          </a:p>
        </p:txBody>
      </p:sp>
      <p:sp>
        <p:nvSpPr>
          <p:cNvPr id="143" name="Google Shape;143;p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US" sz="2800" dirty="0"/>
              <a:t>Strategic, Strategic Enrollment, Guided Pathways, and Equity Plans</a:t>
            </a:r>
          </a:p>
          <a:p>
            <a:pPr lvl="1" indent="-381000">
              <a:spcBef>
                <a:spcPts val="0"/>
              </a:spcBef>
              <a:buSzPts val="2400"/>
              <a:buChar char="○"/>
            </a:pPr>
            <a:r>
              <a:rPr lang="en-US" sz="2400" dirty="0"/>
              <a:t>Integrated</a:t>
            </a:r>
          </a:p>
          <a:p>
            <a:pPr lvl="1" indent="-381000">
              <a:spcBef>
                <a:spcPts val="0"/>
              </a:spcBef>
              <a:buSzPts val="2400"/>
              <a:buChar char="○"/>
            </a:pPr>
            <a:r>
              <a:rPr lang="en-US" sz="2400" dirty="0"/>
              <a:t>Data Guided</a:t>
            </a:r>
          </a:p>
          <a:p>
            <a:pPr lvl="1" indent="-381000">
              <a:spcBef>
                <a:spcPts val="0"/>
              </a:spcBef>
              <a:buSzPts val="2400"/>
              <a:buChar char="○"/>
            </a:pPr>
            <a:r>
              <a:rPr lang="en-US" sz="2400" dirty="0"/>
              <a:t>Student Enrollment Groups of Focus</a:t>
            </a:r>
          </a:p>
          <a:p>
            <a:pPr lvl="2" indent="-355600">
              <a:spcBef>
                <a:spcPts val="0"/>
              </a:spcBef>
              <a:buSzPts val="2000"/>
              <a:buChar char="■"/>
            </a:pPr>
            <a:r>
              <a:rPr lang="en-US" sz="2400" dirty="0"/>
              <a:t>Adult Learners</a:t>
            </a:r>
          </a:p>
          <a:p>
            <a:pPr lvl="2" indent="-355600">
              <a:spcBef>
                <a:spcPts val="0"/>
              </a:spcBef>
              <a:buSzPts val="2000"/>
              <a:buChar char="■"/>
            </a:pPr>
            <a:r>
              <a:rPr lang="en-US" sz="2400" dirty="0"/>
              <a:t>New First-time students</a:t>
            </a:r>
          </a:p>
          <a:p>
            <a:pPr lvl="2" indent="-355600">
              <a:spcBef>
                <a:spcPts val="0"/>
              </a:spcBef>
              <a:buSzPts val="2000"/>
              <a:buChar char="■"/>
            </a:pPr>
            <a:r>
              <a:rPr lang="en-US" sz="2400" dirty="0"/>
              <a:t>Equity groups</a:t>
            </a:r>
            <a:endParaRPr lang="en-US" sz="2800" dirty="0"/>
          </a:p>
          <a:p>
            <a:pPr marL="457200" lvl="0" indent="-381000" algn="l" rtl="0">
              <a:lnSpc>
                <a:spcPct val="90000"/>
              </a:lnSpc>
              <a:spcBef>
                <a:spcPts val="1000"/>
              </a:spcBef>
              <a:spcAft>
                <a:spcPts val="0"/>
              </a:spcAft>
              <a:buSzPts val="2400"/>
              <a:buChar char="●"/>
            </a:pPr>
            <a:r>
              <a:rPr lang="en-US" sz="2800" dirty="0"/>
              <a:t>Other?</a:t>
            </a:r>
            <a:endParaRPr sz="2800" dirty="0"/>
          </a:p>
          <a:p>
            <a:pPr marL="1371600" lvl="2" indent="-355600" algn="l" rtl="0">
              <a:lnSpc>
                <a:spcPct val="90000"/>
              </a:lnSpc>
              <a:spcBef>
                <a:spcPts val="0"/>
              </a:spcBef>
              <a:spcAft>
                <a:spcPts val="0"/>
              </a:spcAft>
              <a:buSzPts val="2000"/>
              <a:buChar char="■"/>
            </a:pPr>
            <a:endParaRPr lang="en-US" sz="2400" dirty="0"/>
          </a:p>
          <a:p>
            <a:pPr indent="-355600">
              <a:spcBef>
                <a:spcPts val="0"/>
              </a:spcBef>
              <a:buSzPts val="2000"/>
              <a:buChar char="■"/>
            </a:pPr>
            <a:endParaRPr sz="2800" dirty="0"/>
          </a:p>
          <a:p>
            <a:pPr marL="1371600" lvl="0" indent="0" algn="l" rtl="0">
              <a:lnSpc>
                <a:spcPct val="90000"/>
              </a:lnSpc>
              <a:spcBef>
                <a:spcPts val="1000"/>
              </a:spcBef>
              <a:spcAft>
                <a:spcPts val="0"/>
              </a:spcAft>
              <a:buNone/>
            </a:pPr>
            <a:endParaRPr dirty="0"/>
          </a:p>
        </p:txBody>
      </p:sp>
      <p:sp>
        <p:nvSpPr>
          <p:cNvPr id="144" name="Google Shape;144;p5"/>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 name="Picture 1">
            <a:extLst>
              <a:ext uri="{FF2B5EF4-FFF2-40B4-BE49-F238E27FC236}">
                <a16:creationId xmlns:a16="http://schemas.microsoft.com/office/drawing/2014/main" id="{220F6275-F8FD-DE5C-CD0F-A885DDACBCDD}"/>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7638436" y="3805330"/>
            <a:ext cx="4167201" cy="24125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2b1e5ecf0c_1_0"/>
          <p:cNvSpPr txBox="1">
            <a:spLocks noGrp="1"/>
          </p:cNvSpPr>
          <p:nvPr>
            <p:ph type="title"/>
          </p:nvPr>
        </p:nvSpPr>
        <p:spPr>
          <a:xfrm>
            <a:off x="1277650" y="365126"/>
            <a:ext cx="10046043" cy="1011854"/>
          </a:xfrm>
        </p:spPr>
        <p:txBody>
          <a:bodyPr spcFirstLastPara="1" wrap="square" lIns="91425" tIns="45700" rIns="91425" bIns="45700" anchor="b" anchorCtr="0">
            <a:normAutofit/>
          </a:bodyPr>
          <a:lstStyle/>
          <a:p>
            <a:pPr marL="0" lvl="0" indent="0" rtl="0">
              <a:spcBef>
                <a:spcPts val="0"/>
              </a:spcBef>
              <a:spcAft>
                <a:spcPts val="0"/>
              </a:spcAft>
              <a:buNone/>
            </a:pPr>
            <a:r>
              <a:rPr lang="en-US" dirty="0"/>
              <a:t>SEM and the Classroom/Student Support</a:t>
            </a:r>
          </a:p>
        </p:txBody>
      </p:sp>
      <p:sp>
        <p:nvSpPr>
          <p:cNvPr id="3" name="Text Placeholder 2">
            <a:extLst>
              <a:ext uri="{FF2B5EF4-FFF2-40B4-BE49-F238E27FC236}">
                <a16:creationId xmlns:a16="http://schemas.microsoft.com/office/drawing/2014/main" id="{895CD111-5463-A8DC-764B-8F610C01ED0E}"/>
              </a:ext>
            </a:extLst>
          </p:cNvPr>
          <p:cNvSpPr>
            <a:spLocks noGrp="1"/>
          </p:cNvSpPr>
          <p:nvPr>
            <p:ph type="body" idx="1"/>
          </p:nvPr>
        </p:nvSpPr>
        <p:spPr>
          <a:xfrm>
            <a:off x="1277650" y="1533832"/>
            <a:ext cx="10058400" cy="4684088"/>
          </a:xfrm>
        </p:spPr>
        <p:txBody>
          <a:bodyPr wrap="square" anchor="t">
            <a:normAutofit lnSpcReduction="10000"/>
          </a:bodyPr>
          <a:lstStyle/>
          <a:p>
            <a:r>
              <a:rPr lang="en-US" b="1" dirty="0"/>
              <a:t>What are some of the strategies and practices we are currently doing or could start now locally to support retention and persistence?</a:t>
            </a:r>
          </a:p>
          <a:p>
            <a:pPr lvl="1"/>
            <a:r>
              <a:rPr lang="en-US" sz="2400" dirty="0"/>
              <a:t>Classroom strategies to support student sense of belonging? </a:t>
            </a:r>
          </a:p>
          <a:p>
            <a:pPr lvl="2"/>
            <a:r>
              <a:rPr lang="en-US" sz="2200" dirty="0">
                <a:hlinkClick r:id="rId3"/>
              </a:rPr>
              <a:t>DEI in Curriculum</a:t>
            </a:r>
            <a:endParaRPr lang="en-US" sz="2200" dirty="0"/>
          </a:p>
          <a:p>
            <a:pPr lvl="2"/>
            <a:r>
              <a:rPr lang="en-US" sz="2200" dirty="0"/>
              <a:t>Reflecting on data from our own classes/programs</a:t>
            </a:r>
          </a:p>
          <a:p>
            <a:pPr lvl="1"/>
            <a:r>
              <a:rPr lang="en-US" sz="2400" dirty="0"/>
              <a:t>Professional Development</a:t>
            </a:r>
          </a:p>
          <a:p>
            <a:pPr lvl="1"/>
            <a:r>
              <a:rPr lang="en-US" sz="2400" dirty="0"/>
              <a:t>Academic Support and other Support Services? </a:t>
            </a:r>
          </a:p>
          <a:p>
            <a:pPr lvl="2"/>
            <a:r>
              <a:rPr lang="en-US" sz="2400" dirty="0"/>
              <a:t>Are they siloed, or is there connection and opportunity for synergy?</a:t>
            </a:r>
          </a:p>
          <a:p>
            <a:pPr lvl="2"/>
            <a:r>
              <a:rPr lang="en-US" sz="2400" dirty="0"/>
              <a:t>Early Alert Programs and other intervention programs?</a:t>
            </a:r>
          </a:p>
          <a:p>
            <a:pPr lvl="2"/>
            <a:r>
              <a:rPr lang="en-US" sz="2400" dirty="0"/>
              <a:t>How are support services presented?</a:t>
            </a:r>
          </a:p>
          <a:p>
            <a:pPr lvl="1"/>
            <a:r>
              <a:rPr lang="en-US" sz="2600" dirty="0"/>
              <a:t>Other ways? </a:t>
            </a:r>
          </a:p>
          <a:p>
            <a:pPr lvl="1"/>
            <a:endParaRPr lang="en-US" sz="2400" dirty="0"/>
          </a:p>
          <a:p>
            <a:pPr lvl="1"/>
            <a:endParaRPr lang="en-US" sz="2400" dirty="0"/>
          </a:p>
        </p:txBody>
      </p:sp>
      <p:sp>
        <p:nvSpPr>
          <p:cNvPr id="151" name="Google Shape;151;g22b1e5ecf0c_1_0"/>
          <p:cNvSpPr txBox="1">
            <a:spLocks noGrp="1"/>
          </p:cNvSpPr>
          <p:nvPr>
            <p:ph type="sldNum" idx="12"/>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277650" y="365125"/>
            <a:ext cx="1037357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SEM Community of Practice &amp; Other Resources</a:t>
            </a:r>
            <a:endParaRPr dirty="0"/>
          </a:p>
        </p:txBody>
      </p:sp>
      <p:sp>
        <p:nvSpPr>
          <p:cNvPr id="157" name="Google Shape;157;p9"/>
          <p:cNvSpPr txBox="1">
            <a:spLocks noGrp="1"/>
          </p:cNvSpPr>
          <p:nvPr>
            <p:ph type="body" idx="1"/>
          </p:nvPr>
        </p:nvSpPr>
        <p:spPr>
          <a:xfrm>
            <a:off x="1265293" y="1690688"/>
            <a:ext cx="10058400" cy="4665662"/>
          </a:xfrm>
          <a:prstGeom prst="rect">
            <a:avLst/>
          </a:prstGeom>
          <a:noFill/>
          <a:ln>
            <a:noFill/>
          </a:ln>
        </p:spPr>
        <p:txBody>
          <a:bodyPr spcFirstLastPara="1" wrap="square" lIns="91425" tIns="45700" rIns="91425" bIns="45700" anchor="t" anchorCtr="0">
            <a:noAutofit/>
          </a:bodyPr>
          <a:lstStyle/>
          <a:p>
            <a:pPr marL="342900">
              <a:spcBef>
                <a:spcPts val="0"/>
              </a:spcBef>
              <a:buSzPts val="2400"/>
            </a:pPr>
            <a:r>
              <a:rPr lang="en-US" b="1" dirty="0"/>
              <a:t>CCC CoP | Strategic Enrollment Management Community of Practice</a:t>
            </a:r>
            <a:endParaRPr b="1" dirty="0"/>
          </a:p>
          <a:p>
            <a:pPr marL="800100" lvl="1">
              <a:spcBef>
                <a:spcPts val="1000"/>
              </a:spcBef>
              <a:buSzPts val="2400"/>
            </a:pPr>
            <a:r>
              <a:rPr lang="en-US" dirty="0"/>
              <a:t>Webinars</a:t>
            </a:r>
            <a:endParaRPr dirty="0"/>
          </a:p>
          <a:p>
            <a:pPr marL="800100" lvl="1">
              <a:spcBef>
                <a:spcPts val="1000"/>
              </a:spcBef>
              <a:buSzPts val="2400"/>
            </a:pPr>
            <a:r>
              <a:rPr lang="en-US" dirty="0"/>
              <a:t>Tools and Resources</a:t>
            </a:r>
            <a:endParaRPr dirty="0"/>
          </a:p>
          <a:p>
            <a:pPr marL="800100" lvl="1">
              <a:spcBef>
                <a:spcPts val="1000"/>
              </a:spcBef>
              <a:buSzPts val="2400"/>
            </a:pPr>
            <a:r>
              <a:rPr lang="en-US" dirty="0"/>
              <a:t>Learning Modules</a:t>
            </a:r>
            <a:endParaRPr dirty="0"/>
          </a:p>
          <a:p>
            <a:pPr marL="800100" lvl="1">
              <a:spcBef>
                <a:spcPts val="1000"/>
              </a:spcBef>
              <a:buSzPts val="2400"/>
            </a:pPr>
            <a:r>
              <a:rPr lang="en-US" dirty="0"/>
              <a:t>Community Engagement</a:t>
            </a:r>
            <a:endParaRPr dirty="0"/>
          </a:p>
          <a:p>
            <a:pPr marL="800100" lvl="1">
              <a:spcBef>
                <a:spcPts val="1000"/>
              </a:spcBef>
              <a:buSzPts val="2400"/>
            </a:pPr>
            <a:r>
              <a:rPr lang="en-US" dirty="0"/>
              <a:t>SEM Academy/Program</a:t>
            </a:r>
          </a:p>
          <a:p>
            <a:pPr marL="342900">
              <a:buSzPts val="2400"/>
            </a:pPr>
            <a:r>
              <a:rPr lang="en-US" b="1" dirty="0"/>
              <a:t>Additional Resources</a:t>
            </a:r>
          </a:p>
          <a:p>
            <a:pPr marL="800100" lvl="1">
              <a:buSzPts val="2400"/>
            </a:pPr>
            <a:r>
              <a:rPr lang="en-US" dirty="0"/>
              <a:t>Resource Guides</a:t>
            </a:r>
          </a:p>
          <a:p>
            <a:pPr marL="800100" lvl="1">
              <a:buSzPts val="2400"/>
            </a:pPr>
            <a:r>
              <a:rPr lang="en-US" dirty="0"/>
              <a:t>Promising Practices</a:t>
            </a:r>
          </a:p>
          <a:p>
            <a:pPr marL="800100" lvl="1">
              <a:buSzPts val="2400"/>
            </a:pPr>
            <a:r>
              <a:rPr lang="en-US" dirty="0"/>
              <a:t>Integration Crosswalks</a:t>
            </a:r>
          </a:p>
          <a:p>
            <a:pPr marL="800100" lvl="1">
              <a:buSzPts val="2400"/>
            </a:pPr>
            <a:r>
              <a:rPr lang="en-US" dirty="0"/>
              <a:t>SEM Institutional Self-Assessment</a:t>
            </a:r>
          </a:p>
          <a:p>
            <a:pPr marL="800100" lvl="1">
              <a:buSzPts val="2400"/>
            </a:pPr>
            <a:endParaRPr lang="en-US" dirty="0"/>
          </a:p>
          <a:p>
            <a:pPr marL="800100" lvl="1">
              <a:buSzPts val="2400"/>
            </a:pPr>
            <a:endParaRPr dirty="0"/>
          </a:p>
          <a:p>
            <a:pPr marL="0" lvl="0" indent="0" algn="l" rtl="0">
              <a:spcBef>
                <a:spcPts val="1000"/>
              </a:spcBef>
              <a:spcAft>
                <a:spcPts val="0"/>
              </a:spcAft>
              <a:buNone/>
            </a:pPr>
            <a:endParaRPr dirty="0"/>
          </a:p>
          <a:p>
            <a:pPr marL="0" marR="0" lvl="0" indent="0" algn="l" rtl="0">
              <a:lnSpc>
                <a:spcPct val="90000"/>
              </a:lnSpc>
              <a:spcBef>
                <a:spcPts val="0"/>
              </a:spcBef>
              <a:spcAft>
                <a:spcPts val="0"/>
              </a:spcAft>
              <a:buNone/>
            </a:pPr>
            <a:endParaRPr dirty="0"/>
          </a:p>
        </p:txBody>
      </p:sp>
      <p:pic>
        <p:nvPicPr>
          <p:cNvPr id="159" name="Google Shape;159;p9" descr="Logo for the California Community Colleges Visio Resource Center"/>
          <p:cNvPicPr preferRelativeResize="0"/>
          <p:nvPr/>
        </p:nvPicPr>
        <p:blipFill>
          <a:blip r:embed="rId3">
            <a:alphaModFix/>
          </a:blip>
          <a:stretch>
            <a:fillRect/>
          </a:stretch>
        </p:blipFill>
        <p:spPr>
          <a:xfrm>
            <a:off x="5975566" y="2760356"/>
            <a:ext cx="5230750" cy="1337288"/>
          </a:xfrm>
          <a:prstGeom prst="rect">
            <a:avLst/>
          </a:prstGeom>
          <a:noFill/>
          <a:ln>
            <a:noFill/>
          </a:ln>
        </p:spPr>
      </p:pic>
      <p:sp>
        <p:nvSpPr>
          <p:cNvPr id="158" name="Google Shape;158;p9"/>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E80AB1-2CF9-E0D6-B344-1CD90B97C5A9}"/>
              </a:ext>
            </a:extLst>
          </p:cNvPr>
          <p:cNvSpPr>
            <a:spLocks noGrp="1"/>
          </p:cNvSpPr>
          <p:nvPr>
            <p:ph type="title"/>
          </p:nvPr>
        </p:nvSpPr>
        <p:spPr>
          <a:xfrm>
            <a:off x="1118420" y="1100497"/>
            <a:ext cx="4648200" cy="3491345"/>
          </a:xfrm>
        </p:spPr>
        <p:txBody>
          <a:bodyPr/>
          <a:lstStyle/>
          <a:p>
            <a:pPr algn="ctr"/>
            <a:r>
              <a:rPr lang="en-US" sz="4000" dirty="0">
                <a:solidFill>
                  <a:srgbClr val="FFFFFF"/>
                </a:solidFill>
              </a:rPr>
              <a:t>What is the Faculty and Academic Senate Role in SEM Work</a:t>
            </a:r>
            <a:br>
              <a:rPr lang="en-US" sz="1800" dirty="0"/>
            </a:br>
            <a:endParaRPr lang="en-US" dirty="0"/>
          </a:p>
        </p:txBody>
      </p:sp>
      <p:sp>
        <p:nvSpPr>
          <p:cNvPr id="2" name="Slide Number Placeholder 1">
            <a:extLst>
              <a:ext uri="{FF2B5EF4-FFF2-40B4-BE49-F238E27FC236}">
                <a16:creationId xmlns:a16="http://schemas.microsoft.com/office/drawing/2014/main" id="{15EA9C9A-38E1-31BC-A305-CF60FF9DB1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42591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D6A2-5D73-FDE8-000F-E9732A407291}"/>
              </a:ext>
            </a:extLst>
          </p:cNvPr>
          <p:cNvSpPr>
            <a:spLocks noGrp="1"/>
          </p:cNvSpPr>
          <p:nvPr>
            <p:ph type="title"/>
          </p:nvPr>
        </p:nvSpPr>
        <p:spPr>
          <a:xfrm>
            <a:off x="1307757" y="136525"/>
            <a:ext cx="10284475" cy="761540"/>
          </a:xfrm>
        </p:spPr>
        <p:txBody>
          <a:bodyPr>
            <a:normAutofit fontScale="90000"/>
          </a:bodyPr>
          <a:lstStyle/>
          <a:p>
            <a:r>
              <a:rPr lang="en-US" dirty="0"/>
              <a:t>Where do we see SEM in contact with the 10+1?</a:t>
            </a:r>
          </a:p>
        </p:txBody>
      </p:sp>
      <p:sp>
        <p:nvSpPr>
          <p:cNvPr id="5" name="Content Placeholder 2">
            <a:extLst>
              <a:ext uri="{FF2B5EF4-FFF2-40B4-BE49-F238E27FC236}">
                <a16:creationId xmlns:a16="http://schemas.microsoft.com/office/drawing/2014/main" id="{BAA9EA30-C2A6-D542-D983-014B83A536EE}"/>
              </a:ext>
            </a:extLst>
          </p:cNvPr>
          <p:cNvSpPr txBox="1">
            <a:spLocks/>
          </p:cNvSpPr>
          <p:nvPr/>
        </p:nvSpPr>
        <p:spPr>
          <a:xfrm>
            <a:off x="2157089" y="591344"/>
            <a:ext cx="7877821" cy="59475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404040"/>
              </a:buClr>
              <a:buSzPts val="1800"/>
              <a:buFont typeface="Arial"/>
              <a:buChar char="•"/>
              <a:defRPr sz="2400" b="0" i="0" u="none" strike="noStrike" cap="none">
                <a:solidFill>
                  <a:srgbClr val="404040"/>
                </a:solidFill>
                <a:latin typeface="Arial"/>
                <a:ea typeface="Arial"/>
                <a:cs typeface="Arial"/>
                <a:sym typeface="Arial"/>
              </a:defRPr>
            </a:lvl1pPr>
            <a:lvl2pPr marL="914400" marR="0" lvl="1" indent="-342900" algn="l" rtl="0">
              <a:lnSpc>
                <a:spcPct val="90000"/>
              </a:lnSpc>
              <a:spcBef>
                <a:spcPts val="500"/>
              </a:spcBef>
              <a:spcAft>
                <a:spcPts val="0"/>
              </a:spcAft>
              <a:buClr>
                <a:srgbClr val="404040"/>
              </a:buClr>
              <a:buSzPts val="1800"/>
              <a:buFont typeface="Arial"/>
              <a:buChar char="•"/>
              <a:defRPr sz="2200" b="0" i="0" u="none" strike="noStrike" cap="none">
                <a:solidFill>
                  <a:srgbClr val="404040"/>
                </a:solidFill>
                <a:latin typeface="Arial"/>
                <a:ea typeface="Arial"/>
                <a:cs typeface="Arial"/>
                <a:sym typeface="Arial"/>
              </a:defRPr>
            </a:lvl2pPr>
            <a:lvl3pPr marL="1371600" marR="0" lvl="2" indent="-342900" algn="l" rtl="0">
              <a:lnSpc>
                <a:spcPct val="90000"/>
              </a:lnSpc>
              <a:spcBef>
                <a:spcPts val="500"/>
              </a:spcBef>
              <a:spcAft>
                <a:spcPts val="0"/>
              </a:spcAft>
              <a:buClr>
                <a:srgbClr val="404040"/>
              </a:buClr>
              <a:buSzPts val="18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buFont typeface="Arial"/>
              <a:buNone/>
            </a:pPr>
            <a:r>
              <a:rPr lang="en-US" sz="1600" b="1" dirty="0"/>
              <a:t>Title 5 §53200 (c) "Academic and professional matters" means the following policy development and implementation matters:</a:t>
            </a:r>
          </a:p>
          <a:p>
            <a:pPr marL="0" indent="0">
              <a:buFont typeface="Arial"/>
              <a:buNone/>
            </a:pPr>
            <a:r>
              <a:rPr lang="en-US" sz="1600" dirty="0"/>
              <a:t>(1) curriculum, including establishing prerequisites and placing courses within disciplines;</a:t>
            </a:r>
          </a:p>
          <a:p>
            <a:pPr marL="0" indent="0">
              <a:buFont typeface="Arial"/>
              <a:buNone/>
            </a:pPr>
            <a:r>
              <a:rPr lang="en-US" sz="1600" dirty="0"/>
              <a:t>(2) degree and certificate requirements;</a:t>
            </a:r>
          </a:p>
          <a:p>
            <a:pPr marL="0" indent="0">
              <a:buFont typeface="Arial"/>
              <a:buNone/>
            </a:pPr>
            <a:r>
              <a:rPr lang="en-US" sz="1600" dirty="0"/>
              <a:t>(3) grading policies;</a:t>
            </a:r>
          </a:p>
          <a:p>
            <a:pPr marL="0" indent="0">
              <a:buFont typeface="Arial"/>
              <a:buNone/>
            </a:pPr>
            <a:r>
              <a:rPr lang="en-US" sz="1600" dirty="0"/>
              <a:t>(4) educational program development;</a:t>
            </a:r>
          </a:p>
          <a:p>
            <a:pPr marL="0" indent="0">
              <a:buFont typeface="Arial"/>
              <a:buNone/>
            </a:pPr>
            <a:r>
              <a:rPr lang="en-US" sz="1600" dirty="0"/>
              <a:t>(5) standards or policies regarding student preparation and success;</a:t>
            </a:r>
          </a:p>
          <a:p>
            <a:pPr marL="0" indent="0">
              <a:buFont typeface="Arial"/>
              <a:buNone/>
            </a:pPr>
            <a:r>
              <a:rPr lang="en-US" sz="1600" dirty="0"/>
              <a:t>(6) district and college governance structures, as related to faculty roles;</a:t>
            </a:r>
          </a:p>
          <a:p>
            <a:pPr marL="0" indent="0">
              <a:buFont typeface="Arial"/>
              <a:buNone/>
            </a:pPr>
            <a:r>
              <a:rPr lang="en-US" sz="1600" dirty="0"/>
              <a:t>(7) faculty roles and involvement in accreditation processes, including self-study and annual reports;</a:t>
            </a:r>
          </a:p>
          <a:p>
            <a:pPr marL="0" indent="0">
              <a:buFont typeface="Arial"/>
              <a:buNone/>
            </a:pPr>
            <a:r>
              <a:rPr lang="en-US" sz="1600" dirty="0"/>
              <a:t>(8) policies for faculty professional development activities;</a:t>
            </a:r>
          </a:p>
          <a:p>
            <a:pPr marL="0" indent="0">
              <a:buFont typeface="Arial"/>
              <a:buNone/>
            </a:pPr>
            <a:r>
              <a:rPr lang="en-US" sz="1600" dirty="0"/>
              <a:t>(9) processes for program review;</a:t>
            </a:r>
          </a:p>
          <a:p>
            <a:pPr marL="0" indent="0">
              <a:buFont typeface="Arial"/>
              <a:buNone/>
            </a:pPr>
            <a:r>
              <a:rPr lang="en-US" sz="1600" dirty="0"/>
              <a:t>(10) processes for institutional planning and budget development; and</a:t>
            </a:r>
          </a:p>
          <a:p>
            <a:pPr marL="0" indent="0">
              <a:buFont typeface="Arial"/>
              <a:buNone/>
            </a:pPr>
            <a:r>
              <a:rPr lang="en-US" sz="1600" dirty="0"/>
              <a:t>(11) other academic and professional matters as are mutually agreed upon between the governing board and the academic senate.</a:t>
            </a:r>
            <a:endParaRPr lang="en-US" sz="1600" dirty="0">
              <a:highlight>
                <a:srgbClr val="FFFF00"/>
              </a:highlight>
            </a:endParaRPr>
          </a:p>
        </p:txBody>
      </p:sp>
      <p:sp>
        <p:nvSpPr>
          <p:cNvPr id="4" name="Slide Number Placeholder 3">
            <a:extLst>
              <a:ext uri="{FF2B5EF4-FFF2-40B4-BE49-F238E27FC236}">
                <a16:creationId xmlns:a16="http://schemas.microsoft.com/office/drawing/2014/main" id="{4714279D-77E8-65B1-B5CA-3026F3C6EE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223914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Faculty and Senate Role in SEM Discussions</a:t>
            </a:r>
            <a:endParaRPr/>
          </a:p>
        </p:txBody>
      </p:sp>
      <p:sp>
        <p:nvSpPr>
          <p:cNvPr id="172" name="Google Shape;172;p10"/>
          <p:cNvSpPr txBox="1">
            <a:spLocks noGrp="1"/>
          </p:cNvSpPr>
          <p:nvPr>
            <p:ph type="body" idx="1"/>
          </p:nvPr>
        </p:nvSpPr>
        <p:spPr>
          <a:xfrm>
            <a:off x="868307" y="1641066"/>
            <a:ext cx="7007332" cy="4419600"/>
          </a:xfrm>
          <a:prstGeom prst="rect">
            <a:avLst/>
          </a:prstGeom>
          <a:noFill/>
          <a:ln>
            <a:noFill/>
          </a:ln>
        </p:spPr>
        <p:txBody>
          <a:bodyPr spcFirstLastPara="1" wrap="square" lIns="91425" tIns="45700" rIns="91425" bIns="45700" anchor="t" anchorCtr="0">
            <a:noAutofit/>
          </a:bodyPr>
          <a:lstStyle/>
          <a:p>
            <a:pPr marL="457200" lvl="0" indent="-308610" algn="l" rtl="0">
              <a:lnSpc>
                <a:spcPct val="150000"/>
              </a:lnSpc>
              <a:spcBef>
                <a:spcPts val="800"/>
              </a:spcBef>
              <a:spcAft>
                <a:spcPts val="0"/>
              </a:spcAft>
              <a:buSzPct val="75000"/>
              <a:buChar char="•"/>
            </a:pPr>
            <a:r>
              <a:rPr lang="en-US" dirty="0"/>
              <a:t>The academic senate is the official voice of faculty in academic and professional matters, and as such, should take the faculty lead in enrollment management policy discussions. </a:t>
            </a:r>
          </a:p>
          <a:p>
            <a:pPr marL="457200" lvl="0" indent="-308610" algn="l" rtl="0">
              <a:lnSpc>
                <a:spcPct val="150000"/>
              </a:lnSpc>
              <a:spcBef>
                <a:spcPts val="0"/>
              </a:spcBef>
              <a:spcAft>
                <a:spcPts val="0"/>
              </a:spcAft>
              <a:buSzPct val="75000"/>
              <a:buChar char="•"/>
            </a:pPr>
            <a:r>
              <a:rPr lang="en-US" dirty="0"/>
              <a:t>Title 5 and Education Code both codify a rationale for faculty participation vis `a vis the academic senate in identifying and prioritizing course offering</a:t>
            </a:r>
          </a:p>
          <a:p>
            <a:pPr marL="0" marR="0" lvl="0" indent="0" algn="l" rtl="0">
              <a:lnSpc>
                <a:spcPct val="90000"/>
              </a:lnSpc>
              <a:spcBef>
                <a:spcPts val="0"/>
              </a:spcBef>
              <a:spcAft>
                <a:spcPts val="0"/>
              </a:spcAft>
              <a:buClr>
                <a:srgbClr val="404040"/>
              </a:buClr>
              <a:buSzPts val="2400"/>
              <a:buFont typeface="Arial"/>
              <a:buNone/>
            </a:pPr>
            <a:endParaRPr dirty="0"/>
          </a:p>
        </p:txBody>
      </p:sp>
      <p:sp>
        <p:nvSpPr>
          <p:cNvPr id="173" name="Google Shape;173;p10"/>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 name="Picture 1">
            <a:extLst>
              <a:ext uri="{FF2B5EF4-FFF2-40B4-BE49-F238E27FC236}">
                <a16:creationId xmlns:a16="http://schemas.microsoft.com/office/drawing/2014/main" id="{DBBBE6AF-7BE1-E424-E2F6-C7AB2A68E8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11104" y="2789345"/>
            <a:ext cx="3726426" cy="17087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Session Description</a:t>
            </a:r>
            <a:endParaRPr/>
          </a:p>
        </p:txBody>
      </p:sp>
      <p:sp>
        <p:nvSpPr>
          <p:cNvPr id="59" name="Google Shape;59;p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Declining enrollment has impacted almost every district in our community college system. Local and statewide efforts are being made to increase enrollments while addressing challenges that impact student preparation and success. Join this session as representatives from the RP group will share SEM research and resources while we discuss the important role for faculty voice and collaboration throughout. An update on the ASCCC Enrollment Management Revisited paper will be provided.</a:t>
            </a:r>
            <a:endParaRPr/>
          </a:p>
        </p:txBody>
      </p:sp>
      <p:sp>
        <p:nvSpPr>
          <p:cNvPr id="60" name="Google Shape;60;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1290007" y="0"/>
            <a:ext cx="100460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Faculty and Senate Role in SEM Discussions</a:t>
            </a:r>
            <a:endParaRPr dirty="0"/>
          </a:p>
        </p:txBody>
      </p:sp>
      <p:sp>
        <p:nvSpPr>
          <p:cNvPr id="172" name="Google Shape;172;p10"/>
          <p:cNvSpPr txBox="1">
            <a:spLocks noGrp="1"/>
          </p:cNvSpPr>
          <p:nvPr>
            <p:ph type="body" idx="1"/>
          </p:nvPr>
        </p:nvSpPr>
        <p:spPr>
          <a:xfrm>
            <a:off x="4807974" y="1150374"/>
            <a:ext cx="6528076" cy="5067546"/>
          </a:xfrm>
          <a:prstGeom prst="rect">
            <a:avLst/>
          </a:prstGeom>
          <a:noFill/>
          <a:ln>
            <a:noFill/>
          </a:ln>
        </p:spPr>
        <p:txBody>
          <a:bodyPr spcFirstLastPara="1" wrap="square" lIns="91425" tIns="45700" rIns="91425" bIns="45700" anchor="t" anchorCtr="0">
            <a:noAutofit/>
          </a:bodyPr>
          <a:lstStyle/>
          <a:p>
            <a:pPr marL="457200" lvl="0" indent="-308610" algn="l" rtl="0">
              <a:lnSpc>
                <a:spcPct val="150000"/>
              </a:lnSpc>
              <a:spcBef>
                <a:spcPts val="0"/>
              </a:spcBef>
              <a:spcAft>
                <a:spcPts val="0"/>
              </a:spcAft>
              <a:buSzPct val="75000"/>
              <a:buChar char="•"/>
            </a:pPr>
            <a:r>
              <a:rPr lang="en-US" sz="2000" dirty="0"/>
              <a:t>Connection between 10 + 1 Areas of  Curriculum, Professional Development, Student Success and Enrollment Management </a:t>
            </a:r>
          </a:p>
          <a:p>
            <a:pPr marL="457200" lvl="0" indent="-308610" algn="l" rtl="0">
              <a:lnSpc>
                <a:spcPct val="150000"/>
              </a:lnSpc>
              <a:spcBef>
                <a:spcPts val="0"/>
              </a:spcBef>
              <a:spcAft>
                <a:spcPts val="0"/>
              </a:spcAft>
              <a:buSzPct val="75000"/>
              <a:buChar char="•"/>
            </a:pPr>
            <a:r>
              <a:rPr lang="en-US" sz="2000" dirty="0"/>
              <a:t>Need for academic senates to review their policies and consider whether their rights, responsibilities, and roles are correctly clarified in policies and procedures. </a:t>
            </a:r>
          </a:p>
          <a:p>
            <a:pPr marL="457200" lvl="0" indent="-308610" algn="l" rtl="0">
              <a:lnSpc>
                <a:spcPct val="150000"/>
              </a:lnSpc>
              <a:spcBef>
                <a:spcPts val="0"/>
              </a:spcBef>
              <a:spcAft>
                <a:spcPts val="0"/>
              </a:spcAft>
              <a:buSzPct val="75000"/>
              <a:buChar char="•"/>
            </a:pPr>
            <a:r>
              <a:rPr lang="en-US" sz="2000" dirty="0"/>
              <a:t>Faculty are not the only ones with a role. Collaboration with Admin, Classified Professionals, Community Members and Students </a:t>
            </a:r>
          </a:p>
          <a:p>
            <a:pPr marL="0" marR="0" lvl="0" indent="0" algn="l" rtl="0">
              <a:lnSpc>
                <a:spcPct val="90000"/>
              </a:lnSpc>
              <a:spcBef>
                <a:spcPts val="0"/>
              </a:spcBef>
              <a:spcAft>
                <a:spcPts val="0"/>
              </a:spcAft>
              <a:buClr>
                <a:srgbClr val="404040"/>
              </a:buClr>
              <a:buSzPts val="2400"/>
              <a:buFont typeface="Arial"/>
              <a:buNone/>
            </a:pPr>
            <a:endParaRPr dirty="0"/>
          </a:p>
        </p:txBody>
      </p:sp>
      <p:sp>
        <p:nvSpPr>
          <p:cNvPr id="173" name="Google Shape;173;p10"/>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 name="Picture 1">
            <a:extLst>
              <a:ext uri="{FF2B5EF4-FFF2-40B4-BE49-F238E27FC236}">
                <a16:creationId xmlns:a16="http://schemas.microsoft.com/office/drawing/2014/main" id="{E9CD0BED-34D8-B71A-A894-E5056D1661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7668" y="2322871"/>
            <a:ext cx="3962646" cy="2426110"/>
          </a:xfrm>
          <a:prstGeom prst="rect">
            <a:avLst/>
          </a:prstGeom>
        </p:spPr>
      </p:pic>
    </p:spTree>
    <p:extLst>
      <p:ext uri="{BB962C8B-B14F-4D97-AF65-F5344CB8AC3E}">
        <p14:creationId xmlns:p14="http://schemas.microsoft.com/office/powerpoint/2010/main" val="2114362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404040"/>
              </a:buClr>
              <a:buSzPts val="2400"/>
              <a:buFont typeface="Arial"/>
              <a:buNone/>
            </a:pPr>
            <a:r>
              <a:rPr lang="en-US" sz="2700" b="1">
                <a:latin typeface="Arial"/>
                <a:ea typeface="Arial"/>
                <a:cs typeface="Arial"/>
                <a:sym typeface="Arial"/>
              </a:rPr>
              <a:t>Enrollment Management Revisited Again: Post Pandemic </a:t>
            </a:r>
            <a:endParaRPr sz="2700" b="1">
              <a:latin typeface="Arial"/>
              <a:ea typeface="Arial"/>
              <a:cs typeface="Arial"/>
              <a:sym typeface="Arial"/>
            </a:endParaRPr>
          </a:p>
          <a:p>
            <a:pPr marL="0" lvl="0" indent="0" algn="l" rtl="0">
              <a:spcBef>
                <a:spcPts val="0"/>
              </a:spcBef>
              <a:spcAft>
                <a:spcPts val="0"/>
              </a:spcAft>
              <a:buClr>
                <a:srgbClr val="404040"/>
              </a:buClr>
              <a:buSzPts val="2400"/>
              <a:buFont typeface="Arial"/>
              <a:buNone/>
            </a:pPr>
            <a:r>
              <a:rPr lang="en-US" sz="2700" b="1">
                <a:latin typeface="Arial"/>
                <a:ea typeface="Arial"/>
                <a:cs typeface="Arial"/>
                <a:sym typeface="Arial"/>
              </a:rPr>
              <a:t>Resolution 13.02 S23</a:t>
            </a:r>
            <a:endParaRPr sz="4100" b="1"/>
          </a:p>
        </p:txBody>
      </p:sp>
      <p:sp>
        <p:nvSpPr>
          <p:cNvPr id="179" name="Google Shape;179;p11"/>
          <p:cNvSpPr txBox="1">
            <a:spLocks noGrp="1"/>
          </p:cNvSpPr>
          <p:nvPr>
            <p:ph type="body" idx="1"/>
          </p:nvPr>
        </p:nvSpPr>
        <p:spPr>
          <a:xfrm>
            <a:off x="1277650" y="1798320"/>
            <a:ext cx="4922400" cy="439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b="1" dirty="0"/>
              <a:t>Continuing Recommendations</a:t>
            </a:r>
            <a:endParaRPr b="1" dirty="0"/>
          </a:p>
          <a:p>
            <a:pPr marL="0" marR="0" lvl="0" indent="0" algn="l" rtl="0">
              <a:lnSpc>
                <a:spcPct val="90000"/>
              </a:lnSpc>
              <a:spcBef>
                <a:spcPts val="0"/>
              </a:spcBef>
              <a:spcAft>
                <a:spcPts val="0"/>
              </a:spcAft>
              <a:buClr>
                <a:srgbClr val="404040"/>
              </a:buClr>
              <a:buSzPts val="2400"/>
              <a:buFont typeface="Arial"/>
              <a:buNone/>
            </a:pPr>
            <a:r>
              <a:rPr lang="en-US" dirty="0"/>
              <a:t> </a:t>
            </a:r>
            <a:endParaRPr dirty="0"/>
          </a:p>
          <a:p>
            <a:pPr marL="457200" marR="0" lvl="0" indent="-342900" algn="l" rtl="0">
              <a:lnSpc>
                <a:spcPct val="90000"/>
              </a:lnSpc>
              <a:spcBef>
                <a:spcPts val="0"/>
              </a:spcBef>
              <a:spcAft>
                <a:spcPts val="0"/>
              </a:spcAft>
              <a:buSzPts val="1800"/>
              <a:buAutoNum type="arabicPeriod"/>
            </a:pPr>
            <a:r>
              <a:rPr lang="en-US" dirty="0"/>
              <a:t>Senates should create a forum to review local policies and procedures </a:t>
            </a:r>
            <a:endParaRPr dirty="0"/>
          </a:p>
          <a:p>
            <a:pPr marL="457200" marR="0" lvl="0" indent="-342900" algn="l" rtl="0">
              <a:lnSpc>
                <a:spcPct val="90000"/>
              </a:lnSpc>
              <a:spcBef>
                <a:spcPts val="0"/>
              </a:spcBef>
              <a:spcAft>
                <a:spcPts val="0"/>
              </a:spcAft>
              <a:buSzPts val="1800"/>
              <a:buAutoNum type="arabicPeriod"/>
            </a:pPr>
            <a:r>
              <a:rPr lang="en-US" dirty="0"/>
              <a:t>Senates should make a case for Faculty Role in SEM </a:t>
            </a:r>
            <a:endParaRPr dirty="0"/>
          </a:p>
          <a:p>
            <a:pPr marL="457200" marR="0" lvl="0" indent="-342900" algn="l" rtl="0">
              <a:lnSpc>
                <a:spcPct val="90000"/>
              </a:lnSpc>
              <a:spcBef>
                <a:spcPts val="0"/>
              </a:spcBef>
              <a:spcAft>
                <a:spcPts val="0"/>
              </a:spcAft>
              <a:buSzPts val="1800"/>
              <a:buAutoNum type="arabicPeriod"/>
            </a:pPr>
            <a:r>
              <a:rPr lang="en-US" dirty="0"/>
              <a:t>Clarify areas of SEM that should be in Senate purview. </a:t>
            </a:r>
            <a:endParaRPr dirty="0"/>
          </a:p>
          <a:p>
            <a:pPr marL="0" marR="0" lvl="0" indent="0" algn="l" rtl="0">
              <a:lnSpc>
                <a:spcPct val="90000"/>
              </a:lnSpc>
              <a:spcBef>
                <a:spcPts val="0"/>
              </a:spcBef>
              <a:spcAft>
                <a:spcPts val="0"/>
              </a:spcAft>
              <a:buClr>
                <a:srgbClr val="404040"/>
              </a:buClr>
              <a:buSzPts val="2400"/>
              <a:buFont typeface="Arial"/>
              <a:buNone/>
            </a:pPr>
            <a:endParaRPr dirty="0"/>
          </a:p>
          <a:p>
            <a:pPr marL="0" marR="0" lvl="0" indent="0" algn="l" rtl="0">
              <a:lnSpc>
                <a:spcPct val="90000"/>
              </a:lnSpc>
              <a:spcBef>
                <a:spcPts val="0"/>
              </a:spcBef>
              <a:spcAft>
                <a:spcPts val="0"/>
              </a:spcAft>
              <a:buClr>
                <a:srgbClr val="404040"/>
              </a:buClr>
              <a:buSzPts val="2400"/>
              <a:buFont typeface="Arial"/>
              <a:buNone/>
            </a:pPr>
            <a:endParaRPr dirty="0"/>
          </a:p>
        </p:txBody>
      </p:sp>
      <p:sp>
        <p:nvSpPr>
          <p:cNvPr id="180" name="Google Shape;180;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181" name="Google Shape;181;p11"/>
          <p:cNvSpPr txBox="1">
            <a:spLocks noGrp="1"/>
          </p:cNvSpPr>
          <p:nvPr>
            <p:ph type="body" idx="2"/>
          </p:nvPr>
        </p:nvSpPr>
        <p:spPr>
          <a:xfrm>
            <a:off x="6374950" y="1646745"/>
            <a:ext cx="4948800" cy="469454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t>New Recommendations </a:t>
            </a:r>
            <a:endParaRPr b="1" dirty="0"/>
          </a:p>
          <a:p>
            <a:pPr marL="457200" lvl="0" indent="-317500" algn="l" rtl="0">
              <a:spcBef>
                <a:spcPts val="1000"/>
              </a:spcBef>
              <a:spcAft>
                <a:spcPts val="0"/>
              </a:spcAft>
              <a:buSzPts val="1400"/>
              <a:buAutoNum type="arabicPeriod"/>
            </a:pPr>
            <a:r>
              <a:rPr lang="en-US" sz="2000" dirty="0"/>
              <a:t>Support Professional Learning on SEM </a:t>
            </a:r>
            <a:endParaRPr sz="2000" dirty="0"/>
          </a:p>
          <a:p>
            <a:pPr marL="457200" lvl="0" indent="-317500" algn="l" rtl="0">
              <a:spcBef>
                <a:spcPts val="0"/>
              </a:spcBef>
              <a:spcAft>
                <a:spcPts val="0"/>
              </a:spcAft>
              <a:buSzPts val="1400"/>
              <a:buAutoNum type="arabicPeriod"/>
            </a:pPr>
            <a:r>
              <a:rPr lang="en-US" sz="2000" dirty="0"/>
              <a:t>Review data used in SEM and ensure disaggregation </a:t>
            </a:r>
            <a:endParaRPr sz="2000" dirty="0"/>
          </a:p>
          <a:p>
            <a:pPr marL="457200" lvl="0" indent="-317500" algn="l" rtl="0">
              <a:spcBef>
                <a:spcPts val="0"/>
              </a:spcBef>
              <a:spcAft>
                <a:spcPts val="0"/>
              </a:spcAft>
              <a:buSzPts val="1400"/>
              <a:buAutoNum type="arabicPeriod"/>
            </a:pPr>
            <a:r>
              <a:rPr lang="en-US" sz="2000" dirty="0"/>
              <a:t>Work with Admin to create emergency plans for academic interruptions </a:t>
            </a:r>
            <a:endParaRPr sz="2000" dirty="0"/>
          </a:p>
          <a:p>
            <a:pPr marL="457200" lvl="0" indent="-317500" algn="l" rtl="0">
              <a:spcBef>
                <a:spcPts val="0"/>
              </a:spcBef>
              <a:spcAft>
                <a:spcPts val="0"/>
              </a:spcAft>
              <a:buSzPts val="1400"/>
              <a:buAutoNum type="arabicPeriod"/>
            </a:pPr>
            <a:r>
              <a:rPr lang="en-US" sz="2000" dirty="0"/>
              <a:t>Work with Admin to support SCFF </a:t>
            </a:r>
            <a:endParaRPr sz="2000" dirty="0"/>
          </a:p>
          <a:p>
            <a:pPr marL="457200" lvl="0" indent="-317500" algn="l" rtl="0">
              <a:spcBef>
                <a:spcPts val="0"/>
              </a:spcBef>
              <a:spcAft>
                <a:spcPts val="0"/>
              </a:spcAft>
              <a:buSzPts val="1400"/>
              <a:buAutoNum type="arabicPeriod"/>
            </a:pPr>
            <a:r>
              <a:rPr lang="en-US" sz="2000" dirty="0"/>
              <a:t>Faculty should have access to real time data </a:t>
            </a:r>
            <a:endParaRPr sz="2000" dirty="0"/>
          </a:p>
          <a:p>
            <a:pPr marL="457200" lvl="0" indent="-317500" algn="l" rtl="0">
              <a:spcBef>
                <a:spcPts val="0"/>
              </a:spcBef>
              <a:spcAft>
                <a:spcPts val="0"/>
              </a:spcAft>
              <a:buSzPts val="1400"/>
              <a:buAutoNum type="arabicPeriod"/>
            </a:pPr>
            <a:r>
              <a:rPr lang="en-US" sz="2000" dirty="0"/>
              <a:t>Consult Collegially on expansion of new programs (e.g.DE, </a:t>
            </a:r>
            <a:r>
              <a:rPr lang="en-US" sz="2000" dirty="0" err="1"/>
              <a:t>DuE</a:t>
            </a:r>
            <a:r>
              <a:rPr lang="en-US" sz="2000" dirty="0"/>
              <a:t>, Early College) </a:t>
            </a:r>
            <a:endParaRPr sz="2000" dirty="0"/>
          </a:p>
          <a:p>
            <a:pPr marL="457200" lvl="0" indent="-317500" algn="l" rtl="0">
              <a:spcBef>
                <a:spcPts val="0"/>
              </a:spcBef>
              <a:spcAft>
                <a:spcPts val="0"/>
              </a:spcAft>
              <a:buSzPts val="1400"/>
              <a:buAutoNum type="arabicPeriod"/>
            </a:pPr>
            <a:r>
              <a:rPr lang="en-US" sz="2000" dirty="0"/>
              <a:t>Keep up to date with legislative change and mandates </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Additional Resources</a:t>
            </a:r>
            <a:endParaRPr/>
          </a:p>
        </p:txBody>
      </p:sp>
      <p:sp>
        <p:nvSpPr>
          <p:cNvPr id="187" name="Google Shape;187;p1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404040"/>
              </a:buClr>
              <a:buSzPts val="2400"/>
              <a:buFont typeface="Arial" panose="020B0604020202020204" pitchFamily="34" charset="0"/>
              <a:buChar char="•"/>
            </a:pPr>
            <a:r>
              <a:rPr lang="en-US" dirty="0">
                <a:hlinkClick r:id="rId3"/>
              </a:rPr>
              <a:t>DEI in Curriculum Model Principles and Practices</a:t>
            </a:r>
            <a:endParaRPr lang="en-US" dirty="0"/>
          </a:p>
          <a:p>
            <a:pPr marL="342900" marR="0" lvl="0" indent="-342900" algn="l" rtl="0">
              <a:lnSpc>
                <a:spcPct val="90000"/>
              </a:lnSpc>
              <a:spcBef>
                <a:spcPts val="0"/>
              </a:spcBef>
              <a:spcAft>
                <a:spcPts val="0"/>
              </a:spcAft>
              <a:buClr>
                <a:srgbClr val="404040"/>
              </a:buClr>
              <a:buSzPts val="2400"/>
              <a:buFont typeface="Arial" panose="020B0604020202020204" pitchFamily="34" charset="0"/>
              <a:buChar char="•"/>
            </a:pPr>
            <a:r>
              <a:rPr lang="en-US" dirty="0">
                <a:hlinkClick r:id="rId4"/>
              </a:rPr>
              <a:t>IEPI ASK-SEM Organizing Framework</a:t>
            </a:r>
            <a:endParaRPr dirty="0"/>
          </a:p>
        </p:txBody>
      </p:sp>
      <p:sp>
        <p:nvSpPr>
          <p:cNvPr id="188" name="Google Shape;188;p12"/>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67FB-078C-A1CF-89CD-EB67B6A6B86D}"/>
              </a:ext>
            </a:extLst>
          </p:cNvPr>
          <p:cNvSpPr>
            <a:spLocks noGrp="1"/>
          </p:cNvSpPr>
          <p:nvPr>
            <p:ph type="title"/>
          </p:nvPr>
        </p:nvSpPr>
        <p:spPr>
          <a:xfrm>
            <a:off x="838200" y="-1325563"/>
            <a:ext cx="10515600" cy="1325563"/>
          </a:xfrm>
        </p:spPr>
        <p:txBody>
          <a:bodyPr spcFirstLastPara="1" wrap="square" lIns="68575" tIns="34275" rIns="68575" bIns="34275" anchor="b" anchorCtr="0">
            <a:normAutofit/>
          </a:bodyPr>
          <a:lstStyle/>
          <a:p>
            <a:r>
              <a:rPr lang="en-US" dirty="0"/>
              <a:t>Thank You</a:t>
            </a:r>
          </a:p>
        </p:txBody>
      </p:sp>
      <p:pic>
        <p:nvPicPr>
          <p:cNvPr id="6" name="Picture 5" descr="Thank You">
            <a:extLst>
              <a:ext uri="{FF2B5EF4-FFF2-40B4-BE49-F238E27FC236}">
                <a16:creationId xmlns:a16="http://schemas.microsoft.com/office/drawing/2014/main" id="{283FEE23-509E-552B-5E11-3BC1C75EF927}"/>
              </a:ext>
            </a:extLst>
          </p:cNvPr>
          <p:cNvPicPr>
            <a:picLocks noChangeAspect="1"/>
          </p:cNvPicPr>
          <p:nvPr/>
        </p:nvPicPr>
        <p:blipFill rotWithShape="1">
          <a:blip r:embed="rId2"/>
          <a:srcRect l="2327" t="4669" r="2771" b="4205"/>
          <a:stretch/>
        </p:blipFill>
        <p:spPr>
          <a:xfrm>
            <a:off x="1106129" y="722708"/>
            <a:ext cx="9760974" cy="4041386"/>
          </a:xfrm>
          <a:prstGeom prst="rect">
            <a:avLst/>
          </a:prstGeom>
        </p:spPr>
      </p:pic>
      <p:sp>
        <p:nvSpPr>
          <p:cNvPr id="7" name="TextBox 6">
            <a:extLst>
              <a:ext uri="{FF2B5EF4-FFF2-40B4-BE49-F238E27FC236}">
                <a16:creationId xmlns:a16="http://schemas.microsoft.com/office/drawing/2014/main" id="{DECFACC5-FA82-82F2-41ED-D4FCA624DEBF}"/>
              </a:ext>
            </a:extLst>
          </p:cNvPr>
          <p:cNvSpPr txBox="1"/>
          <p:nvPr/>
        </p:nvSpPr>
        <p:spPr>
          <a:xfrm>
            <a:off x="3050457" y="5427406"/>
            <a:ext cx="6418007" cy="707886"/>
          </a:xfrm>
          <a:prstGeom prst="rect">
            <a:avLst/>
          </a:prstGeom>
          <a:noFill/>
        </p:spPr>
        <p:txBody>
          <a:bodyPr wrap="square" rtlCol="0">
            <a:spAutoFit/>
          </a:bodyPr>
          <a:lstStyle/>
          <a:p>
            <a:pPr algn="ctr"/>
            <a:r>
              <a:rPr lang="en-US" sz="4000" dirty="0"/>
              <a:t>info@asccc.org</a:t>
            </a:r>
          </a:p>
        </p:txBody>
      </p:sp>
      <p:sp>
        <p:nvSpPr>
          <p:cNvPr id="4" name="Slide Number Placeholder 3">
            <a:extLst>
              <a:ext uri="{FF2B5EF4-FFF2-40B4-BE49-F238E27FC236}">
                <a16:creationId xmlns:a16="http://schemas.microsoft.com/office/drawing/2014/main" id="{61E766EC-A29F-25E9-572B-93BF41FFFF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51205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Introductions</a:t>
            </a:r>
            <a:endParaRPr/>
          </a:p>
        </p:txBody>
      </p:sp>
      <p:sp>
        <p:nvSpPr>
          <p:cNvPr id="68" name="Google Shape;68;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Presenters: 	</a:t>
            </a:r>
            <a:endParaRPr/>
          </a:p>
          <a:p>
            <a:pPr marL="0" marR="0" lvl="0" indent="0" algn="l" rtl="0">
              <a:lnSpc>
                <a:spcPct val="90000"/>
              </a:lnSpc>
              <a:spcBef>
                <a:spcPts val="1000"/>
              </a:spcBef>
              <a:spcAft>
                <a:spcPts val="0"/>
              </a:spcAft>
              <a:buClr>
                <a:srgbClr val="404040"/>
              </a:buClr>
              <a:buSzPts val="2800"/>
              <a:buFont typeface="Arial"/>
              <a:buNone/>
            </a:pPr>
            <a:r>
              <a:rPr lang="en-US" sz="2800"/>
              <a:t>Michelle Barton, RP Group</a:t>
            </a:r>
            <a:br>
              <a:rPr lang="en-US" sz="2800"/>
            </a:br>
            <a:r>
              <a:rPr lang="en-US" sz="2800"/>
              <a:t>Stephanie Curry, ASCCC Area A Representative</a:t>
            </a:r>
            <a:br>
              <a:rPr lang="en-US" sz="2800"/>
            </a:br>
            <a:r>
              <a:rPr lang="en-US" sz="2800"/>
              <a:t>Christopher Howerton, ASCCC North Representative</a:t>
            </a:r>
            <a:br>
              <a:rPr lang="en-US" sz="2800"/>
            </a:br>
            <a:r>
              <a:rPr lang="en-US" sz="2800"/>
              <a:t>Michelle White, RP Group</a:t>
            </a:r>
            <a:br>
              <a:rPr lang="en-US"/>
            </a:br>
            <a:endParaRPr/>
          </a:p>
        </p:txBody>
      </p:sp>
      <p:sp>
        <p:nvSpPr>
          <p:cNvPr id="69" name="Google Shape;69;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Questions we hope to answer for you today</a:t>
            </a:r>
            <a:endParaRPr dirty="0"/>
          </a:p>
        </p:txBody>
      </p:sp>
      <p:sp>
        <p:nvSpPr>
          <p:cNvPr id="75" name="Google Shape;75;p4"/>
          <p:cNvSpPr txBox="1">
            <a:spLocks noGrp="1"/>
          </p:cNvSpPr>
          <p:nvPr>
            <p:ph type="body" idx="1"/>
          </p:nvPr>
        </p:nvSpPr>
        <p:spPr>
          <a:xfrm>
            <a:off x="1277649" y="2094270"/>
            <a:ext cx="10630571" cy="412364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dirty="0"/>
              <a:t>What exactly is Strategic Enrollment Management and impact on planning?</a:t>
            </a:r>
            <a:endParaRPr dirty="0"/>
          </a:p>
          <a:p>
            <a:pPr marL="228600" lvl="0" indent="-228600" algn="l" rtl="0">
              <a:lnSpc>
                <a:spcPct val="90000"/>
              </a:lnSpc>
              <a:spcBef>
                <a:spcPts val="1000"/>
              </a:spcBef>
              <a:spcAft>
                <a:spcPts val="0"/>
              </a:spcAft>
              <a:buClr>
                <a:srgbClr val="404040"/>
              </a:buClr>
              <a:buSzPts val="2400"/>
              <a:buChar char="•"/>
            </a:pPr>
            <a:r>
              <a:rPr lang="en-US" dirty="0"/>
              <a:t>Why the emerging focus on SEM?</a:t>
            </a:r>
            <a:endParaRPr dirty="0"/>
          </a:p>
          <a:p>
            <a:pPr marL="228600" lvl="0" indent="-228600" algn="l" rtl="0">
              <a:lnSpc>
                <a:spcPct val="90000"/>
              </a:lnSpc>
              <a:spcBef>
                <a:spcPts val="1000"/>
              </a:spcBef>
              <a:spcAft>
                <a:spcPts val="0"/>
              </a:spcAft>
              <a:buClr>
                <a:srgbClr val="404040"/>
              </a:buClr>
              <a:buSzPts val="2400"/>
              <a:buChar char="•"/>
            </a:pPr>
            <a:r>
              <a:rPr lang="en-US" dirty="0"/>
              <a:t>What are some SEM tools and resources?</a:t>
            </a:r>
            <a:endParaRPr dirty="0"/>
          </a:p>
          <a:p>
            <a:pPr marL="228600" lvl="0" indent="-228600" algn="l" rtl="0">
              <a:lnSpc>
                <a:spcPct val="90000"/>
              </a:lnSpc>
              <a:spcBef>
                <a:spcPts val="1000"/>
              </a:spcBef>
              <a:spcAft>
                <a:spcPts val="0"/>
              </a:spcAft>
              <a:buClr>
                <a:srgbClr val="404040"/>
              </a:buClr>
              <a:buSzPts val="2400"/>
              <a:buChar char="•"/>
            </a:pPr>
            <a:r>
              <a:rPr lang="en-US" dirty="0"/>
              <a:t>What is the faculty and academic senate role in these conversations?</a:t>
            </a:r>
            <a:endParaRPr dirty="0"/>
          </a:p>
          <a:p>
            <a:pPr marL="228600" lvl="0" indent="-228600" algn="l" rtl="0">
              <a:lnSpc>
                <a:spcPct val="90000"/>
              </a:lnSpc>
              <a:spcBef>
                <a:spcPts val="1000"/>
              </a:spcBef>
              <a:spcAft>
                <a:spcPts val="0"/>
              </a:spcAft>
              <a:buClr>
                <a:srgbClr val="404040"/>
              </a:buClr>
              <a:buSzPts val="2400"/>
              <a:buChar char="•"/>
            </a:pPr>
            <a:r>
              <a:rPr lang="en-US" dirty="0"/>
              <a:t>What’s new in the updated ASCCC Enrollment Management Paper (developed by ASCCC Education Policy Committee) that is being considered during this plenary?</a:t>
            </a:r>
            <a:endParaRPr dirty="0"/>
          </a:p>
        </p:txBody>
      </p:sp>
      <p:sp>
        <p:nvSpPr>
          <p:cNvPr id="76" name="Google Shape;76;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C41A89-13F4-4CA9-E773-D3ABC3FB6544}"/>
              </a:ext>
            </a:extLst>
          </p:cNvPr>
          <p:cNvSpPr>
            <a:spLocks noGrp="1"/>
          </p:cNvSpPr>
          <p:nvPr>
            <p:ph type="title"/>
          </p:nvPr>
        </p:nvSpPr>
        <p:spPr>
          <a:xfrm>
            <a:off x="838200" y="947016"/>
            <a:ext cx="5257800" cy="4190250"/>
          </a:xfrm>
        </p:spPr>
        <p:txBody>
          <a:bodyPr>
            <a:normAutofit/>
          </a:bodyPr>
          <a:lstStyle/>
          <a:p>
            <a:pPr lvl="0" algn="ctr">
              <a:lnSpc>
                <a:spcPct val="100000"/>
              </a:lnSpc>
            </a:pPr>
            <a:r>
              <a:rPr lang="en-US" sz="6000" dirty="0">
                <a:solidFill>
                  <a:srgbClr val="FFFFFF"/>
                </a:solidFill>
                <a:cs typeface="Arial"/>
              </a:rPr>
              <a:t>What is SEM and SEM’s Purpose ?</a:t>
            </a:r>
            <a:br>
              <a:rPr lang="en-US" sz="2800" dirty="0">
                <a:solidFill>
                  <a:srgbClr val="000000"/>
                </a:solidFill>
                <a:latin typeface="Arial"/>
                <a:cs typeface="Arial"/>
                <a:sym typeface="Arial"/>
              </a:rPr>
            </a:br>
            <a:endParaRPr lang="en-US" dirty="0"/>
          </a:p>
        </p:txBody>
      </p:sp>
      <p:sp>
        <p:nvSpPr>
          <p:cNvPr id="2" name="Slide Number Placeholder 1">
            <a:extLst>
              <a:ext uri="{FF2B5EF4-FFF2-40B4-BE49-F238E27FC236}">
                <a16:creationId xmlns:a16="http://schemas.microsoft.com/office/drawing/2014/main" id="{15EA9C9A-38E1-31BC-A305-CF60FF9DB1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3894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BC53-246E-1BE7-8D3C-CB4FF55B5D45}"/>
              </a:ext>
            </a:extLst>
          </p:cNvPr>
          <p:cNvSpPr>
            <a:spLocks noGrp="1"/>
          </p:cNvSpPr>
          <p:nvPr>
            <p:ph type="title"/>
          </p:nvPr>
        </p:nvSpPr>
        <p:spPr/>
        <p:txBody>
          <a:bodyPr/>
          <a:lstStyle/>
          <a:p>
            <a:r>
              <a:rPr lang="en-US" dirty="0"/>
              <a:t>What is SEM?</a:t>
            </a:r>
          </a:p>
        </p:txBody>
      </p:sp>
      <p:sp>
        <p:nvSpPr>
          <p:cNvPr id="3" name="Text Placeholder 2">
            <a:extLst>
              <a:ext uri="{FF2B5EF4-FFF2-40B4-BE49-F238E27FC236}">
                <a16:creationId xmlns:a16="http://schemas.microsoft.com/office/drawing/2014/main" id="{718B5291-2CD0-B07E-9F67-6445946E0075}"/>
              </a:ext>
            </a:extLst>
          </p:cNvPr>
          <p:cNvSpPr>
            <a:spLocks noGrp="1"/>
          </p:cNvSpPr>
          <p:nvPr>
            <p:ph type="body" idx="1"/>
          </p:nvPr>
        </p:nvSpPr>
        <p:spPr>
          <a:xfrm>
            <a:off x="1277650" y="2109018"/>
            <a:ext cx="10058400" cy="4108901"/>
          </a:xfrm>
        </p:spPr>
        <p:txBody>
          <a:bodyPr/>
          <a:lstStyle/>
          <a:p>
            <a:pPr marL="114300" indent="0" algn="ctr">
              <a:buNone/>
            </a:pPr>
            <a:r>
              <a:rPr lang="en-US" sz="2800" b="1" dirty="0"/>
              <a:t>Strategic Enrollment Management (SEM) is a holistic concept and a process that enables the fulfillment of an institution’s mission and its students’ educational goals</a:t>
            </a:r>
          </a:p>
          <a:p>
            <a:pPr marL="114300" indent="0">
              <a:buNone/>
            </a:pPr>
            <a:endParaRPr lang="en-US" dirty="0"/>
          </a:p>
          <a:p>
            <a:pPr marL="114300" indent="0">
              <a:buNone/>
            </a:pPr>
            <a:endParaRPr lang="en-US" dirty="0"/>
          </a:p>
          <a:p>
            <a:pPr marL="114300" indent="0">
              <a:buNone/>
            </a:pPr>
            <a:endParaRPr lang="en-US" dirty="0"/>
          </a:p>
          <a:p>
            <a:pPr marL="114300" indent="0">
              <a:buNone/>
            </a:pPr>
            <a:r>
              <a:rPr lang="en-US" sz="1600" dirty="0">
                <a:solidFill>
                  <a:schemeClr val="bg1">
                    <a:lumMod val="65000"/>
                  </a:schemeClr>
                </a:solidFill>
              </a:rPr>
              <a:t>Definition adapted from: Bontrager, B., and K. Pollock. 2009. </a:t>
            </a:r>
            <a:r>
              <a:rPr lang="en-US" sz="1600" i="1" dirty="0">
                <a:solidFill>
                  <a:schemeClr val="bg1">
                    <a:lumMod val="65000"/>
                  </a:schemeClr>
                </a:solidFill>
              </a:rPr>
              <a:t>Strategic enrollment management at community colleges</a:t>
            </a:r>
            <a:r>
              <a:rPr lang="en-US" sz="1600" dirty="0">
                <a:solidFill>
                  <a:schemeClr val="bg1">
                    <a:lumMod val="65000"/>
                  </a:schemeClr>
                </a:solidFill>
              </a:rPr>
              <a:t>. Applying SEM at the Community College. Washington, DC: American Association of Collegiate Registrars and Admissions Officers. </a:t>
            </a:r>
          </a:p>
        </p:txBody>
      </p:sp>
      <p:sp>
        <p:nvSpPr>
          <p:cNvPr id="4" name="Slide Number Placeholder 3">
            <a:extLst>
              <a:ext uri="{FF2B5EF4-FFF2-40B4-BE49-F238E27FC236}">
                <a16:creationId xmlns:a16="http://schemas.microsoft.com/office/drawing/2014/main" id="{F00DFDF6-B926-E4A1-5109-436B1B65C4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44163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1277650" y="365126"/>
            <a:ext cx="10046043" cy="108129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How do we put the S in SEM?</a:t>
            </a:r>
            <a:endParaRPr dirty="0"/>
          </a:p>
        </p:txBody>
      </p:sp>
      <p:sp>
        <p:nvSpPr>
          <p:cNvPr id="82" name="Google Shape;82;p8"/>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sz="2800" dirty="0"/>
              <a:t>What makes strategic enrollment management strategic?</a:t>
            </a:r>
            <a:endParaRPr sz="2800" dirty="0"/>
          </a:p>
          <a:p>
            <a:pPr marL="228600" lvl="0" indent="0" algn="l" rtl="0">
              <a:lnSpc>
                <a:spcPct val="90000"/>
              </a:lnSpc>
              <a:spcBef>
                <a:spcPts val="0"/>
              </a:spcBef>
              <a:spcAft>
                <a:spcPts val="0"/>
              </a:spcAft>
              <a:buNone/>
            </a:pPr>
            <a:endParaRPr sz="2800" dirty="0"/>
          </a:p>
          <a:p>
            <a:pPr marL="228600" lvl="0" indent="-228600" algn="l" rtl="0">
              <a:lnSpc>
                <a:spcPct val="90000"/>
              </a:lnSpc>
              <a:spcBef>
                <a:spcPts val="0"/>
              </a:spcBef>
              <a:spcAft>
                <a:spcPts val="0"/>
              </a:spcAft>
              <a:buClr>
                <a:srgbClr val="404040"/>
              </a:buClr>
              <a:buSzPts val="2400"/>
              <a:buChar char="•"/>
            </a:pPr>
            <a:r>
              <a:rPr lang="en-US" sz="2800" dirty="0"/>
              <a:t>How is SEM different than enrollment management?</a:t>
            </a:r>
          </a:p>
          <a:p>
            <a:pPr marL="228600" lvl="0" indent="-228600" algn="l" rtl="0">
              <a:lnSpc>
                <a:spcPct val="90000"/>
              </a:lnSpc>
              <a:spcBef>
                <a:spcPts val="0"/>
              </a:spcBef>
              <a:spcAft>
                <a:spcPts val="0"/>
              </a:spcAft>
              <a:buClr>
                <a:srgbClr val="404040"/>
              </a:buClr>
              <a:buSzPts val="2400"/>
              <a:buChar char="•"/>
            </a:pPr>
            <a:endParaRPr lang="en-US" dirty="0"/>
          </a:p>
          <a:p>
            <a:pPr marL="228600" lvl="0" indent="-228600" algn="l" rtl="0">
              <a:lnSpc>
                <a:spcPct val="90000"/>
              </a:lnSpc>
              <a:spcBef>
                <a:spcPts val="0"/>
              </a:spcBef>
              <a:spcAft>
                <a:spcPts val="0"/>
              </a:spcAft>
              <a:buClr>
                <a:srgbClr val="404040"/>
              </a:buClr>
              <a:buSzPts val="2400"/>
              <a:buChar char="•"/>
            </a:pPr>
            <a:endParaRPr lang="en-US" dirty="0"/>
          </a:p>
          <a:p>
            <a:pPr marL="228600" lvl="0" indent="0" algn="l" rtl="0">
              <a:lnSpc>
                <a:spcPct val="90000"/>
              </a:lnSpc>
              <a:spcBef>
                <a:spcPts val="0"/>
              </a:spcBef>
              <a:spcAft>
                <a:spcPts val="0"/>
              </a:spcAft>
              <a:buNone/>
            </a:pPr>
            <a:endParaRPr dirty="0"/>
          </a:p>
          <a:p>
            <a:pPr marL="0" lvl="0" indent="0" algn="l" rtl="0">
              <a:lnSpc>
                <a:spcPct val="90000"/>
              </a:lnSpc>
              <a:spcBef>
                <a:spcPts val="1000"/>
              </a:spcBef>
              <a:spcAft>
                <a:spcPts val="0"/>
              </a:spcAft>
              <a:buNone/>
            </a:pPr>
            <a:endParaRPr dirty="0"/>
          </a:p>
          <a:p>
            <a:pPr marL="228600" lvl="0" indent="-76200" algn="l" rtl="0">
              <a:lnSpc>
                <a:spcPct val="90000"/>
              </a:lnSpc>
              <a:spcBef>
                <a:spcPts val="1000"/>
              </a:spcBef>
              <a:spcAft>
                <a:spcPts val="0"/>
              </a:spcAft>
              <a:buClr>
                <a:srgbClr val="404040"/>
              </a:buClr>
              <a:buSzPts val="2400"/>
              <a:buNone/>
            </a:pPr>
            <a:endParaRPr dirty="0"/>
          </a:p>
        </p:txBody>
      </p:sp>
      <p:pic>
        <p:nvPicPr>
          <p:cNvPr id="2" name="Picture 1" descr="A group of people">
            <a:extLst>
              <a:ext uri="{FF2B5EF4-FFF2-40B4-BE49-F238E27FC236}">
                <a16:creationId xmlns:a16="http://schemas.microsoft.com/office/drawing/2014/main" id="{B01D7C91-2831-9A32-CFA4-D6CE589F79EE}"/>
              </a:ext>
            </a:extLst>
          </p:cNvPr>
          <p:cNvPicPr>
            <a:picLocks noChangeAspect="1"/>
          </p:cNvPicPr>
          <p:nvPr/>
        </p:nvPicPr>
        <p:blipFill>
          <a:blip r:embed="rId3"/>
          <a:stretch>
            <a:fillRect/>
          </a:stretch>
        </p:blipFill>
        <p:spPr>
          <a:xfrm>
            <a:off x="3811382" y="3526100"/>
            <a:ext cx="4569235" cy="3043724"/>
          </a:xfrm>
          <a:prstGeom prst="rect">
            <a:avLst/>
          </a:prstGeom>
        </p:spPr>
      </p:pic>
      <p:sp>
        <p:nvSpPr>
          <p:cNvPr id="83" name="Google Shape;83;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2b2c26ce26_0_45"/>
          <p:cNvSpPr txBox="1">
            <a:spLocks noGrp="1"/>
          </p:cNvSpPr>
          <p:nvPr>
            <p:ph type="title"/>
          </p:nvPr>
        </p:nvSpPr>
        <p:spPr>
          <a:xfrm>
            <a:off x="1265350" y="136550"/>
            <a:ext cx="10046100" cy="1052195"/>
          </a:xfrm>
          <a:prstGeom prst="rect">
            <a:avLst/>
          </a:prstGeom>
          <a:noFill/>
          <a:ln>
            <a:noFill/>
          </a:ln>
        </p:spPr>
        <p:txBody>
          <a:bodyPr spcFirstLastPara="1" wrap="square" lIns="457200" tIns="457200" rIns="457200" bIns="45700" anchor="t" anchorCtr="0">
            <a:normAutofit/>
          </a:bodyPr>
          <a:lstStyle/>
          <a:p>
            <a:pPr marL="0" lvl="0" indent="0" algn="ctr" rtl="0">
              <a:lnSpc>
                <a:spcPct val="90000"/>
              </a:lnSpc>
              <a:spcBef>
                <a:spcPts val="0"/>
              </a:spcBef>
              <a:spcAft>
                <a:spcPts val="0"/>
              </a:spcAft>
              <a:buClr>
                <a:srgbClr val="002F6D"/>
              </a:buClr>
              <a:buSzPts val="4400"/>
              <a:buFont typeface="Source Sans Pro"/>
              <a:buNone/>
            </a:pPr>
            <a:r>
              <a:rPr lang="en-US" dirty="0"/>
              <a:t>Changing Nature of SEM</a:t>
            </a:r>
            <a:endParaRPr dirty="0"/>
          </a:p>
        </p:txBody>
      </p:sp>
      <p:sp>
        <p:nvSpPr>
          <p:cNvPr id="137" name="Google Shape;137;g22b2c26ce26_0_45"/>
          <p:cNvSpPr txBox="1">
            <a:spLocks noGrp="1"/>
          </p:cNvSpPr>
          <p:nvPr>
            <p:ph type="body" idx="1"/>
          </p:nvPr>
        </p:nvSpPr>
        <p:spPr>
          <a:xfrm>
            <a:off x="1056424" y="1813067"/>
            <a:ext cx="6568492" cy="4419600"/>
          </a:xfrm>
          <a:prstGeom prst="rect">
            <a:avLst/>
          </a:prstGeom>
          <a:noFill/>
          <a:ln>
            <a:noFill/>
          </a:ln>
        </p:spPr>
        <p:txBody>
          <a:bodyPr spcFirstLastPara="1" wrap="square" lIns="685800" tIns="45700" rIns="685800" bIns="228600" anchor="t" anchorCtr="0">
            <a:normAutofit/>
          </a:bodyPr>
          <a:lstStyle/>
          <a:p>
            <a:pPr marL="0" lvl="0" indent="0" algn="l" rtl="0">
              <a:lnSpc>
                <a:spcPct val="90000"/>
              </a:lnSpc>
              <a:spcBef>
                <a:spcPts val="0"/>
              </a:spcBef>
              <a:spcAft>
                <a:spcPts val="0"/>
              </a:spcAft>
              <a:buClr>
                <a:schemeClr val="dk1"/>
              </a:buClr>
              <a:buSzPts val="2100"/>
              <a:buNone/>
            </a:pPr>
            <a:r>
              <a:rPr lang="en-US" sz="3600" dirty="0"/>
              <a:t>Core Purpose</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b="1" dirty="0"/>
              <a:t>Optimize Enrollment</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b="1" dirty="0"/>
              <a:t>Promote Student Success</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b="1" dirty="0"/>
              <a:t>Ensure Fiscal Viability </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dirty="0"/>
              <a:t>Quality and Relevant Programs</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dirty="0"/>
              <a:t>Equitable Access and Outcomes</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dirty="0"/>
              <a:t>Data-rich Environment</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dirty="0"/>
              <a:t>Communications and Marketing</a:t>
            </a:r>
            <a:endParaRPr dirty="0"/>
          </a:p>
          <a:p>
            <a:pPr marL="558800" lvl="0" indent="-171450" algn="l" rtl="0">
              <a:lnSpc>
                <a:spcPct val="90000"/>
              </a:lnSpc>
              <a:spcBef>
                <a:spcPts val="800"/>
              </a:spcBef>
              <a:spcAft>
                <a:spcPts val="0"/>
              </a:spcAft>
              <a:buClr>
                <a:schemeClr val="dk1"/>
              </a:buClr>
              <a:buSzPts val="2100"/>
              <a:buFont typeface="Noto Sans Symbols"/>
              <a:buChar char="✔"/>
            </a:pPr>
            <a:r>
              <a:rPr lang="en-US" dirty="0"/>
              <a:t>Collaboration</a:t>
            </a:r>
            <a:endParaRPr dirty="0"/>
          </a:p>
        </p:txBody>
      </p:sp>
      <p:pic>
        <p:nvPicPr>
          <p:cNvPr id="2" name="Picture 1" descr="chalk sign with the work Purpose ">
            <a:extLst>
              <a:ext uri="{FF2B5EF4-FFF2-40B4-BE49-F238E27FC236}">
                <a16:creationId xmlns:a16="http://schemas.microsoft.com/office/drawing/2014/main" id="{60E38CAD-E1D3-02B0-12AC-B38F36E3C57D}"/>
              </a:ext>
            </a:extLst>
          </p:cNvPr>
          <p:cNvPicPr>
            <a:picLocks noChangeAspect="1"/>
          </p:cNvPicPr>
          <p:nvPr/>
        </p:nvPicPr>
        <p:blipFill>
          <a:blip r:embed="rId3"/>
          <a:stretch>
            <a:fillRect/>
          </a:stretch>
        </p:blipFill>
        <p:spPr>
          <a:xfrm>
            <a:off x="7131612" y="2691440"/>
            <a:ext cx="4742643" cy="2662853"/>
          </a:xfrm>
          <a:prstGeom prst="rect">
            <a:avLst/>
          </a:prstGeom>
        </p:spPr>
      </p:pic>
      <p:sp>
        <p:nvSpPr>
          <p:cNvPr id="136" name="Google Shape;136;g22b2c26ce26_0_45"/>
          <p:cNvSpPr txBox="1">
            <a:spLocks noGrp="1"/>
          </p:cNvSpPr>
          <p:nvPr>
            <p:ph type="sldNum" idx="12"/>
          </p:nvPr>
        </p:nvSpPr>
        <p:spPr>
          <a:xfrm>
            <a:off x="10437813" y="6356350"/>
            <a:ext cx="915900" cy="365100"/>
          </a:xfrm>
          <a:prstGeom prst="rect">
            <a:avLst/>
          </a:prstGeom>
          <a:solidFill>
            <a:schemeClr val="lt1"/>
          </a:solid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3BEB7-9CB2-5857-F229-9ED91AA69B64}"/>
              </a:ext>
            </a:extLst>
          </p:cNvPr>
          <p:cNvSpPr>
            <a:spLocks noGrp="1"/>
          </p:cNvSpPr>
          <p:nvPr>
            <p:ph type="title"/>
          </p:nvPr>
        </p:nvSpPr>
        <p:spPr>
          <a:xfrm>
            <a:off x="1307869" y="814647"/>
            <a:ext cx="4788131" cy="3724102"/>
          </a:xfrm>
        </p:spPr>
        <p:txBody>
          <a:bodyPr>
            <a:normAutofit/>
          </a:bodyPr>
          <a:lstStyle/>
          <a:p>
            <a:pPr lvl="0" algn="ctr">
              <a:lnSpc>
                <a:spcPct val="100000"/>
              </a:lnSpc>
            </a:pPr>
            <a:r>
              <a:rPr lang="en-US" sz="5400" dirty="0">
                <a:solidFill>
                  <a:srgbClr val="FFFFFF"/>
                </a:solidFill>
                <a:cs typeface="Arial"/>
              </a:rPr>
              <a:t>Why is this Important Work?</a:t>
            </a:r>
            <a:br>
              <a:rPr lang="en-US" sz="2400" dirty="0">
                <a:solidFill>
                  <a:srgbClr val="000000"/>
                </a:solidFill>
                <a:latin typeface="Arial"/>
                <a:cs typeface="Arial"/>
                <a:sym typeface="Arial"/>
              </a:rPr>
            </a:br>
            <a:endParaRPr lang="en-US" dirty="0"/>
          </a:p>
        </p:txBody>
      </p:sp>
      <p:sp>
        <p:nvSpPr>
          <p:cNvPr id="2" name="Slide Number Placeholder 1">
            <a:extLst>
              <a:ext uri="{FF2B5EF4-FFF2-40B4-BE49-F238E27FC236}">
                <a16:creationId xmlns:a16="http://schemas.microsoft.com/office/drawing/2014/main" id="{15EA9C9A-38E1-31BC-A305-CF60FF9DB1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448953747"/>
      </p:ext>
    </p:extLst>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1335</Words>
  <Application>Microsoft Office PowerPoint</Application>
  <PresentationFormat>Widescreen</PresentationFormat>
  <Paragraphs>180</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Georgia</vt:lpstr>
      <vt:lpstr>Palatino</vt:lpstr>
      <vt:lpstr>Source Sans Pro</vt:lpstr>
      <vt:lpstr>Calibri</vt:lpstr>
      <vt:lpstr>Noto Sans Symbols</vt:lpstr>
      <vt:lpstr>Arial</vt:lpstr>
      <vt:lpstr>ASCCC Curriculum Inst. 2020 Theme</vt:lpstr>
      <vt:lpstr>Faculty Role in Institutional Planning as it Relates to Strategic Enrollment Management  Thursday April 20, 2023 | 10:45am – 11:45am | Online</vt:lpstr>
      <vt:lpstr>Session Description</vt:lpstr>
      <vt:lpstr>Introductions</vt:lpstr>
      <vt:lpstr>Questions we hope to answer for you today</vt:lpstr>
      <vt:lpstr>What is SEM and SEM’s Purpose ? </vt:lpstr>
      <vt:lpstr>What is SEM?</vt:lpstr>
      <vt:lpstr>How do we put the S in SEM?</vt:lpstr>
      <vt:lpstr>Changing Nature of SEM</vt:lpstr>
      <vt:lpstr>Why is this Important Work? </vt:lpstr>
      <vt:lpstr>Attrition Pattern for Every 100 Applicants</vt:lpstr>
      <vt:lpstr>Attrition Pattern for Every 100 Applicants</vt:lpstr>
      <vt:lpstr>Holistic Approach to the Student Learning Journey</vt:lpstr>
      <vt:lpstr>What about Planning &amp; Support ? </vt:lpstr>
      <vt:lpstr>Big Picture: Institutional Planning and SEM</vt:lpstr>
      <vt:lpstr>SEM and the Classroom/Student Support</vt:lpstr>
      <vt:lpstr>SEM Community of Practice &amp; Other Resources</vt:lpstr>
      <vt:lpstr>What is the Faculty and Academic Senate Role in SEM Work </vt:lpstr>
      <vt:lpstr>Where do we see SEM in contact with the 10+1?</vt:lpstr>
      <vt:lpstr>Faculty and Senate Role in SEM Discussions</vt:lpstr>
      <vt:lpstr>Faculty and Senate Role in SEM Discussions</vt:lpstr>
      <vt:lpstr>Enrollment Management Revisited Again: Post Pandemic  Resolution 13.02 S23</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Role in Institutional Planning as it Relates to Strategic Enrollment Management  Thursday April 20, 2023 | 10:45am – 11:45am | Online</dc:title>
  <dc:creator>Christopher Howerton</dc:creator>
  <cp:lastModifiedBy>Kyoko Hatano</cp:lastModifiedBy>
  <cp:revision>5</cp:revision>
  <dcterms:created xsi:type="dcterms:W3CDTF">2023-04-03T19:39:46Z</dcterms:created>
  <dcterms:modified xsi:type="dcterms:W3CDTF">2023-05-02T20:11:09Z</dcterms:modified>
</cp:coreProperties>
</file>