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0" name="Google Shape;4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283f928fe7_0_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283f928fe7_0_4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6" name="Google Shape;106;g2283f928fe7_0_4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283f928fe7_0_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283f928fe7_0_3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4" name="Google Shape;114;g2283f928fe7_0_3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2cf750e433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2cf750e433_0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3" name="Google Shape;123;g22cf750e433_0_2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2f962efc52_0_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2f962efc52_0_3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1" name="Google Shape;131;g22f962efc52_0_3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283f928fe7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283f928fe7_0_2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9" name="Google Shape;139;g2283f928fe7_0_2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2f962efc52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2f962efc52_0_1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5" name="Google Shape;145;g22f962efc52_0_1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283f928fe7_0_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283f928fe7_0_6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3" name="Google Shape;153;g2283f928fe7_0_6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2f962efc52_0_4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2f962efc52_0_4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1" name="Google Shape;161;g22f962efc52_0_4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283f928fe7_0_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283f928fe7_0_5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9" name="Google Shape;169;g2283f928fe7_0_5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283f928fe7_0_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283f928fe7_0_6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7" name="Google Shape;177;g2283f928fe7_0_6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283f928fe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5" name="Google Shape;45;g2283f928fe7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6" name="Google Shape;46;g2283f928fe7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2283f928fe7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3" name="Google Shape;53;g2283f928fe7_0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4" name="Google Shape;54;g2283f928fe7_0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283f928fe7_0_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9" name="Google Shape;59;g2283f928fe7_0_2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60" name="Google Shape;60;g2283f928fe7_0_2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283f928fe7_0_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67" name="Google Shape;67;g2283f928fe7_0_3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68" name="Google Shape;68;g2283f928fe7_0_3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2cf750e433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75" name="Google Shape;75;g22cf750e433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76" name="Google Shape;76;g22cf750e433_0_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2f962efc52_0_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3" name="Google Shape;83;g22f962efc52_0_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4" name="Google Shape;84;g22f962efc52_0_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2cf750e433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1" name="Google Shape;91;g22cf750e433_0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2" name="Google Shape;92;g22cf750e433_0_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283f928fe7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9" name="Google Shape;99;g2283f928fe7_0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0" name="Google Shape;100;g2283f928fe7_0_1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blipFill>
          <a:blip r:embed="rId2">
            <a:alphaModFix/>
          </a:blip>
          <a:stretch>
            <a:fillRect/>
          </a:stretch>
        </a:blipFill>
      </p:bgPr>
    </p:bg>
    <p:spTree>
      <p:nvGrpSpPr>
        <p:cNvPr id="13" name="Shape 13"/>
        <p:cNvGrpSpPr/>
        <p:nvPr/>
      </p:nvGrpSpPr>
      <p:grpSpPr>
        <a:xfrm>
          <a:off x="0" y="0"/>
          <a:ext cx="0" cy="0"/>
          <a:chOff x="0" y="0"/>
          <a:chExt cx="0" cy="0"/>
        </a:xfrm>
      </p:grpSpPr>
      <p:sp>
        <p:nvSpPr>
          <p:cNvPr id="14" name="Google Shape;14;p2"/>
          <p:cNvSpPr txBox="1"/>
          <p:nvPr>
            <p:ph type="title"/>
          </p:nvPr>
        </p:nvSpPr>
        <p:spPr>
          <a:xfrm>
            <a:off x="959005" y="4323806"/>
            <a:ext cx="10432249" cy="216053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0"/>
              </a:spcBef>
              <a:spcAft>
                <a:spcPts val="0"/>
              </a:spcAft>
              <a:buSzPts val="1400"/>
              <a:buNone/>
              <a:defRPr sz="4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A">
  <p:cSld name="Section Slide A">
    <p:spTree>
      <p:nvGrpSpPr>
        <p:cNvPr id="15" name="Shape 15"/>
        <p:cNvGrpSpPr/>
        <p:nvPr/>
      </p:nvGrpSpPr>
      <p:grpSpPr>
        <a:xfrm>
          <a:off x="0" y="0"/>
          <a:ext cx="0" cy="0"/>
          <a:chOff x="0" y="0"/>
          <a:chExt cx="0" cy="0"/>
        </a:xfrm>
      </p:grpSpPr>
      <p:sp>
        <p:nvSpPr>
          <p:cNvPr id="16" name="Google Shape;16;p3"/>
          <p:cNvSpPr/>
          <p:nvPr/>
        </p:nvSpPr>
        <p:spPr>
          <a:xfrm>
            <a:off x="0" y="0"/>
            <a:ext cx="12192000" cy="2272937"/>
          </a:xfrm>
          <a:prstGeom prst="rect">
            <a:avLst/>
          </a:prstGeom>
          <a:solidFill>
            <a:schemeClr val="accent1"/>
          </a:solidFill>
          <a:ln cap="flat" cmpd="sng" w="12700">
            <a:solidFill>
              <a:srgbClr val="055E5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3"/>
          <p:cNvPicPr preferRelativeResize="0"/>
          <p:nvPr/>
        </p:nvPicPr>
        <p:blipFill rotWithShape="1">
          <a:blip r:embed="rId2">
            <a:alphaModFix/>
          </a:blip>
          <a:srcRect b="0" l="0" r="0" t="0"/>
          <a:stretch/>
        </p:blipFill>
        <p:spPr>
          <a:xfrm>
            <a:off x="830263" y="6376988"/>
            <a:ext cx="377825" cy="377825"/>
          </a:xfrm>
          <a:prstGeom prst="rect">
            <a:avLst/>
          </a:prstGeom>
          <a:noFill/>
          <a:ln>
            <a:noFill/>
          </a:ln>
        </p:spPr>
      </p:pic>
      <p:sp>
        <p:nvSpPr>
          <p:cNvPr id="18" name="Google Shape;18;p3"/>
          <p:cNvSpPr txBox="1"/>
          <p:nvPr>
            <p:ph type="title"/>
          </p:nvPr>
        </p:nvSpPr>
        <p:spPr>
          <a:xfrm>
            <a:off x="2795450" y="403412"/>
            <a:ext cx="8558347" cy="168576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400"/>
              <a:buNone/>
              <a:defRPr sz="38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 name="Google Shape;19;p3"/>
          <p:cNvSpPr txBox="1"/>
          <p:nvPr>
            <p:ph idx="1" type="body"/>
          </p:nvPr>
        </p:nvSpPr>
        <p:spPr>
          <a:xfrm>
            <a:off x="829994" y="2662568"/>
            <a:ext cx="10523806" cy="3569419"/>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1000"/>
              </a:spcBef>
              <a:spcAft>
                <a:spcPts val="0"/>
              </a:spcAft>
              <a:buClr>
                <a:srgbClr val="404040"/>
              </a:buClr>
              <a:buSzPts val="2400"/>
              <a:buFont typeface="Arial"/>
              <a:buNone/>
              <a:defRPr sz="2400"/>
            </a:lvl1pPr>
            <a:lvl2pPr indent="-381000" lvl="1" marL="914400" algn="l">
              <a:lnSpc>
                <a:spcPct val="90000"/>
              </a:lnSpc>
              <a:spcBef>
                <a:spcPts val="500"/>
              </a:spcBef>
              <a:spcAft>
                <a:spcPts val="0"/>
              </a:spcAft>
              <a:buClr>
                <a:srgbClr val="404040"/>
              </a:buClr>
              <a:buSzPts val="2400"/>
              <a:buChar char="•"/>
              <a:defRPr sz="2400"/>
            </a:lvl2pPr>
            <a:lvl3pPr indent="-355600" lvl="2" marL="1371600" algn="l">
              <a:lnSpc>
                <a:spcPct val="90000"/>
              </a:lnSpc>
              <a:spcBef>
                <a:spcPts val="500"/>
              </a:spcBef>
              <a:spcAft>
                <a:spcPts val="0"/>
              </a:spcAft>
              <a:buClr>
                <a:srgbClr val="404040"/>
              </a:buClr>
              <a:buSzPts val="2000"/>
              <a:buChar char="•"/>
              <a:defRPr sz="2000"/>
            </a:lvl3pPr>
            <a:lvl4pPr indent="-342900" lvl="3" marL="1828800" algn="l">
              <a:lnSpc>
                <a:spcPct val="90000"/>
              </a:lnSpc>
              <a:spcBef>
                <a:spcPts val="500"/>
              </a:spcBef>
              <a:spcAft>
                <a:spcPts val="0"/>
              </a:spcAft>
              <a:buClr>
                <a:srgbClr val="404040"/>
              </a:buClr>
              <a:buSzPts val="1800"/>
              <a:buChar char="•"/>
              <a:defRPr sz="1800"/>
            </a:lvl4pPr>
            <a:lvl5pPr indent="-355600" lvl="4" marL="2286000" algn="l">
              <a:lnSpc>
                <a:spcPct val="90000"/>
              </a:lnSpc>
              <a:spcBef>
                <a:spcPts val="500"/>
              </a:spcBef>
              <a:spcAft>
                <a:spcPts val="0"/>
              </a:spcAft>
              <a:buClr>
                <a:srgbClr val="404040"/>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0" name="Google Shape;20;p3"/>
          <p:cNvSpPr txBox="1"/>
          <p:nvPr>
            <p:ph idx="12" type="sldNum"/>
          </p:nvPr>
        </p:nvSpPr>
        <p:spPr>
          <a:xfrm>
            <a:off x="10437813" y="6356350"/>
            <a:ext cx="915987" cy="365125"/>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1" name="Google Shape;21;p3"/>
          <p:cNvPicPr preferRelativeResize="0"/>
          <p:nvPr/>
        </p:nvPicPr>
        <p:blipFill rotWithShape="1">
          <a:blip r:embed="rId3">
            <a:alphaModFix/>
          </a:blip>
          <a:srcRect b="0" l="0" r="0" t="0"/>
          <a:stretch/>
        </p:blipFill>
        <p:spPr>
          <a:xfrm>
            <a:off x="0" y="0"/>
            <a:ext cx="2575995" cy="22729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2 Column Slide">
  <p:cSld name="1_Content 2 Column Slide">
    <p:spTree>
      <p:nvGrpSpPr>
        <p:cNvPr id="22" name="Shape 22"/>
        <p:cNvGrpSpPr/>
        <p:nvPr/>
      </p:nvGrpSpPr>
      <p:grpSpPr>
        <a:xfrm>
          <a:off x="0" y="0"/>
          <a:ext cx="0" cy="0"/>
          <a:chOff x="0" y="0"/>
          <a:chExt cx="0" cy="0"/>
        </a:xfrm>
      </p:grpSpPr>
      <p:pic>
        <p:nvPicPr>
          <p:cNvPr id="23" name="Google Shape;23;p4"/>
          <p:cNvPicPr preferRelativeResize="0"/>
          <p:nvPr/>
        </p:nvPicPr>
        <p:blipFill rotWithShape="1">
          <a:blip r:embed="rId2">
            <a:alphaModFix/>
          </a:blip>
          <a:srcRect b="0" l="0" r="0" t="0"/>
          <a:stretch/>
        </p:blipFill>
        <p:spPr>
          <a:xfrm>
            <a:off x="1277938" y="6376988"/>
            <a:ext cx="377825" cy="377825"/>
          </a:xfrm>
          <a:prstGeom prst="rect">
            <a:avLst/>
          </a:prstGeom>
          <a:noFill/>
          <a:ln>
            <a:noFill/>
          </a:ln>
        </p:spPr>
      </p:pic>
      <p:sp>
        <p:nvSpPr>
          <p:cNvPr id="24" name="Google Shape;24;p4"/>
          <p:cNvSpPr txBox="1"/>
          <p:nvPr>
            <p:ph type="title"/>
          </p:nvPr>
        </p:nvSpPr>
        <p:spPr>
          <a:xfrm>
            <a:off x="1277650" y="365125"/>
            <a:ext cx="10046043" cy="132556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1400"/>
              <a:buNone/>
              <a:defRPr sz="38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5" name="Google Shape;25;p4"/>
          <p:cNvSpPr txBox="1"/>
          <p:nvPr>
            <p:ph idx="1" type="body"/>
          </p:nvPr>
        </p:nvSpPr>
        <p:spPr>
          <a:xfrm>
            <a:off x="1277650" y="1798320"/>
            <a:ext cx="4922537" cy="4391343"/>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2" type="body"/>
          </p:nvPr>
        </p:nvSpPr>
        <p:spPr>
          <a:xfrm>
            <a:off x="6388259" y="1798320"/>
            <a:ext cx="4948881" cy="4391343"/>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2" type="sldNum"/>
          </p:nvPr>
        </p:nvSpPr>
        <p:spPr>
          <a:xfrm>
            <a:off x="10437813" y="6356350"/>
            <a:ext cx="915987" cy="365125"/>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8" name="Google Shape;28;p4"/>
          <p:cNvPicPr preferRelativeResize="0"/>
          <p:nvPr/>
        </p:nvPicPr>
        <p:blipFill rotWithShape="1">
          <a:blip r:embed="rId3">
            <a:alphaModFix/>
          </a:blip>
          <a:srcRect b="0" l="0" r="0" t="0"/>
          <a:stretch/>
        </p:blipFill>
        <p:spPr>
          <a:xfrm>
            <a:off x="-7113" y="0"/>
            <a:ext cx="822046" cy="6858000"/>
          </a:xfrm>
          <a:prstGeom prst="rect">
            <a:avLst/>
          </a:prstGeom>
          <a:noFill/>
          <a:ln>
            <a:noFill/>
          </a:ln>
          <a:effectLst>
            <a:outerShdw blurRad="190500" rotWithShape="0" algn="ctr" dist="50800">
              <a:srgbClr val="000000">
                <a:alpha val="40000"/>
              </a:srgb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1 Column Slide">
  <p:cSld name="1_Content 1 Column Slide">
    <p:spTree>
      <p:nvGrpSpPr>
        <p:cNvPr id="29" name="Shape 29"/>
        <p:cNvGrpSpPr/>
        <p:nvPr/>
      </p:nvGrpSpPr>
      <p:grpSpPr>
        <a:xfrm>
          <a:off x="0" y="0"/>
          <a:ext cx="0" cy="0"/>
          <a:chOff x="0" y="0"/>
          <a:chExt cx="0" cy="0"/>
        </a:xfrm>
      </p:grpSpPr>
      <p:pic>
        <p:nvPicPr>
          <p:cNvPr id="30" name="Google Shape;30;p5"/>
          <p:cNvPicPr preferRelativeResize="0"/>
          <p:nvPr/>
        </p:nvPicPr>
        <p:blipFill rotWithShape="1">
          <a:blip r:embed="rId2">
            <a:alphaModFix/>
          </a:blip>
          <a:srcRect b="0" l="0" r="0" t="0"/>
          <a:stretch/>
        </p:blipFill>
        <p:spPr>
          <a:xfrm>
            <a:off x="1277938" y="6376988"/>
            <a:ext cx="377825" cy="377825"/>
          </a:xfrm>
          <a:prstGeom prst="rect">
            <a:avLst/>
          </a:prstGeom>
          <a:noFill/>
          <a:ln>
            <a:noFill/>
          </a:ln>
        </p:spPr>
      </p:pic>
      <p:sp>
        <p:nvSpPr>
          <p:cNvPr id="31" name="Google Shape;31;p5"/>
          <p:cNvSpPr txBox="1"/>
          <p:nvPr>
            <p:ph type="title"/>
          </p:nvPr>
        </p:nvSpPr>
        <p:spPr>
          <a:xfrm>
            <a:off x="1277650" y="365125"/>
            <a:ext cx="10046043" cy="132556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1400"/>
              <a:buNone/>
              <a:defRPr sz="38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2" name="Google Shape;32;p5"/>
          <p:cNvSpPr txBox="1"/>
          <p:nvPr>
            <p:ph idx="1" type="body"/>
          </p:nvPr>
        </p:nvSpPr>
        <p:spPr>
          <a:xfrm>
            <a:off x="1277650" y="1798320"/>
            <a:ext cx="10058400" cy="4419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2" type="sldNum"/>
          </p:nvPr>
        </p:nvSpPr>
        <p:spPr>
          <a:xfrm>
            <a:off x="10437813" y="6356350"/>
            <a:ext cx="915987" cy="365125"/>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4" name="Google Shape;34;p5"/>
          <p:cNvPicPr preferRelativeResize="0"/>
          <p:nvPr/>
        </p:nvPicPr>
        <p:blipFill rotWithShape="1">
          <a:blip r:embed="rId3">
            <a:alphaModFix/>
          </a:blip>
          <a:srcRect b="0" l="0" r="0" t="0"/>
          <a:stretch/>
        </p:blipFill>
        <p:spPr>
          <a:xfrm>
            <a:off x="-7113" y="0"/>
            <a:ext cx="822046" cy="6857999"/>
          </a:xfrm>
          <a:prstGeom prst="rect">
            <a:avLst/>
          </a:prstGeom>
          <a:noFill/>
          <a:ln>
            <a:noFill/>
          </a:ln>
          <a:effectLst>
            <a:outerShdw blurRad="190500" rotWithShape="0" algn="ctr" dist="50800">
              <a:srgbClr val="000000">
                <a:alpha val="40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pic>
        <p:nvPicPr>
          <p:cNvPr id="36" name="Google Shape;36;p6"/>
          <p:cNvPicPr preferRelativeResize="0"/>
          <p:nvPr/>
        </p:nvPicPr>
        <p:blipFill rotWithShape="1">
          <a:blip r:embed="rId2">
            <a:alphaModFix/>
          </a:blip>
          <a:srcRect b="0" l="0" r="0" t="0"/>
          <a:stretch/>
        </p:blipFill>
        <p:spPr>
          <a:xfrm>
            <a:off x="830263" y="6376988"/>
            <a:ext cx="377825" cy="377825"/>
          </a:xfrm>
          <a:prstGeom prst="rect">
            <a:avLst/>
          </a:prstGeom>
          <a:noFill/>
          <a:ln>
            <a:noFill/>
          </a:ln>
        </p:spPr>
      </p:pic>
      <p:sp>
        <p:nvSpPr>
          <p:cNvPr id="37" name="Google Shape;37;p6"/>
          <p:cNvSpPr txBox="1"/>
          <p:nvPr>
            <p:ph idx="12" type="sldNum"/>
          </p:nvPr>
        </p:nvSpPr>
        <p:spPr>
          <a:xfrm>
            <a:off x="10298113" y="6356350"/>
            <a:ext cx="1055687" cy="365125"/>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277938" y="365125"/>
            <a:ext cx="10075862"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dk2"/>
                </a:solidFill>
                <a:latin typeface="Georgia"/>
                <a:ea typeface="Georgia"/>
                <a:cs typeface="Georgia"/>
                <a:sym typeface="Georgia"/>
              </a:defRPr>
            </a:lvl1pPr>
            <a:lvl2pPr lvl="1" marR="0" rtl="0" algn="l">
              <a:lnSpc>
                <a:spcPct val="90000"/>
              </a:lnSpc>
              <a:spcBef>
                <a:spcPts val="0"/>
              </a:spcBef>
              <a:spcAft>
                <a:spcPts val="0"/>
              </a:spcAft>
              <a:buSzPts val="1400"/>
              <a:buNone/>
              <a:defRPr b="0" i="0" sz="4400" u="none" cap="none" strike="noStrike">
                <a:solidFill>
                  <a:schemeClr val="dk1"/>
                </a:solidFill>
                <a:latin typeface="Palatino"/>
                <a:ea typeface="Palatino"/>
                <a:cs typeface="Palatino"/>
                <a:sym typeface="Palatino"/>
              </a:defRPr>
            </a:lvl2pPr>
            <a:lvl3pPr lvl="2" marR="0" rtl="0" algn="l">
              <a:lnSpc>
                <a:spcPct val="90000"/>
              </a:lnSpc>
              <a:spcBef>
                <a:spcPts val="0"/>
              </a:spcBef>
              <a:spcAft>
                <a:spcPts val="0"/>
              </a:spcAft>
              <a:buSzPts val="1400"/>
              <a:buNone/>
              <a:defRPr b="0" i="0" sz="4400" u="none" cap="none" strike="noStrike">
                <a:solidFill>
                  <a:schemeClr val="dk1"/>
                </a:solidFill>
                <a:latin typeface="Palatino"/>
                <a:ea typeface="Palatino"/>
                <a:cs typeface="Palatino"/>
                <a:sym typeface="Palatino"/>
              </a:defRPr>
            </a:lvl3pPr>
            <a:lvl4pPr lvl="3" marR="0" rtl="0" algn="l">
              <a:lnSpc>
                <a:spcPct val="90000"/>
              </a:lnSpc>
              <a:spcBef>
                <a:spcPts val="0"/>
              </a:spcBef>
              <a:spcAft>
                <a:spcPts val="0"/>
              </a:spcAft>
              <a:buSzPts val="1400"/>
              <a:buNone/>
              <a:defRPr b="0" i="0" sz="4400" u="none" cap="none" strike="noStrike">
                <a:solidFill>
                  <a:schemeClr val="dk1"/>
                </a:solidFill>
                <a:latin typeface="Palatino"/>
                <a:ea typeface="Palatino"/>
                <a:cs typeface="Palatino"/>
                <a:sym typeface="Palatino"/>
              </a:defRPr>
            </a:lvl4pPr>
            <a:lvl5pPr lvl="4" marR="0" rtl="0" algn="l">
              <a:lnSpc>
                <a:spcPct val="90000"/>
              </a:lnSpc>
              <a:spcBef>
                <a:spcPts val="0"/>
              </a:spcBef>
              <a:spcAft>
                <a:spcPts val="0"/>
              </a:spcAft>
              <a:buSzPts val="1400"/>
              <a:buNone/>
              <a:defRPr b="0" i="0" sz="4400" u="none" cap="none" strike="noStrike">
                <a:solidFill>
                  <a:schemeClr val="dk1"/>
                </a:solidFill>
                <a:latin typeface="Palatino"/>
                <a:ea typeface="Palatino"/>
                <a:cs typeface="Palatino"/>
                <a:sym typeface="Palatino"/>
              </a:defRPr>
            </a:lvl5pPr>
            <a:lvl6pPr lvl="5"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6pPr>
            <a:lvl7pPr lvl="6"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7pPr>
            <a:lvl8pPr lvl="7"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8pPr>
            <a:lvl9pPr lvl="8"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9pPr>
          </a:lstStyle>
          <a:p/>
        </p:txBody>
      </p:sp>
      <p:sp>
        <p:nvSpPr>
          <p:cNvPr id="11" name="Google Shape;11;p1"/>
          <p:cNvSpPr txBox="1"/>
          <p:nvPr>
            <p:ph idx="1" type="body"/>
          </p:nvPr>
        </p:nvSpPr>
        <p:spPr>
          <a:xfrm>
            <a:off x="1289050" y="1825625"/>
            <a:ext cx="10064750" cy="4351338"/>
          </a:xfrm>
          <a:prstGeom prst="rect">
            <a:avLst/>
          </a:prstGeom>
          <a:noFill/>
          <a:ln>
            <a:noFill/>
          </a:ln>
        </p:spPr>
        <p:txBody>
          <a:bodyPr anchorCtr="0" anchor="t" bIns="45700" lIns="91425" spcFirstLastPara="1" rIns="91425" wrap="square" tIns="45700">
            <a:noAutofit/>
          </a:bodyPr>
          <a:lstStyle>
            <a:lvl1pPr indent="-381000" lvl="0" marL="457200" marR="0" rtl="0" algn="l">
              <a:lnSpc>
                <a:spcPct val="90000"/>
              </a:lnSpc>
              <a:spcBef>
                <a:spcPts val="1000"/>
              </a:spcBef>
              <a:spcAft>
                <a:spcPts val="0"/>
              </a:spcAft>
              <a:buClr>
                <a:srgbClr val="404040"/>
              </a:buClr>
              <a:buSzPts val="2400"/>
              <a:buFont typeface="Arial"/>
              <a:buChar char="•"/>
              <a:defRPr b="0" i="0" sz="2400" u="none" cap="none" strike="noStrike">
                <a:solidFill>
                  <a:srgbClr val="404040"/>
                </a:solidFill>
                <a:latin typeface="Arial"/>
                <a:ea typeface="Arial"/>
                <a:cs typeface="Arial"/>
                <a:sym typeface="Arial"/>
              </a:defRPr>
            </a:lvl1pPr>
            <a:lvl2pPr indent="-368300" lvl="1" marL="914400" marR="0" rtl="0" algn="l">
              <a:lnSpc>
                <a:spcPct val="90000"/>
              </a:lnSpc>
              <a:spcBef>
                <a:spcPts val="500"/>
              </a:spcBef>
              <a:spcAft>
                <a:spcPts val="0"/>
              </a:spcAft>
              <a:buClr>
                <a:srgbClr val="404040"/>
              </a:buClr>
              <a:buSzPts val="2200"/>
              <a:buFont typeface="Arial"/>
              <a:buChar char="•"/>
              <a:defRPr b="0" i="0" sz="2200" u="none" cap="none" strike="noStrike">
                <a:solidFill>
                  <a:srgbClr val="404040"/>
                </a:solidFill>
                <a:latin typeface="Arial"/>
                <a:ea typeface="Arial"/>
                <a:cs typeface="Arial"/>
                <a:sym typeface="Arial"/>
              </a:defRPr>
            </a:lvl2pPr>
            <a:lvl3pPr indent="-355600" lvl="2" marL="1371600" marR="0" rtl="0" algn="l">
              <a:lnSpc>
                <a:spcPct val="90000"/>
              </a:lnSpc>
              <a:spcBef>
                <a:spcPts val="500"/>
              </a:spcBef>
              <a:spcAft>
                <a:spcPts val="0"/>
              </a:spcAft>
              <a:buClr>
                <a:srgbClr val="404040"/>
              </a:buClr>
              <a:buSzPts val="2000"/>
              <a:buFont typeface="Arial"/>
              <a:buChar char="•"/>
              <a:defRPr b="0" i="0" sz="2000" u="none" cap="none" strike="noStrike">
                <a:solidFill>
                  <a:srgbClr val="404040"/>
                </a:solidFill>
                <a:latin typeface="Arial"/>
                <a:ea typeface="Arial"/>
                <a:cs typeface="Arial"/>
                <a:sym typeface="Arial"/>
              </a:defRPr>
            </a:lvl3pPr>
            <a:lvl4pPr indent="-342900" lvl="3" marL="1828800" marR="0" rtl="0" algn="l">
              <a:lnSpc>
                <a:spcPct val="90000"/>
              </a:lnSpc>
              <a:spcBef>
                <a:spcPts val="500"/>
              </a:spcBef>
              <a:spcAft>
                <a:spcPts val="0"/>
              </a:spcAft>
              <a:buClr>
                <a:srgbClr val="404040"/>
              </a:buClr>
              <a:buSzPts val="1800"/>
              <a:buFont typeface="Arial"/>
              <a:buChar char="•"/>
              <a:defRPr b="0" i="0" sz="1800" u="none" cap="none" strike="noStrike">
                <a:solidFill>
                  <a:srgbClr val="404040"/>
                </a:solidFill>
                <a:latin typeface="Arial"/>
                <a:ea typeface="Arial"/>
                <a:cs typeface="Arial"/>
                <a:sym typeface="Arial"/>
              </a:defRPr>
            </a:lvl4pPr>
            <a:lvl5pPr indent="-342900" lvl="4" marL="2286000" marR="0" rtl="0" algn="l">
              <a:lnSpc>
                <a:spcPct val="90000"/>
              </a:lnSpc>
              <a:spcBef>
                <a:spcPts val="500"/>
              </a:spcBef>
              <a:spcAft>
                <a:spcPts val="0"/>
              </a:spcAft>
              <a:buClr>
                <a:srgbClr val="404040"/>
              </a:buClr>
              <a:buSzPts val="1800"/>
              <a:buFont typeface="Arial"/>
              <a:buChar char="•"/>
              <a:defRPr b="0" i="0" sz="1800" u="none" cap="none" strike="noStrike">
                <a:solidFill>
                  <a:srgbClr val="40404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2" type="sldNum"/>
          </p:nvPr>
        </p:nvSpPr>
        <p:spPr>
          <a:xfrm>
            <a:off x="10437813" y="6356350"/>
            <a:ext cx="915987" cy="365125"/>
          </a:xfrm>
          <a:prstGeom prst="rect">
            <a:avLst/>
          </a:prstGeom>
          <a:noFill/>
          <a:ln>
            <a:noFill/>
          </a:ln>
        </p:spPr>
        <p:txBody>
          <a:bodyPr anchorCtr="0" anchor="ctr" bIns="45700" lIns="91425" spcFirstLastPara="1" rIns="0" wrap="square" tIns="45700">
            <a:noAutofit/>
          </a:bodyPr>
          <a:lstStyle>
            <a:lvl1pPr indent="0" lvl="0" marL="0" marR="0" rtl="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rtl="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rtl="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rtl="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rtl="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rtl="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rtl="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rtl="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rtl="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asccc.org/legislative-updates" TargetMode="External"/><Relationship Id="rId4" Type="http://schemas.openxmlformats.org/officeDocument/2006/relationships/hyperlink" Target="https://ctweb.capitoltrack.com/public/publish.aspx?session=21&amp;id=c46c38e2-40d8-49bb-a9aa-7d7ea2c467ea" TargetMode="External"/><Relationship Id="rId5" Type="http://schemas.openxmlformats.org/officeDocument/2006/relationships/hyperlink" Target="https://www.cft.org/legislative-updates" TargetMode="External"/><Relationship Id="rId6" Type="http://schemas.openxmlformats.org/officeDocument/2006/relationships/hyperlink" Target="https://cca4us.org/issuesandaction/legislationpoliticalaction/" TargetMode="External"/><Relationship Id="rId7" Type="http://schemas.openxmlformats.org/officeDocument/2006/relationships/hyperlink" Target="https://www.cccco.edu/About-Us/Chancellors-Office/Divisions/Governmental-Relations/Policy-in-action/State-Relations/Tracked-Legislation" TargetMode="External"/><Relationship Id="rId8" Type="http://schemas.openxmlformats.org/officeDocument/2006/relationships/hyperlink" Target="https://ccleague.org/advocacy/legislative-action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leginfo.legislature.ca.gov/faces/home.x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ahed.assembly.ca.gov/" TargetMode="External"/><Relationship Id="rId4" Type="http://schemas.openxmlformats.org/officeDocument/2006/relationships/hyperlink" Target="https://abgt.assembly.ca.gov/" TargetMode="External"/><Relationship Id="rId11" Type="http://schemas.openxmlformats.org/officeDocument/2006/relationships/hyperlink" Target="https://www.assembly.ca.gov/sites/assembly.ca.gov/files/Publications/2019_quick_ref_guide_advocacy.pdf" TargetMode="External"/><Relationship Id="rId10" Type="http://schemas.openxmlformats.org/officeDocument/2006/relationships/hyperlink" Target="https://www.senate.ca.gov/calendar" TargetMode="External"/><Relationship Id="rId12" Type="http://schemas.openxmlformats.org/officeDocument/2006/relationships/hyperlink" Target="https://calegislation.lc.ca.gov/Advocates/" TargetMode="External"/><Relationship Id="rId9" Type="http://schemas.openxmlformats.org/officeDocument/2006/relationships/hyperlink" Target="https://sbud.senate.ca.gov/subcommittee1" TargetMode="External"/><Relationship Id="rId5" Type="http://schemas.openxmlformats.org/officeDocument/2006/relationships/hyperlink" Target="https://abgt.assembly.ca.gov/sub2educationfinance" TargetMode="External"/><Relationship Id="rId6" Type="http://schemas.openxmlformats.org/officeDocument/2006/relationships/hyperlink" Target="https://www.assembly.ca.gov/audioandtv" TargetMode="External"/><Relationship Id="rId7" Type="http://schemas.openxmlformats.org/officeDocument/2006/relationships/hyperlink" Target="https://sedn.senate.ca.gov/" TargetMode="External"/><Relationship Id="rId8" Type="http://schemas.openxmlformats.org/officeDocument/2006/relationships/hyperlink" Target="https://sbud.senate.ca.go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hyperlink" Target="https://findyourrep.legislature.ca.gov/" TargetMode="External"/><Relationship Id="rId4" Type="http://schemas.openxmlformats.org/officeDocument/2006/relationships/hyperlink" Target="https://findyourrep.legislature.ca.gov/" TargetMode="External"/><Relationship Id="rId9" Type="http://schemas.openxmlformats.org/officeDocument/2006/relationships/hyperlink" Target="https://www.assembly.ca.gov/assemblymembers" TargetMode="External"/><Relationship Id="rId5" Type="http://schemas.openxmlformats.org/officeDocument/2006/relationships/hyperlink" Target="https://findyourrep.legislature.ca.gov/" TargetMode="External"/><Relationship Id="rId6" Type="http://schemas.openxmlformats.org/officeDocument/2006/relationships/hyperlink" Target="https://www.senate.ca.gov/" TargetMode="External"/><Relationship Id="rId7" Type="http://schemas.openxmlformats.org/officeDocument/2006/relationships/hyperlink" Target="https://www.senate.ca.gov/senators" TargetMode="External"/><Relationship Id="rId8" Type="http://schemas.openxmlformats.org/officeDocument/2006/relationships/hyperlink" Target="https://www.assembly.ca.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hyperlink" Target="https://www.senate.ca.gov/sites/senate.ca.gov/files/the_legislative_process.pdf" TargetMode="External"/><Relationship Id="rId4" Type="http://schemas.openxmlformats.org/officeDocument/2006/relationships/hyperlink" Target="https://www.youtube.com/watch?v=r7GpFrD5tgk" TargetMode="External"/><Relationship Id="rId5" Type="http://schemas.openxmlformats.org/officeDocument/2006/relationships/hyperlink" Target="https://docs.google.com/presentation/d/1ifCwSM4o2ewpgJI1TMOLfkcDmTJm87rMQO0gVSvqP0g/edit?usp=sharing" TargetMode="External"/><Relationship Id="rId6" Type="http://schemas.openxmlformats.org/officeDocument/2006/relationships/hyperlink" Target="https://asccc.org/content/why-legislative-advocacy-matters" TargetMode="External"/><Relationship Id="rId7" Type="http://schemas.openxmlformats.org/officeDocument/2006/relationships/hyperlink" Target="https://asccc.org/content/advocacy-local-level-what-your-senate-can-do-stay-informed-and-activ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leginfo.legislature.ca.gov/faces/billNavClient.xhtml?bill_id=202320240AB506" TargetMode="External"/><Relationship Id="rId4" Type="http://schemas.openxmlformats.org/officeDocument/2006/relationships/hyperlink" Target="https://leginfo.legislature.ca.gov/faces/billTextClient.xhtml?bill_id=202320240AB811" TargetMode="External"/><Relationship Id="rId5" Type="http://schemas.openxmlformats.org/officeDocument/2006/relationships/hyperlink" Target="https://leginfo.legislature.ca.gov/faces/billTextClient.xhtml?bill_id=202320240AB1096" TargetMode="External"/><Relationship Id="rId6" Type="http://schemas.openxmlformats.org/officeDocument/2006/relationships/hyperlink" Target="https://leginfo.legislature.ca.gov/faces/billNavClient.xhtml?bill_id=202320240AB114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leginfo.legislature.ca.gov/faces/billTextClient.xhtml?bill_id=202320240AB569" TargetMode="External"/><Relationship Id="rId4" Type="http://schemas.openxmlformats.org/officeDocument/2006/relationships/hyperlink" Target="https://leginfo.legislature.ca.gov/faces/billNavClient.xhtml?bill_id=202320240AB1695" TargetMode="External"/><Relationship Id="rId5" Type="http://schemas.openxmlformats.org/officeDocument/2006/relationships/hyperlink" Target="https://leginfo.legislature.ca.gov/faces/billNavClient.xhtml?bill_id=202320240SB444" TargetMode="External"/><Relationship Id="rId6" Type="http://schemas.openxmlformats.org/officeDocument/2006/relationships/hyperlink" Target="https://leginfo.legislature.ca.gov/faces/billNavClient.xhtml?bill_id=202320240SB71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leginfo.legislature.ca.gov/faces/billNavClient.xhtml?bill_id=202320240AB817" TargetMode="External"/><Relationship Id="rId4" Type="http://schemas.openxmlformats.org/officeDocument/2006/relationships/hyperlink" Target="https://leginfo.legislature.ca.gov/faces/billNavClient.xhtml?bill_id=202320240AB1275" TargetMode="External"/><Relationship Id="rId5" Type="http://schemas.openxmlformats.org/officeDocument/2006/relationships/hyperlink" Target="https://leginfo.legislature.ca.gov/faces/billNavClient.xhtml?bill_id=202320240SB41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leginfo.legislature.ca.gov/faces/billTextClient.xhtml?bill_id=202320240AB1541" TargetMode="External"/><Relationship Id="rId4" Type="http://schemas.openxmlformats.org/officeDocument/2006/relationships/hyperlink" Target="https://leginfo.legislature.ca.gov/faces/billTextClient.xhtml?bill_id=202320240AB1542" TargetMode="External"/><Relationship Id="rId5" Type="http://schemas.openxmlformats.org/officeDocument/2006/relationships/hyperlink" Target="https://leginfo.legislature.ca.gov/faces/billTextClient.xhtml?bill_id=202320240AB154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7"/>
          <p:cNvSpPr txBox="1"/>
          <p:nvPr>
            <p:ph type="title"/>
          </p:nvPr>
        </p:nvSpPr>
        <p:spPr>
          <a:xfrm>
            <a:off x="879900" y="4412999"/>
            <a:ext cx="10432200" cy="2445000"/>
          </a:xfrm>
          <a:prstGeom prst="rect">
            <a:avLst/>
          </a:prstGeom>
          <a:noFill/>
          <a:ln>
            <a:noFill/>
          </a:ln>
        </p:spPr>
        <p:txBody>
          <a:bodyPr anchorCtr="0" anchor="t" bIns="45700" lIns="91425" spcFirstLastPara="1" rIns="91425" wrap="square" tIns="45700">
            <a:normAutofit fontScale="90000"/>
          </a:bodyPr>
          <a:lstStyle/>
          <a:p>
            <a:pPr indent="0" lvl="0" marL="0" rtl="0" algn="ctr">
              <a:lnSpc>
                <a:spcPct val="100000"/>
              </a:lnSpc>
              <a:spcBef>
                <a:spcPts val="0"/>
              </a:spcBef>
              <a:spcAft>
                <a:spcPts val="0"/>
              </a:spcAft>
              <a:buNone/>
            </a:pPr>
            <a:r>
              <a:rPr lang="en-US" sz="4000"/>
              <a:t>ASCCC Legislative Update and Advocacy Efforts</a:t>
            </a:r>
            <a:endParaRPr sz="4000"/>
          </a:p>
          <a:p>
            <a:pPr indent="0" lvl="0" marL="0" rtl="0" algn="ctr">
              <a:lnSpc>
                <a:spcPct val="100000"/>
              </a:lnSpc>
              <a:spcBef>
                <a:spcPts val="0"/>
              </a:spcBef>
              <a:spcAft>
                <a:spcPts val="0"/>
              </a:spcAft>
              <a:buNone/>
            </a:pPr>
            <a:r>
              <a:t/>
            </a:r>
            <a:endParaRPr sz="2600"/>
          </a:p>
          <a:p>
            <a:pPr indent="0" lvl="0" marL="0" rtl="0" algn="ctr">
              <a:lnSpc>
                <a:spcPct val="100000"/>
              </a:lnSpc>
              <a:spcBef>
                <a:spcPts val="0"/>
              </a:spcBef>
              <a:spcAft>
                <a:spcPts val="0"/>
              </a:spcAft>
              <a:buNone/>
            </a:pPr>
            <a:r>
              <a:rPr lang="en-US" sz="2600"/>
              <a:t>Cheryl Aschenbach, ASCCC Vice President</a:t>
            </a:r>
            <a:endParaRPr sz="2600"/>
          </a:p>
          <a:p>
            <a:pPr indent="0" lvl="0" marL="0" rtl="0" algn="ctr">
              <a:lnSpc>
                <a:spcPct val="100000"/>
              </a:lnSpc>
              <a:spcBef>
                <a:spcPts val="0"/>
              </a:spcBef>
              <a:spcAft>
                <a:spcPts val="0"/>
              </a:spcAft>
              <a:buNone/>
            </a:pPr>
            <a:r>
              <a:rPr lang="en-US" sz="2600"/>
              <a:t>Angela Echeverri, Los Angeles Mission College</a:t>
            </a:r>
            <a:endParaRPr sz="2600"/>
          </a:p>
          <a:p>
            <a:pPr indent="0" lvl="0" marL="0" rtl="0" algn="ctr">
              <a:lnSpc>
                <a:spcPct val="100000"/>
              </a:lnSpc>
              <a:spcBef>
                <a:spcPts val="0"/>
              </a:spcBef>
              <a:spcAft>
                <a:spcPts val="0"/>
              </a:spcAft>
              <a:buNone/>
            </a:pPr>
            <a:r>
              <a:rPr lang="en-US" sz="2600"/>
              <a:t>Ric Epps, Imperial Valley College</a:t>
            </a:r>
            <a:endParaRPr sz="2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Follow ASCCC &amp; System Partners</a:t>
            </a:r>
            <a:endParaRPr/>
          </a:p>
        </p:txBody>
      </p:sp>
      <p:sp>
        <p:nvSpPr>
          <p:cNvPr id="109" name="Google Shape;109;p16"/>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lnSpc>
                <a:spcPct val="163636"/>
              </a:lnSpc>
              <a:spcBef>
                <a:spcPts val="400"/>
              </a:spcBef>
              <a:spcAft>
                <a:spcPts val="0"/>
              </a:spcAft>
              <a:buClr>
                <a:schemeClr val="dk1"/>
              </a:buClr>
              <a:buSzPts val="1100"/>
              <a:buFont typeface="Arial"/>
              <a:buNone/>
            </a:pPr>
            <a:r>
              <a:rPr lang="en-US" sz="2300">
                <a:solidFill>
                  <a:srgbClr val="FF6500"/>
                </a:solidFill>
              </a:rPr>
              <a:t>•</a:t>
            </a:r>
            <a:r>
              <a:rPr b="1" lang="en-US" sz="2300" u="sng">
                <a:solidFill>
                  <a:schemeClr val="hlink"/>
                </a:solidFill>
                <a:hlinkClick r:id="rId3"/>
              </a:rPr>
              <a:t>ASCCC Legislative Updates</a:t>
            </a:r>
            <a:endParaRPr b="1" sz="2300" u="sng">
              <a:solidFill>
                <a:schemeClr val="hlink"/>
              </a:solidFill>
            </a:endParaRPr>
          </a:p>
          <a:p>
            <a:pPr indent="0" lvl="0" marL="0" rtl="0" algn="l">
              <a:lnSpc>
                <a:spcPct val="163636"/>
              </a:lnSpc>
              <a:spcBef>
                <a:spcPts val="800"/>
              </a:spcBef>
              <a:spcAft>
                <a:spcPts val="0"/>
              </a:spcAft>
              <a:buClr>
                <a:schemeClr val="dk1"/>
              </a:buClr>
              <a:buSzPts val="1100"/>
              <a:buFont typeface="Arial"/>
              <a:buNone/>
            </a:pPr>
            <a:r>
              <a:rPr lang="en-US" sz="2300">
                <a:solidFill>
                  <a:srgbClr val="FF6500"/>
                </a:solidFill>
              </a:rPr>
              <a:t>•</a:t>
            </a:r>
            <a:r>
              <a:rPr b="1" lang="en-US" sz="2300" u="sng">
                <a:solidFill>
                  <a:schemeClr val="hlink"/>
                </a:solidFill>
                <a:hlinkClick r:id="rId4"/>
              </a:rPr>
              <a:t>FACCC Legislative Positions</a:t>
            </a:r>
            <a:endParaRPr b="1" sz="2300" u="sng">
              <a:solidFill>
                <a:schemeClr val="hlink"/>
              </a:solidFill>
            </a:endParaRPr>
          </a:p>
          <a:p>
            <a:pPr indent="0" lvl="0" marL="0" rtl="0" algn="l">
              <a:lnSpc>
                <a:spcPct val="163636"/>
              </a:lnSpc>
              <a:spcBef>
                <a:spcPts val="800"/>
              </a:spcBef>
              <a:spcAft>
                <a:spcPts val="0"/>
              </a:spcAft>
              <a:buClr>
                <a:schemeClr val="dk1"/>
              </a:buClr>
              <a:buSzPts val="1100"/>
              <a:buFont typeface="Arial"/>
              <a:buNone/>
            </a:pPr>
            <a:r>
              <a:rPr lang="en-US" sz="2300">
                <a:solidFill>
                  <a:srgbClr val="FF6500"/>
                </a:solidFill>
              </a:rPr>
              <a:t>•</a:t>
            </a:r>
            <a:r>
              <a:rPr b="1" lang="en-US" sz="2300" u="sng">
                <a:solidFill>
                  <a:schemeClr val="hlink"/>
                </a:solidFill>
                <a:hlinkClick r:id="rId5"/>
              </a:rPr>
              <a:t>CFT Legislative Updates</a:t>
            </a:r>
            <a:endParaRPr b="1" sz="2300" u="sng">
              <a:solidFill>
                <a:schemeClr val="hlink"/>
              </a:solidFill>
            </a:endParaRPr>
          </a:p>
          <a:p>
            <a:pPr indent="0" lvl="0" marL="0" rtl="0" algn="l">
              <a:lnSpc>
                <a:spcPct val="163636"/>
              </a:lnSpc>
              <a:spcBef>
                <a:spcPts val="800"/>
              </a:spcBef>
              <a:spcAft>
                <a:spcPts val="0"/>
              </a:spcAft>
              <a:buClr>
                <a:schemeClr val="dk1"/>
              </a:buClr>
              <a:buSzPts val="1100"/>
              <a:buFont typeface="Arial"/>
              <a:buNone/>
            </a:pPr>
            <a:r>
              <a:rPr lang="en-US" sz="2300">
                <a:solidFill>
                  <a:srgbClr val="FF6500"/>
                </a:solidFill>
              </a:rPr>
              <a:t>•</a:t>
            </a:r>
            <a:r>
              <a:rPr b="1" lang="en-US" sz="2300" u="sng">
                <a:solidFill>
                  <a:schemeClr val="hlink"/>
                </a:solidFill>
                <a:hlinkClick r:id="rId6"/>
              </a:rPr>
              <a:t>CCA Legislation and Political Action</a:t>
            </a:r>
            <a:endParaRPr b="1" sz="2300" u="sng">
              <a:solidFill>
                <a:schemeClr val="hlink"/>
              </a:solidFill>
            </a:endParaRPr>
          </a:p>
          <a:p>
            <a:pPr indent="0" lvl="0" marL="0" rtl="0" algn="l">
              <a:lnSpc>
                <a:spcPct val="163636"/>
              </a:lnSpc>
              <a:spcBef>
                <a:spcPts val="800"/>
              </a:spcBef>
              <a:spcAft>
                <a:spcPts val="0"/>
              </a:spcAft>
              <a:buClr>
                <a:schemeClr val="dk1"/>
              </a:buClr>
              <a:buSzPts val="1100"/>
              <a:buFont typeface="Arial"/>
              <a:buNone/>
            </a:pPr>
            <a:r>
              <a:rPr lang="en-US" sz="2300">
                <a:solidFill>
                  <a:srgbClr val="FF6500"/>
                </a:solidFill>
              </a:rPr>
              <a:t>•</a:t>
            </a:r>
            <a:r>
              <a:rPr b="1" lang="en-US" sz="2300" u="sng">
                <a:solidFill>
                  <a:schemeClr val="hlink"/>
                </a:solidFill>
                <a:hlinkClick r:id="rId7"/>
              </a:rPr>
              <a:t>CCCCO Tracked Legislation</a:t>
            </a:r>
            <a:endParaRPr b="1" sz="2300" u="sng">
              <a:solidFill>
                <a:schemeClr val="hlink"/>
              </a:solidFill>
            </a:endParaRPr>
          </a:p>
          <a:p>
            <a:pPr indent="0" lvl="0" marL="0" rtl="0" algn="l">
              <a:lnSpc>
                <a:spcPct val="163636"/>
              </a:lnSpc>
              <a:spcBef>
                <a:spcPts val="800"/>
              </a:spcBef>
              <a:spcAft>
                <a:spcPts val="0"/>
              </a:spcAft>
              <a:buClr>
                <a:schemeClr val="dk1"/>
              </a:buClr>
              <a:buSzPts val="1100"/>
              <a:buFont typeface="Arial"/>
              <a:buNone/>
            </a:pPr>
            <a:r>
              <a:rPr lang="en-US" sz="2300">
                <a:solidFill>
                  <a:srgbClr val="FF6500"/>
                </a:solidFill>
              </a:rPr>
              <a:t>•</a:t>
            </a:r>
            <a:r>
              <a:rPr b="1" lang="en-US" sz="2300" u="sng">
                <a:solidFill>
                  <a:schemeClr val="hlink"/>
                </a:solidFill>
                <a:hlinkClick r:id="rId8"/>
              </a:rPr>
              <a:t>CCLC Legislative Actions</a:t>
            </a:r>
            <a:endParaRPr b="1" sz="2300" u="sng">
              <a:solidFill>
                <a:schemeClr val="hlink"/>
              </a:solidFill>
            </a:endParaRPr>
          </a:p>
          <a:p>
            <a:pPr indent="0" lvl="0" marL="0" rtl="0" algn="l">
              <a:spcBef>
                <a:spcPts val="1000"/>
              </a:spcBef>
              <a:spcAft>
                <a:spcPts val="0"/>
              </a:spcAft>
              <a:buNone/>
            </a:pPr>
            <a:r>
              <a:t/>
            </a:r>
            <a:endParaRPr/>
          </a:p>
        </p:txBody>
      </p:sp>
      <p:sp>
        <p:nvSpPr>
          <p:cNvPr id="110" name="Google Shape;110;p16"/>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7"/>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California Legislative Information website</a:t>
            </a:r>
            <a:endParaRPr/>
          </a:p>
        </p:txBody>
      </p:sp>
      <p:sp>
        <p:nvSpPr>
          <p:cNvPr id="117" name="Google Shape;117;p17"/>
          <p:cNvSpPr txBox="1"/>
          <p:nvPr>
            <p:ph idx="1" type="body"/>
          </p:nvPr>
        </p:nvSpPr>
        <p:spPr>
          <a:xfrm>
            <a:off x="1277650" y="1798320"/>
            <a:ext cx="4922400" cy="43914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u="sng">
                <a:solidFill>
                  <a:schemeClr val="hlink"/>
                </a:solidFill>
                <a:hlinkClick r:id="rId3"/>
              </a:rPr>
              <a:t>leginfo.legislature.ca.gov</a:t>
            </a:r>
            <a:endParaRPr/>
          </a:p>
          <a:p>
            <a:pPr indent="-342900" lvl="0" marL="457200" rtl="0" algn="l">
              <a:spcBef>
                <a:spcPts val="1000"/>
              </a:spcBef>
              <a:spcAft>
                <a:spcPts val="0"/>
              </a:spcAft>
              <a:buSzPts val="1800"/>
              <a:buChar char="•"/>
            </a:pPr>
            <a:r>
              <a:rPr lang="en-US"/>
              <a:t>Today’s Schedule</a:t>
            </a:r>
            <a:endParaRPr/>
          </a:p>
          <a:p>
            <a:pPr indent="-342900" lvl="0" marL="457200" rtl="0" algn="l">
              <a:spcBef>
                <a:spcPts val="0"/>
              </a:spcBef>
              <a:spcAft>
                <a:spcPts val="0"/>
              </a:spcAft>
              <a:buSzPts val="1800"/>
              <a:buChar char="•"/>
            </a:pPr>
            <a:r>
              <a:rPr lang="en-US"/>
              <a:t>Bill Information</a:t>
            </a:r>
            <a:endParaRPr/>
          </a:p>
          <a:p>
            <a:pPr indent="-342900" lvl="0" marL="457200" rtl="0" algn="l">
              <a:spcBef>
                <a:spcPts val="0"/>
              </a:spcBef>
              <a:spcAft>
                <a:spcPts val="0"/>
              </a:spcAft>
              <a:buSzPts val="1800"/>
              <a:buChar char="•"/>
            </a:pPr>
            <a:r>
              <a:rPr lang="en-US"/>
              <a:t>CA Law</a:t>
            </a:r>
            <a:endParaRPr/>
          </a:p>
          <a:p>
            <a:pPr indent="-342900" lvl="0" marL="457200" rtl="0" algn="l">
              <a:spcBef>
                <a:spcPts val="0"/>
              </a:spcBef>
              <a:spcAft>
                <a:spcPts val="0"/>
              </a:spcAft>
              <a:buSzPts val="1800"/>
              <a:buChar char="•"/>
            </a:pPr>
            <a:r>
              <a:rPr lang="en-US"/>
              <a:t>Publications</a:t>
            </a:r>
            <a:endParaRPr/>
          </a:p>
          <a:p>
            <a:pPr indent="-342900" lvl="0" marL="457200" rtl="0" algn="l">
              <a:spcBef>
                <a:spcPts val="0"/>
              </a:spcBef>
              <a:spcAft>
                <a:spcPts val="0"/>
              </a:spcAft>
              <a:buSzPts val="1800"/>
              <a:buChar char="•"/>
            </a:pPr>
            <a:r>
              <a:rPr lang="en-US"/>
              <a:t>Other Resources</a:t>
            </a:r>
            <a:endParaRPr/>
          </a:p>
          <a:p>
            <a:pPr indent="-342900" lvl="0" marL="457200" rtl="0" algn="l">
              <a:spcBef>
                <a:spcPts val="0"/>
              </a:spcBef>
              <a:spcAft>
                <a:spcPts val="0"/>
              </a:spcAft>
              <a:buSzPts val="1800"/>
              <a:buChar char="•"/>
            </a:pPr>
            <a:r>
              <a:rPr lang="en-US"/>
              <a:t>My Subscriptions</a:t>
            </a:r>
            <a:endParaRPr/>
          </a:p>
          <a:p>
            <a:pPr indent="-342900" lvl="0" marL="457200" rtl="0" algn="l">
              <a:spcBef>
                <a:spcPts val="0"/>
              </a:spcBef>
              <a:spcAft>
                <a:spcPts val="0"/>
              </a:spcAft>
              <a:buSzPts val="1800"/>
              <a:buChar char="•"/>
            </a:pPr>
            <a:r>
              <a:rPr lang="en-US"/>
              <a:t>My Favorites</a:t>
            </a:r>
            <a:endParaRPr/>
          </a:p>
          <a:p>
            <a:pPr indent="0" lvl="0" marL="0" rtl="0" algn="l">
              <a:spcBef>
                <a:spcPts val="1000"/>
              </a:spcBef>
              <a:spcAft>
                <a:spcPts val="0"/>
              </a:spcAft>
              <a:buNone/>
            </a:pPr>
            <a:r>
              <a:t/>
            </a:r>
            <a:endParaRPr/>
          </a:p>
        </p:txBody>
      </p:sp>
      <p:sp>
        <p:nvSpPr>
          <p:cNvPr id="118" name="Google Shape;118;p17"/>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19" name="Google Shape;119;p17"/>
          <p:cNvSpPr txBox="1"/>
          <p:nvPr>
            <p:ph idx="2" type="body"/>
          </p:nvPr>
        </p:nvSpPr>
        <p:spPr>
          <a:xfrm>
            <a:off x="6388259" y="1798320"/>
            <a:ext cx="4948800" cy="43914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Bill Information</a:t>
            </a:r>
            <a:endParaRPr/>
          </a:p>
          <a:p>
            <a:pPr indent="-342900" lvl="0" marL="457200" rtl="0" algn="l">
              <a:spcBef>
                <a:spcPts val="1000"/>
              </a:spcBef>
              <a:spcAft>
                <a:spcPts val="0"/>
              </a:spcAft>
              <a:buSzPts val="1800"/>
              <a:buChar char="•"/>
            </a:pPr>
            <a:r>
              <a:rPr lang="en-US"/>
              <a:t>Bill Text</a:t>
            </a:r>
            <a:endParaRPr/>
          </a:p>
          <a:p>
            <a:pPr indent="-342900" lvl="0" marL="457200" rtl="0" algn="l">
              <a:spcBef>
                <a:spcPts val="0"/>
              </a:spcBef>
              <a:spcAft>
                <a:spcPts val="0"/>
              </a:spcAft>
              <a:buSzPts val="1800"/>
              <a:buChar char="•"/>
            </a:pPr>
            <a:r>
              <a:rPr lang="en-US"/>
              <a:t>Votes</a:t>
            </a:r>
            <a:endParaRPr/>
          </a:p>
          <a:p>
            <a:pPr indent="-342900" lvl="0" marL="457200" rtl="0" algn="l">
              <a:spcBef>
                <a:spcPts val="0"/>
              </a:spcBef>
              <a:spcAft>
                <a:spcPts val="0"/>
              </a:spcAft>
              <a:buSzPts val="1800"/>
              <a:buChar char="•"/>
            </a:pPr>
            <a:r>
              <a:rPr lang="en-US"/>
              <a:t>History</a:t>
            </a:r>
            <a:endParaRPr/>
          </a:p>
          <a:p>
            <a:pPr indent="-342900" lvl="0" marL="457200" rtl="0" algn="l">
              <a:spcBef>
                <a:spcPts val="0"/>
              </a:spcBef>
              <a:spcAft>
                <a:spcPts val="0"/>
              </a:spcAft>
              <a:buSzPts val="1800"/>
              <a:buChar char="•"/>
            </a:pPr>
            <a:r>
              <a:rPr lang="en-US"/>
              <a:t>Analyses</a:t>
            </a:r>
            <a:endParaRPr/>
          </a:p>
          <a:p>
            <a:pPr indent="-342900" lvl="0" marL="457200" rtl="0" algn="l">
              <a:spcBef>
                <a:spcPts val="0"/>
              </a:spcBef>
              <a:spcAft>
                <a:spcPts val="0"/>
              </a:spcAft>
              <a:buSzPts val="1800"/>
              <a:buChar char="•"/>
            </a:pPr>
            <a:r>
              <a:rPr lang="en-US"/>
              <a:t>Law As Amended</a:t>
            </a:r>
            <a:endParaRPr/>
          </a:p>
          <a:p>
            <a:pPr indent="-342900" lvl="0" marL="457200" rtl="0" algn="l">
              <a:spcBef>
                <a:spcPts val="0"/>
              </a:spcBef>
              <a:spcAft>
                <a:spcPts val="0"/>
              </a:spcAft>
              <a:buSzPts val="1800"/>
              <a:buChar char="•"/>
            </a:pPr>
            <a:r>
              <a:rPr lang="en-US"/>
              <a:t>Compare Versions</a:t>
            </a:r>
            <a:endParaRPr/>
          </a:p>
          <a:p>
            <a:pPr indent="-342900" lvl="0" marL="457200" rtl="0" algn="l">
              <a:spcBef>
                <a:spcPts val="0"/>
              </a:spcBef>
              <a:spcAft>
                <a:spcPts val="0"/>
              </a:spcAft>
              <a:buSzPts val="1800"/>
              <a:buChar char="•"/>
            </a:pPr>
            <a:r>
              <a:rPr lang="en-US"/>
              <a:t>Status</a:t>
            </a:r>
            <a:endParaRPr/>
          </a:p>
          <a:p>
            <a:pPr indent="-342900" lvl="0" marL="457200" rtl="0" algn="l">
              <a:spcBef>
                <a:spcPts val="0"/>
              </a:spcBef>
              <a:spcAft>
                <a:spcPts val="0"/>
              </a:spcAft>
              <a:buSzPts val="1800"/>
              <a:buChar char="•"/>
            </a:pPr>
            <a:r>
              <a:rPr lang="en-US"/>
              <a:t>Comments to Author</a:t>
            </a:r>
            <a:endParaRPr/>
          </a:p>
          <a:p>
            <a:pPr indent="-342900" lvl="0" marL="457200" rtl="0" algn="l">
              <a:spcBef>
                <a:spcPts val="0"/>
              </a:spcBef>
              <a:spcAft>
                <a:spcPts val="0"/>
              </a:spcAft>
              <a:buSzPts val="1800"/>
              <a:buChar char="•"/>
            </a:pPr>
            <a:r>
              <a:rPr lang="en-US"/>
              <a:t>Track Bill</a:t>
            </a:r>
            <a:endParaRPr/>
          </a:p>
          <a:p>
            <a:pPr indent="-342900" lvl="0" marL="457200" rtl="0" algn="l">
              <a:spcBef>
                <a:spcPts val="0"/>
              </a:spcBef>
              <a:spcAft>
                <a:spcPts val="0"/>
              </a:spcAft>
              <a:buSzPts val="1800"/>
              <a:buChar char="•"/>
            </a:pPr>
            <a:r>
              <a:rPr lang="en-US"/>
              <a:t>Add to Favorites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Follow Committees; Submit Letters </a:t>
            </a:r>
            <a:endParaRPr/>
          </a:p>
        </p:txBody>
      </p:sp>
      <p:sp>
        <p:nvSpPr>
          <p:cNvPr id="126" name="Google Shape;126;p18"/>
          <p:cNvSpPr txBox="1"/>
          <p:nvPr>
            <p:ph idx="1" type="body"/>
          </p:nvPr>
        </p:nvSpPr>
        <p:spPr>
          <a:xfrm>
            <a:off x="1277650" y="1798325"/>
            <a:ext cx="10076100" cy="49230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Clr>
                <a:schemeClr val="dk1"/>
              </a:buClr>
              <a:buSzPts val="1100"/>
              <a:buFont typeface="Arial"/>
              <a:buNone/>
            </a:pPr>
            <a:r>
              <a:rPr lang="en-US"/>
              <a:t>Assembly</a:t>
            </a:r>
            <a:endParaRPr/>
          </a:p>
          <a:p>
            <a:pPr indent="-342900" lvl="0" marL="457200" rtl="0" algn="l">
              <a:lnSpc>
                <a:spcPct val="98181"/>
              </a:lnSpc>
              <a:spcBef>
                <a:spcPts val="0"/>
              </a:spcBef>
              <a:spcAft>
                <a:spcPts val="0"/>
              </a:spcAft>
              <a:buSzPts val="1800"/>
              <a:buChar char="•"/>
            </a:pPr>
            <a:r>
              <a:rPr lang="en-US" sz="1800" u="sng">
                <a:solidFill>
                  <a:schemeClr val="hlink"/>
                </a:solidFill>
                <a:hlinkClick r:id="rId3"/>
              </a:rPr>
              <a:t>Assembly Committee on Higher Education</a:t>
            </a:r>
            <a:endParaRPr sz="1800" u="sng">
              <a:solidFill>
                <a:schemeClr val="hlink"/>
              </a:solidFill>
            </a:endParaRPr>
          </a:p>
          <a:p>
            <a:pPr indent="-342900" lvl="0" marL="457200" rtl="0" algn="l">
              <a:lnSpc>
                <a:spcPct val="98181"/>
              </a:lnSpc>
              <a:spcBef>
                <a:spcPts val="0"/>
              </a:spcBef>
              <a:spcAft>
                <a:spcPts val="0"/>
              </a:spcAft>
              <a:buSzPts val="1800"/>
              <a:buChar char="•"/>
            </a:pPr>
            <a:r>
              <a:rPr lang="en-US" sz="1800" u="sng">
                <a:solidFill>
                  <a:schemeClr val="hlink"/>
                </a:solidFill>
                <a:hlinkClick r:id="rId4"/>
              </a:rPr>
              <a:t>Assembly Budget</a:t>
            </a:r>
            <a:r>
              <a:rPr lang="en-US" sz="1800"/>
              <a:t> and </a:t>
            </a:r>
            <a:r>
              <a:rPr lang="en-US" sz="1800" u="sng">
                <a:solidFill>
                  <a:schemeClr val="hlink"/>
                </a:solidFill>
                <a:hlinkClick r:id="rId5"/>
              </a:rPr>
              <a:t>Subcommittee 2 on Education Finance</a:t>
            </a:r>
            <a:endParaRPr/>
          </a:p>
          <a:p>
            <a:pPr indent="-342900" lvl="0" marL="457200" rtl="0" algn="l">
              <a:lnSpc>
                <a:spcPct val="98181"/>
              </a:lnSpc>
              <a:spcBef>
                <a:spcPts val="0"/>
              </a:spcBef>
              <a:spcAft>
                <a:spcPts val="0"/>
              </a:spcAft>
              <a:buSzPts val="1800"/>
              <a:buChar char="•"/>
            </a:pPr>
            <a:r>
              <a:rPr lang="en-US" sz="1800" u="sng">
                <a:solidFill>
                  <a:schemeClr val="hlink"/>
                </a:solidFill>
                <a:hlinkClick r:id="rId6"/>
              </a:rPr>
              <a:t>Streaming info</a:t>
            </a:r>
            <a:r>
              <a:rPr lang="en-US" sz="1800"/>
              <a:t> for Assembly Floor Sessions and Committee Hearings</a:t>
            </a:r>
            <a:endParaRPr sz="1800"/>
          </a:p>
          <a:p>
            <a:pPr indent="0" lvl="0" marL="0" rtl="0" algn="l">
              <a:lnSpc>
                <a:spcPct val="98181"/>
              </a:lnSpc>
              <a:spcBef>
                <a:spcPts val="0"/>
              </a:spcBef>
              <a:spcAft>
                <a:spcPts val="0"/>
              </a:spcAft>
              <a:buNone/>
            </a:pPr>
            <a:r>
              <a:t/>
            </a:r>
            <a:endParaRPr/>
          </a:p>
          <a:p>
            <a:pPr indent="0" lvl="0" marL="0" rtl="0" algn="l">
              <a:lnSpc>
                <a:spcPct val="98181"/>
              </a:lnSpc>
              <a:spcBef>
                <a:spcPts val="0"/>
              </a:spcBef>
              <a:spcAft>
                <a:spcPts val="0"/>
              </a:spcAft>
              <a:buNone/>
            </a:pPr>
            <a:r>
              <a:rPr lang="en-US"/>
              <a:t>Senate</a:t>
            </a:r>
            <a:endParaRPr/>
          </a:p>
          <a:p>
            <a:pPr indent="-342900" lvl="0" marL="457200" rtl="0" algn="l">
              <a:lnSpc>
                <a:spcPct val="98181"/>
              </a:lnSpc>
              <a:spcBef>
                <a:spcPts val="0"/>
              </a:spcBef>
              <a:spcAft>
                <a:spcPts val="0"/>
              </a:spcAft>
              <a:buSzPts val="1800"/>
              <a:buChar char="•"/>
            </a:pPr>
            <a:r>
              <a:rPr lang="en-US" sz="1800" u="sng">
                <a:solidFill>
                  <a:schemeClr val="hlink"/>
                </a:solidFill>
                <a:hlinkClick r:id="rId7"/>
              </a:rPr>
              <a:t>Senate Committee on Education</a:t>
            </a:r>
            <a:endParaRPr sz="1800" u="sng">
              <a:solidFill>
                <a:schemeClr val="hlink"/>
              </a:solidFill>
            </a:endParaRPr>
          </a:p>
          <a:p>
            <a:pPr indent="-342900" lvl="0" marL="457200" rtl="0" algn="l">
              <a:lnSpc>
                <a:spcPct val="98181"/>
              </a:lnSpc>
              <a:spcBef>
                <a:spcPts val="0"/>
              </a:spcBef>
              <a:spcAft>
                <a:spcPts val="0"/>
              </a:spcAft>
              <a:buSzPts val="1800"/>
              <a:buChar char="•"/>
            </a:pPr>
            <a:r>
              <a:rPr lang="en-US" sz="1800" u="sng">
                <a:solidFill>
                  <a:schemeClr val="hlink"/>
                </a:solidFill>
                <a:hlinkClick r:id="rId8"/>
              </a:rPr>
              <a:t>Senate Budget and Fiscal Review</a:t>
            </a:r>
            <a:r>
              <a:rPr lang="en-US" sz="1800"/>
              <a:t> and </a:t>
            </a:r>
            <a:r>
              <a:rPr lang="en-US" sz="1800" u="sng">
                <a:solidFill>
                  <a:schemeClr val="hlink"/>
                </a:solidFill>
                <a:hlinkClick r:id="rId9"/>
              </a:rPr>
              <a:t>Subcommittee 1 on Education</a:t>
            </a:r>
            <a:endParaRPr sz="1800" u="sng">
              <a:solidFill>
                <a:schemeClr val="hlink"/>
              </a:solidFill>
            </a:endParaRPr>
          </a:p>
          <a:p>
            <a:pPr indent="-342900" lvl="0" marL="457200" rtl="0" algn="l">
              <a:lnSpc>
                <a:spcPct val="98181"/>
              </a:lnSpc>
              <a:spcBef>
                <a:spcPts val="0"/>
              </a:spcBef>
              <a:spcAft>
                <a:spcPts val="0"/>
              </a:spcAft>
              <a:buSzPts val="1800"/>
              <a:buChar char="•"/>
            </a:pPr>
            <a:r>
              <a:rPr lang="en-US" sz="1800" u="sng">
                <a:solidFill>
                  <a:schemeClr val="hlink"/>
                </a:solidFill>
                <a:hlinkClick r:id="rId10"/>
              </a:rPr>
              <a:t>Streaming Info</a:t>
            </a:r>
            <a:r>
              <a:rPr lang="en-US" sz="1800"/>
              <a:t> for Senate Floor Sessions and Committee Hearings</a:t>
            </a:r>
            <a:endParaRPr sz="1800"/>
          </a:p>
          <a:p>
            <a:pPr indent="0" lvl="0" marL="0" rtl="0" algn="l">
              <a:lnSpc>
                <a:spcPct val="98181"/>
              </a:lnSpc>
              <a:spcBef>
                <a:spcPts val="0"/>
              </a:spcBef>
              <a:spcAft>
                <a:spcPts val="0"/>
              </a:spcAft>
              <a:buNone/>
            </a:pPr>
            <a:r>
              <a:t/>
            </a:r>
            <a:endParaRPr sz="1800"/>
          </a:p>
          <a:p>
            <a:pPr indent="0" lvl="0" marL="0" rtl="0" algn="l">
              <a:lnSpc>
                <a:spcPct val="98181"/>
              </a:lnSpc>
              <a:spcBef>
                <a:spcPts val="0"/>
              </a:spcBef>
              <a:spcAft>
                <a:spcPts val="0"/>
              </a:spcAft>
              <a:buNone/>
            </a:pPr>
            <a:r>
              <a:rPr lang="en-US"/>
              <a:t>Submit position letters</a:t>
            </a:r>
            <a:endParaRPr/>
          </a:p>
          <a:p>
            <a:pPr indent="-304800" lvl="0" marL="457200" rtl="0" algn="l">
              <a:lnSpc>
                <a:spcPct val="98181"/>
              </a:lnSpc>
              <a:spcBef>
                <a:spcPts val="0"/>
              </a:spcBef>
              <a:spcAft>
                <a:spcPts val="0"/>
              </a:spcAft>
              <a:buSzPts val="1200"/>
              <a:buChar char="•"/>
            </a:pPr>
            <a:r>
              <a:rPr lang="en-US" sz="1800"/>
              <a:t>Submit as organizational representative or individual</a:t>
            </a:r>
            <a:endParaRPr sz="1800"/>
          </a:p>
          <a:p>
            <a:pPr indent="-342900" lvl="0" marL="457200" rtl="0" algn="l">
              <a:lnSpc>
                <a:spcPct val="98181"/>
              </a:lnSpc>
              <a:spcBef>
                <a:spcPts val="0"/>
              </a:spcBef>
              <a:spcAft>
                <a:spcPts val="0"/>
              </a:spcAft>
              <a:buSzPts val="1800"/>
              <a:buChar char="•"/>
            </a:pPr>
            <a:r>
              <a:rPr lang="en-US" sz="1800" u="sng">
                <a:solidFill>
                  <a:schemeClr val="hlink"/>
                </a:solidFill>
                <a:hlinkClick r:id="rId11"/>
              </a:rPr>
              <a:t>Advocacy Quick Reference Guide</a:t>
            </a:r>
            <a:endParaRPr sz="1800"/>
          </a:p>
          <a:p>
            <a:pPr indent="-342900" lvl="0" marL="457200" rtl="0" algn="l">
              <a:lnSpc>
                <a:spcPct val="98181"/>
              </a:lnSpc>
              <a:spcBef>
                <a:spcPts val="0"/>
              </a:spcBef>
              <a:spcAft>
                <a:spcPts val="0"/>
              </a:spcAft>
              <a:buSzPts val="1800"/>
              <a:buChar char="•"/>
            </a:pPr>
            <a:r>
              <a:rPr lang="en-US" sz="1800" u="sng">
                <a:solidFill>
                  <a:schemeClr val="hlink"/>
                </a:solidFill>
                <a:hlinkClick r:id="rId12"/>
              </a:rPr>
              <a:t>California Legislature Position Letter Portal</a:t>
            </a:r>
            <a:endParaRPr sz="1800"/>
          </a:p>
        </p:txBody>
      </p:sp>
      <p:sp>
        <p:nvSpPr>
          <p:cNvPr id="127" name="Google Shape;127;p18"/>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9"/>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t/>
            </a:r>
            <a:endParaRPr/>
          </a:p>
        </p:txBody>
      </p:sp>
      <p:sp>
        <p:nvSpPr>
          <p:cNvPr id="134" name="Google Shape;134;p19"/>
          <p:cNvSpPr txBox="1"/>
          <p:nvPr>
            <p:ph idx="1" type="body"/>
          </p:nvPr>
        </p:nvSpPr>
        <p:spPr>
          <a:xfrm>
            <a:off x="1277650" y="1798325"/>
            <a:ext cx="10513500" cy="43914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4000"/>
              <a:t>Where do you get your</a:t>
            </a:r>
            <a:endParaRPr sz="4000"/>
          </a:p>
          <a:p>
            <a:pPr indent="0" lvl="0" marL="0" rtl="0" algn="l">
              <a:spcBef>
                <a:spcPts val="1000"/>
              </a:spcBef>
              <a:spcAft>
                <a:spcPts val="0"/>
              </a:spcAft>
              <a:buNone/>
            </a:pPr>
            <a:r>
              <a:rPr lang="en-US" sz="4000"/>
              <a:t>legislative information?</a:t>
            </a:r>
            <a:endParaRPr sz="4000"/>
          </a:p>
        </p:txBody>
      </p:sp>
      <p:sp>
        <p:nvSpPr>
          <p:cNvPr id="135" name="Google Shape;135;p19"/>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879905" y="5101381"/>
            <a:ext cx="10432200" cy="21606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None/>
            </a:pPr>
            <a:r>
              <a:rPr lang="en-US"/>
              <a:t>Advocate!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1"/>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Find &amp; Connect with Legislators</a:t>
            </a:r>
            <a:endParaRPr/>
          </a:p>
        </p:txBody>
      </p:sp>
      <p:sp>
        <p:nvSpPr>
          <p:cNvPr id="148" name="Google Shape;148;p21"/>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lnSpc>
                <a:spcPct val="98181"/>
              </a:lnSpc>
              <a:spcBef>
                <a:spcPts val="800"/>
              </a:spcBef>
              <a:spcAft>
                <a:spcPts val="0"/>
              </a:spcAft>
              <a:buNone/>
            </a:pPr>
            <a:r>
              <a:rPr lang="en-US" u="sng">
                <a:solidFill>
                  <a:schemeClr val="hlink"/>
                </a:solidFill>
                <a:hlinkClick r:id="rId3"/>
              </a:rPr>
              <a:t>Find your</a:t>
            </a:r>
            <a:r>
              <a:rPr lang="en-US">
                <a:solidFill>
                  <a:schemeClr val="dk1"/>
                </a:solidFill>
                <a:uFill>
                  <a:noFill/>
                </a:uFill>
                <a:hlinkClick r:id="rId4">
                  <a:extLst>
                    <a:ext uri="{A12FA001-AC4F-418D-AE19-62706E023703}">
                      <ahyp:hlinkClr val="tx"/>
                    </a:ext>
                  </a:extLst>
                </a:hlinkClick>
              </a:rPr>
              <a:t> </a:t>
            </a:r>
            <a:r>
              <a:rPr lang="en-US" u="sng">
                <a:solidFill>
                  <a:schemeClr val="hlink"/>
                </a:solidFill>
                <a:hlinkClick r:id="rId5"/>
              </a:rPr>
              <a:t>California Representatives</a:t>
            </a:r>
            <a:endParaRPr/>
          </a:p>
          <a:p>
            <a:pPr indent="0" lvl="0" marL="0" rtl="0" algn="l">
              <a:lnSpc>
                <a:spcPct val="98181"/>
              </a:lnSpc>
              <a:spcBef>
                <a:spcPts val="800"/>
              </a:spcBef>
              <a:spcAft>
                <a:spcPts val="0"/>
              </a:spcAft>
              <a:buNone/>
            </a:pPr>
            <a:r>
              <a:t/>
            </a:r>
            <a:endParaRPr/>
          </a:p>
          <a:p>
            <a:pPr indent="0" lvl="0" marL="0" rtl="0" algn="l">
              <a:lnSpc>
                <a:spcPct val="98181"/>
              </a:lnSpc>
              <a:spcBef>
                <a:spcPts val="800"/>
              </a:spcBef>
              <a:spcAft>
                <a:spcPts val="0"/>
              </a:spcAft>
              <a:buClr>
                <a:schemeClr val="dk1"/>
              </a:buClr>
              <a:buSzPts val="1100"/>
              <a:buFont typeface="Arial"/>
              <a:buNone/>
            </a:pPr>
            <a:r>
              <a:rPr lang="en-US"/>
              <a:t>Senate</a:t>
            </a:r>
            <a:endParaRPr/>
          </a:p>
          <a:p>
            <a:pPr indent="-355600" lvl="0" marL="457200" rtl="0" algn="l">
              <a:lnSpc>
                <a:spcPct val="98181"/>
              </a:lnSpc>
              <a:spcBef>
                <a:spcPts val="800"/>
              </a:spcBef>
              <a:spcAft>
                <a:spcPts val="0"/>
              </a:spcAft>
              <a:buSzPts val="2000"/>
              <a:buChar char="•"/>
            </a:pPr>
            <a:r>
              <a:rPr lang="en-US" sz="2000" u="sng">
                <a:solidFill>
                  <a:schemeClr val="hlink"/>
                </a:solidFill>
                <a:hlinkClick r:id="rId6"/>
              </a:rPr>
              <a:t>California State Senate</a:t>
            </a:r>
            <a:r>
              <a:rPr lang="en-US" sz="2000" u="sng">
                <a:solidFill>
                  <a:schemeClr val="hlink"/>
                </a:solidFill>
              </a:rPr>
              <a:t> Webpage</a:t>
            </a:r>
            <a:endParaRPr sz="2000" u="sng">
              <a:solidFill>
                <a:schemeClr val="hlink"/>
              </a:solidFill>
            </a:endParaRPr>
          </a:p>
          <a:p>
            <a:pPr indent="-355600" lvl="0" marL="457200" rtl="0" algn="l">
              <a:lnSpc>
                <a:spcPct val="98181"/>
              </a:lnSpc>
              <a:spcBef>
                <a:spcPts val="0"/>
              </a:spcBef>
              <a:spcAft>
                <a:spcPts val="0"/>
              </a:spcAft>
              <a:buSzPts val="2000"/>
              <a:buChar char="•"/>
            </a:pPr>
            <a:r>
              <a:rPr lang="en-US" sz="2000" u="sng">
                <a:solidFill>
                  <a:schemeClr val="hlink"/>
                </a:solidFill>
                <a:hlinkClick r:id="rId7"/>
              </a:rPr>
              <a:t>Senate Roster</a:t>
            </a:r>
            <a:endParaRPr sz="2000" u="sng">
              <a:solidFill>
                <a:schemeClr val="hlink"/>
              </a:solidFill>
            </a:endParaRPr>
          </a:p>
          <a:p>
            <a:pPr indent="0" lvl="0" marL="0" rtl="0" algn="l">
              <a:lnSpc>
                <a:spcPct val="98181"/>
              </a:lnSpc>
              <a:spcBef>
                <a:spcPts val="0"/>
              </a:spcBef>
              <a:spcAft>
                <a:spcPts val="0"/>
              </a:spcAft>
              <a:buClr>
                <a:schemeClr val="dk1"/>
              </a:buClr>
              <a:buSzPts val="1100"/>
              <a:buFont typeface="Arial"/>
              <a:buNone/>
            </a:pPr>
            <a:r>
              <a:t/>
            </a:r>
            <a:endParaRPr sz="1800"/>
          </a:p>
          <a:p>
            <a:pPr indent="0" lvl="0" marL="0" rtl="0" algn="l">
              <a:lnSpc>
                <a:spcPct val="98181"/>
              </a:lnSpc>
              <a:spcBef>
                <a:spcPts val="800"/>
              </a:spcBef>
              <a:spcAft>
                <a:spcPts val="0"/>
              </a:spcAft>
              <a:buClr>
                <a:schemeClr val="dk1"/>
              </a:buClr>
              <a:buSzPts val="1100"/>
              <a:buFont typeface="Arial"/>
              <a:buNone/>
            </a:pPr>
            <a:r>
              <a:rPr lang="en-US"/>
              <a:t>Assembly</a:t>
            </a:r>
            <a:endParaRPr/>
          </a:p>
          <a:p>
            <a:pPr indent="-355600" lvl="0" marL="457200" rtl="0" algn="l">
              <a:lnSpc>
                <a:spcPct val="98181"/>
              </a:lnSpc>
              <a:spcBef>
                <a:spcPts val="800"/>
              </a:spcBef>
              <a:spcAft>
                <a:spcPts val="0"/>
              </a:spcAft>
              <a:buSzPts val="2000"/>
              <a:buChar char="•"/>
            </a:pPr>
            <a:r>
              <a:rPr lang="en-US" sz="2000" u="sng">
                <a:solidFill>
                  <a:schemeClr val="hlink"/>
                </a:solidFill>
                <a:hlinkClick r:id="rId8"/>
              </a:rPr>
              <a:t>California Assembly</a:t>
            </a:r>
            <a:r>
              <a:rPr lang="en-US" sz="2000" u="sng">
                <a:solidFill>
                  <a:schemeClr val="hlink"/>
                </a:solidFill>
              </a:rPr>
              <a:t> Webpage</a:t>
            </a:r>
            <a:endParaRPr sz="2000" u="sng">
              <a:solidFill>
                <a:schemeClr val="hlink"/>
              </a:solidFill>
            </a:endParaRPr>
          </a:p>
          <a:p>
            <a:pPr indent="-355600" lvl="0" marL="457200" rtl="0" algn="l">
              <a:lnSpc>
                <a:spcPct val="98181"/>
              </a:lnSpc>
              <a:spcBef>
                <a:spcPts val="0"/>
              </a:spcBef>
              <a:spcAft>
                <a:spcPts val="0"/>
              </a:spcAft>
              <a:buSzPts val="2000"/>
              <a:buChar char="•"/>
            </a:pPr>
            <a:r>
              <a:rPr lang="en-US" sz="2000" u="sng">
                <a:solidFill>
                  <a:schemeClr val="hlink"/>
                </a:solidFill>
                <a:hlinkClick r:id="rId9"/>
              </a:rPr>
              <a:t>Assembly Roster</a:t>
            </a:r>
            <a:endParaRPr sz="2000" u="sng">
              <a:solidFill>
                <a:schemeClr val="hlink"/>
              </a:solidFill>
            </a:endParaRPr>
          </a:p>
          <a:p>
            <a:pPr indent="0" lvl="0" marL="0" rtl="0" algn="l">
              <a:lnSpc>
                <a:spcPct val="98181"/>
              </a:lnSpc>
              <a:spcBef>
                <a:spcPts val="0"/>
              </a:spcBef>
              <a:spcAft>
                <a:spcPts val="0"/>
              </a:spcAft>
              <a:buClr>
                <a:schemeClr val="dk1"/>
              </a:buClr>
              <a:buSzPts val="1100"/>
              <a:buFont typeface="Arial"/>
              <a:buNone/>
            </a:pPr>
            <a:r>
              <a:t/>
            </a:r>
            <a:endParaRPr sz="1800"/>
          </a:p>
          <a:p>
            <a:pPr indent="0" lvl="0" marL="0" rtl="0" algn="l">
              <a:spcBef>
                <a:spcPts val="1000"/>
              </a:spcBef>
              <a:spcAft>
                <a:spcPts val="0"/>
              </a:spcAft>
              <a:buNone/>
            </a:pPr>
            <a:r>
              <a:t/>
            </a:r>
            <a:endParaRPr/>
          </a:p>
        </p:txBody>
      </p:sp>
      <p:sp>
        <p:nvSpPr>
          <p:cNvPr id="149" name="Google Shape;149;p21"/>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2"/>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Advocacy through Relationship Building</a:t>
            </a:r>
            <a:endParaRPr/>
          </a:p>
        </p:txBody>
      </p:sp>
      <p:sp>
        <p:nvSpPr>
          <p:cNvPr id="156" name="Google Shape;156;p22"/>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US"/>
              <a:t>Build a connection to local legislators</a:t>
            </a:r>
            <a:endParaRPr/>
          </a:p>
          <a:p>
            <a:pPr indent="-342900" lvl="1" marL="914400" rtl="0" algn="l">
              <a:spcBef>
                <a:spcPts val="0"/>
              </a:spcBef>
              <a:spcAft>
                <a:spcPts val="0"/>
              </a:spcAft>
              <a:buSzPts val="1800"/>
              <a:buChar char="•"/>
            </a:pPr>
            <a:r>
              <a:rPr lang="en-US"/>
              <a:t>Attend local events</a:t>
            </a:r>
            <a:endParaRPr/>
          </a:p>
          <a:p>
            <a:pPr indent="-342900" lvl="1" marL="914400" rtl="0" algn="l">
              <a:spcBef>
                <a:spcPts val="0"/>
              </a:spcBef>
              <a:spcAft>
                <a:spcPts val="0"/>
              </a:spcAft>
              <a:buSzPts val="1800"/>
              <a:buChar char="•"/>
            </a:pPr>
            <a:r>
              <a:rPr lang="en-US"/>
              <a:t>Schedule meetings</a:t>
            </a:r>
            <a:endParaRPr/>
          </a:p>
          <a:p>
            <a:pPr indent="-342900" lvl="1" marL="914400" rtl="0" algn="l">
              <a:spcBef>
                <a:spcPts val="0"/>
              </a:spcBef>
              <a:spcAft>
                <a:spcPts val="0"/>
              </a:spcAft>
              <a:buSzPts val="1800"/>
              <a:buChar char="•"/>
            </a:pPr>
            <a:r>
              <a:rPr lang="en-US"/>
              <a:t>Provide input (informal &amp; formal) on bills</a:t>
            </a:r>
            <a:endParaRPr/>
          </a:p>
          <a:p>
            <a:pPr indent="-342900" lvl="1" marL="914400" rtl="0" algn="l">
              <a:spcBef>
                <a:spcPts val="0"/>
              </a:spcBef>
              <a:spcAft>
                <a:spcPts val="0"/>
              </a:spcAft>
              <a:buSzPts val="1800"/>
              <a:buChar char="•"/>
            </a:pPr>
            <a:r>
              <a:rPr lang="en-US"/>
              <a:t>Invite representatives and staff to campus</a:t>
            </a:r>
            <a:endParaRPr/>
          </a:p>
          <a:p>
            <a:pPr indent="0" lvl="0" marL="457200" rtl="0" algn="l">
              <a:spcBef>
                <a:spcPts val="1000"/>
              </a:spcBef>
              <a:spcAft>
                <a:spcPts val="0"/>
              </a:spcAft>
              <a:buNone/>
            </a:pPr>
            <a:r>
              <a:t/>
            </a:r>
            <a:endParaRPr/>
          </a:p>
          <a:p>
            <a:pPr indent="-342900" lvl="0" marL="457200" rtl="0" algn="l">
              <a:spcBef>
                <a:spcPts val="1000"/>
              </a:spcBef>
              <a:spcAft>
                <a:spcPts val="0"/>
              </a:spcAft>
              <a:buSzPts val="1800"/>
              <a:buChar char="•"/>
            </a:pPr>
            <a:r>
              <a:rPr lang="en-US"/>
              <a:t>Connect with others</a:t>
            </a:r>
            <a:r>
              <a:rPr lang="en-US"/>
              <a:t>: faculty, staff, administration, board members</a:t>
            </a:r>
            <a:endParaRPr/>
          </a:p>
          <a:p>
            <a:pPr indent="-342900" lvl="1" marL="914400" rtl="0" algn="l">
              <a:spcBef>
                <a:spcPts val="0"/>
              </a:spcBef>
              <a:spcAft>
                <a:spcPts val="0"/>
              </a:spcAft>
              <a:buSzPts val="1800"/>
              <a:buChar char="•"/>
            </a:pPr>
            <a:r>
              <a:rPr lang="en-US"/>
              <a:t>Ask about their positions, concerns</a:t>
            </a:r>
            <a:endParaRPr/>
          </a:p>
          <a:p>
            <a:pPr indent="-342900" lvl="1" marL="914400" rtl="0" algn="l">
              <a:spcBef>
                <a:spcPts val="0"/>
              </a:spcBef>
              <a:spcAft>
                <a:spcPts val="0"/>
              </a:spcAft>
              <a:buSzPts val="1800"/>
              <a:buChar char="•"/>
            </a:pPr>
            <a:r>
              <a:rPr lang="en-US"/>
              <a:t>Consider potential impacts, both intended &amp; unintended</a:t>
            </a:r>
            <a:endParaRPr/>
          </a:p>
          <a:p>
            <a:pPr indent="-342900" lvl="1" marL="914400" rtl="0" algn="l">
              <a:spcBef>
                <a:spcPts val="0"/>
              </a:spcBef>
              <a:spcAft>
                <a:spcPts val="0"/>
              </a:spcAft>
              <a:buSzPts val="1800"/>
              <a:buChar char="•"/>
            </a:pPr>
            <a:r>
              <a:rPr lang="en-US"/>
              <a:t>Consider collaborations and shared statements</a:t>
            </a:r>
            <a:endParaRPr/>
          </a:p>
          <a:p>
            <a:pPr indent="0" lvl="0" marL="457200" rtl="0" algn="l">
              <a:spcBef>
                <a:spcPts val="1000"/>
              </a:spcBef>
              <a:spcAft>
                <a:spcPts val="0"/>
              </a:spcAft>
              <a:buNone/>
            </a:pPr>
            <a:r>
              <a:t/>
            </a:r>
            <a:endParaRPr/>
          </a:p>
          <a:p>
            <a:pPr indent="0" lvl="0" marL="0" rtl="0" algn="l">
              <a:spcBef>
                <a:spcPts val="1000"/>
              </a:spcBef>
              <a:spcAft>
                <a:spcPts val="0"/>
              </a:spcAft>
              <a:buNone/>
            </a:pPr>
            <a:r>
              <a:t/>
            </a:r>
            <a:endParaRPr/>
          </a:p>
        </p:txBody>
      </p:sp>
      <p:sp>
        <p:nvSpPr>
          <p:cNvPr id="157" name="Google Shape;157;p22"/>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3"/>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t/>
            </a:r>
            <a:endParaRPr/>
          </a:p>
        </p:txBody>
      </p:sp>
      <p:sp>
        <p:nvSpPr>
          <p:cNvPr id="164" name="Google Shape;164;p23"/>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4400"/>
              <a:t>What does advocacy look like for you?</a:t>
            </a:r>
            <a:endParaRPr sz="4400"/>
          </a:p>
        </p:txBody>
      </p:sp>
      <p:sp>
        <p:nvSpPr>
          <p:cNvPr id="165" name="Google Shape;165;p23"/>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4"/>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Resources for Advocacy</a:t>
            </a:r>
            <a:endParaRPr/>
          </a:p>
        </p:txBody>
      </p:sp>
      <p:sp>
        <p:nvSpPr>
          <p:cNvPr id="172" name="Google Shape;172;p24"/>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55600" lvl="0" marL="457200" rtl="0" algn="l">
              <a:lnSpc>
                <a:spcPct val="150000"/>
              </a:lnSpc>
              <a:spcBef>
                <a:spcPts val="800"/>
              </a:spcBef>
              <a:spcAft>
                <a:spcPts val="0"/>
              </a:spcAft>
              <a:buSzPts val="2000"/>
              <a:buChar char="•"/>
            </a:pPr>
            <a:r>
              <a:rPr lang="en-US" sz="2000"/>
              <a:t>CA State Senate Publication: </a:t>
            </a:r>
            <a:r>
              <a:rPr lang="en-US" sz="2000" u="sng">
                <a:solidFill>
                  <a:schemeClr val="hlink"/>
                </a:solidFill>
                <a:hlinkClick r:id="rId3"/>
              </a:rPr>
              <a:t>The Legislative Process: A Citizen’s Guide to Participation</a:t>
            </a:r>
            <a:endParaRPr sz="2000" u="sng">
              <a:solidFill>
                <a:schemeClr val="hlink"/>
              </a:solidFill>
            </a:endParaRPr>
          </a:p>
          <a:p>
            <a:pPr indent="-355600" lvl="0" marL="457200" rtl="0" algn="l">
              <a:lnSpc>
                <a:spcPct val="150000"/>
              </a:lnSpc>
              <a:spcBef>
                <a:spcPts val="0"/>
              </a:spcBef>
              <a:spcAft>
                <a:spcPts val="0"/>
              </a:spcAft>
              <a:buSzPts val="2000"/>
              <a:buChar char="•"/>
            </a:pPr>
            <a:r>
              <a:rPr lang="en-US" sz="2000"/>
              <a:t>ASCCC/FACCC Advocacy &amp; Legislative Training Webinar: </a:t>
            </a:r>
            <a:r>
              <a:rPr lang="en-US" sz="2000" u="sng">
                <a:solidFill>
                  <a:schemeClr val="hlink"/>
                </a:solidFill>
                <a:hlinkClick r:id="rId4"/>
              </a:rPr>
              <a:t>Sp22 Recording</a:t>
            </a:r>
            <a:r>
              <a:rPr lang="en-US" sz="2000"/>
              <a:t> | </a:t>
            </a:r>
            <a:r>
              <a:rPr lang="en-US" sz="2000" u="sng">
                <a:solidFill>
                  <a:schemeClr val="hlink"/>
                </a:solidFill>
                <a:hlinkClick r:id="rId5"/>
              </a:rPr>
              <a:t>Powerpoint</a:t>
            </a:r>
            <a:endParaRPr sz="2000" u="sng">
              <a:solidFill>
                <a:schemeClr val="hlink"/>
              </a:solidFill>
            </a:endParaRPr>
          </a:p>
          <a:p>
            <a:pPr indent="-355600" lvl="0" marL="457200" rtl="0" algn="l">
              <a:lnSpc>
                <a:spcPct val="150000"/>
              </a:lnSpc>
              <a:spcBef>
                <a:spcPts val="0"/>
              </a:spcBef>
              <a:spcAft>
                <a:spcPts val="0"/>
              </a:spcAft>
              <a:buSzPts val="2000"/>
              <a:buChar char="•"/>
            </a:pPr>
            <a:r>
              <a:rPr lang="en-US" sz="2000"/>
              <a:t>ASCCC Rostrum Article (Feb. 2019): </a:t>
            </a:r>
            <a:r>
              <a:rPr lang="en-US" sz="2000" u="sng">
                <a:solidFill>
                  <a:schemeClr val="hlink"/>
                </a:solidFill>
                <a:hlinkClick r:id="rId6"/>
              </a:rPr>
              <a:t>Why Legislative Advocacy Matters</a:t>
            </a:r>
            <a:endParaRPr sz="2000" u="sng">
              <a:solidFill>
                <a:schemeClr val="hlink"/>
              </a:solidFill>
            </a:endParaRPr>
          </a:p>
          <a:p>
            <a:pPr indent="-355600" lvl="0" marL="457200" rtl="0" algn="l">
              <a:lnSpc>
                <a:spcPct val="150000"/>
              </a:lnSpc>
              <a:spcBef>
                <a:spcPts val="0"/>
              </a:spcBef>
              <a:spcAft>
                <a:spcPts val="0"/>
              </a:spcAft>
              <a:buSzPts val="2000"/>
              <a:buChar char="•"/>
            </a:pPr>
            <a:r>
              <a:rPr lang="en-US" sz="2000"/>
              <a:t>ASCCC Rostrum Article (Nov. 2013): </a:t>
            </a:r>
            <a:r>
              <a:rPr lang="en-US" sz="2000" u="sng">
                <a:solidFill>
                  <a:schemeClr val="hlink"/>
                </a:solidFill>
                <a:hlinkClick r:id="rId7"/>
              </a:rPr>
              <a:t>Advocacy at the Local Level: What Your Senate Can Do to Stay Informed and Active</a:t>
            </a:r>
            <a:endParaRPr sz="2000" u="sng">
              <a:solidFill>
                <a:schemeClr val="hlink"/>
              </a:solidFill>
            </a:endParaRPr>
          </a:p>
          <a:p>
            <a:pPr indent="0" lvl="0" marL="0" rtl="0" algn="l">
              <a:spcBef>
                <a:spcPts val="1000"/>
              </a:spcBef>
              <a:spcAft>
                <a:spcPts val="0"/>
              </a:spcAft>
              <a:buNone/>
            </a:pPr>
            <a:r>
              <a:t/>
            </a:r>
            <a:endParaRPr/>
          </a:p>
        </p:txBody>
      </p:sp>
      <p:sp>
        <p:nvSpPr>
          <p:cNvPr id="173" name="Google Shape;173;p24"/>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5"/>
          <p:cNvSpPr txBox="1"/>
          <p:nvPr>
            <p:ph type="title"/>
          </p:nvPr>
        </p:nvSpPr>
        <p:spPr>
          <a:xfrm>
            <a:off x="959005" y="4323806"/>
            <a:ext cx="10432200" cy="21606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None/>
            </a:pPr>
            <a:r>
              <a:rPr lang="en-US"/>
              <a:t>Questions?</a:t>
            </a:r>
            <a:endParaRPr/>
          </a:p>
          <a:p>
            <a:pPr indent="0" lvl="0" marL="0" rtl="0" algn="ctr">
              <a:spcBef>
                <a:spcPts val="0"/>
              </a:spcBef>
              <a:spcAft>
                <a:spcPts val="0"/>
              </a:spcAft>
              <a:buNone/>
            </a:pPr>
            <a:r>
              <a:rPr lang="en-US"/>
              <a:t>Thank you!</a:t>
            </a:r>
            <a:endParaRPr/>
          </a:p>
          <a:p>
            <a:pPr indent="0" lvl="0" marL="0" rtl="0" algn="ctr">
              <a:spcBef>
                <a:spcPts val="0"/>
              </a:spcBef>
              <a:spcAft>
                <a:spcPts val="0"/>
              </a:spcAft>
              <a:buNone/>
            </a:pPr>
            <a:r>
              <a:rPr lang="en-US" sz="2800"/>
              <a:t>info@asccc.org</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8"/>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Description</a:t>
            </a:r>
            <a:endParaRPr/>
          </a:p>
        </p:txBody>
      </p:sp>
      <p:sp>
        <p:nvSpPr>
          <p:cNvPr id="49" name="Google Shape;49;p8"/>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2000">
                <a:solidFill>
                  <a:schemeClr val="dk1"/>
                </a:solidFill>
                <a:latin typeface="Calibri"/>
                <a:ea typeface="Calibri"/>
                <a:cs typeface="Calibri"/>
                <a:sym typeface="Calibri"/>
              </a:rPr>
              <a:t>The 2023 Legislative Session is in full swing! It can be helpful for faculty and local academic senate leaders to know what is being proposed through legislation, and it is important to let legislators know whether you agree or disagree with elements of the proposals. Join members of the ASCCC Legislative and Advocacy Committee to learn about bills ASCCC is watching, how to stay informed of what is happening at the California State Capitol, and how to advocate for issues and positions that interest you. </a:t>
            </a:r>
            <a:endParaRPr sz="2000"/>
          </a:p>
        </p:txBody>
      </p:sp>
      <p:sp>
        <p:nvSpPr>
          <p:cNvPr id="50" name="Google Shape;50;p8"/>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9"/>
          <p:cNvSpPr txBox="1"/>
          <p:nvPr>
            <p:ph type="title"/>
          </p:nvPr>
        </p:nvSpPr>
        <p:spPr>
          <a:xfrm>
            <a:off x="984500" y="4744452"/>
            <a:ext cx="10432200" cy="16164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None/>
            </a:pPr>
            <a:r>
              <a:rPr lang="en-US"/>
              <a:t>Bills ASCCC Is Watching</a:t>
            </a:r>
            <a:endParaRPr/>
          </a:p>
          <a:p>
            <a:pPr indent="0" lvl="0" marL="0" rtl="0" algn="ctr">
              <a:spcBef>
                <a:spcPts val="0"/>
              </a:spcBef>
              <a:spcAft>
                <a:spcPts val="0"/>
              </a:spcAft>
              <a:buNone/>
            </a:pPr>
            <a:r>
              <a:rPr lang="en-US"/>
              <a:t>2023 Legislative Session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0"/>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Mike Fong-Authored Bills</a:t>
            </a:r>
            <a:endParaRPr/>
          </a:p>
        </p:txBody>
      </p:sp>
      <p:sp>
        <p:nvSpPr>
          <p:cNvPr id="63" name="Google Shape;63;p10"/>
          <p:cNvSpPr txBox="1"/>
          <p:nvPr>
            <p:ph idx="1" type="body"/>
          </p:nvPr>
        </p:nvSpPr>
        <p:spPr>
          <a:xfrm>
            <a:off x="1277650" y="1798325"/>
            <a:ext cx="10471800" cy="50088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Mike Fong (D-49) is chair of Assembly Higher Education Committee</a:t>
            </a:r>
            <a:endParaRPr/>
          </a:p>
          <a:p>
            <a:pPr indent="-342900" lvl="0" marL="457200" rtl="0" algn="l">
              <a:spcBef>
                <a:spcPts val="1000"/>
              </a:spcBef>
              <a:spcAft>
                <a:spcPts val="0"/>
              </a:spcAft>
              <a:buSzPts val="1800"/>
              <a:buChar char="•"/>
            </a:pPr>
            <a:r>
              <a:rPr lang="en-US" sz="2000" u="sng">
                <a:solidFill>
                  <a:schemeClr val="hlink"/>
                </a:solidFill>
                <a:hlinkClick r:id="rId3"/>
              </a:rPr>
              <a:t>AB 506</a:t>
            </a:r>
            <a:r>
              <a:rPr lang="en-US" sz="2000"/>
              <a:t> California State University: graduation requirement: ethnic studies</a:t>
            </a:r>
            <a:br>
              <a:rPr lang="en-US"/>
            </a:br>
            <a:r>
              <a:rPr lang="en-US" sz="1800">
                <a:solidFill>
                  <a:schemeClr val="dk1"/>
                </a:solidFill>
              </a:rPr>
              <a:t>Require CSU to collaborate w/ CCCCO, CCC Ethnic Studies Faculty Council, and CSU Council on Ethnic Studies to develop a process for ES course approval</a:t>
            </a:r>
            <a:br>
              <a:rPr lang="en-US" sz="1800">
                <a:solidFill>
                  <a:schemeClr val="dk1"/>
                </a:solidFill>
              </a:rPr>
            </a:br>
            <a:endParaRPr sz="1800">
              <a:solidFill>
                <a:schemeClr val="dk1"/>
              </a:solidFill>
            </a:endParaRPr>
          </a:p>
          <a:p>
            <a:pPr indent="-342900" lvl="0" marL="457200" rtl="0" algn="l">
              <a:spcBef>
                <a:spcPts val="0"/>
              </a:spcBef>
              <a:spcAft>
                <a:spcPts val="0"/>
              </a:spcAft>
              <a:buSzPts val="1800"/>
              <a:buChar char="•"/>
            </a:pPr>
            <a:r>
              <a:rPr lang="en-US" sz="2000" u="sng">
                <a:solidFill>
                  <a:schemeClr val="hlink"/>
                </a:solidFill>
                <a:hlinkClick r:id="rId4"/>
              </a:rPr>
              <a:t>AB 811</a:t>
            </a:r>
            <a:r>
              <a:rPr lang="en-US" sz="2000"/>
              <a:t> Seymour Campbell Student Success Act of 2012: repeating credit courses</a:t>
            </a:r>
            <a:br>
              <a:rPr lang="en-US"/>
            </a:br>
            <a:r>
              <a:rPr lang="en-US" sz="1800">
                <a:solidFill>
                  <a:schemeClr val="dk1"/>
                </a:solidFill>
              </a:rPr>
              <a:t>Authorize credit course repetition up to five times for courses in which a substandard grade was earned, and up to three times for courses in which a satisfactory grade was earned</a:t>
            </a:r>
            <a:br>
              <a:rPr lang="en-US" sz="1800">
                <a:solidFill>
                  <a:schemeClr val="dk1"/>
                </a:solidFill>
              </a:rPr>
            </a:br>
            <a:endParaRPr sz="1800"/>
          </a:p>
          <a:p>
            <a:pPr indent="-342900" lvl="0" marL="457200" rtl="0" algn="l">
              <a:spcBef>
                <a:spcPts val="0"/>
              </a:spcBef>
              <a:spcAft>
                <a:spcPts val="0"/>
              </a:spcAft>
              <a:buSzPts val="1800"/>
              <a:buChar char="•"/>
            </a:pPr>
            <a:r>
              <a:rPr lang="en-US" sz="2000" u="sng">
                <a:solidFill>
                  <a:schemeClr val="hlink"/>
                </a:solidFill>
                <a:hlinkClick r:id="rId5"/>
              </a:rPr>
              <a:t>AB 1096</a:t>
            </a:r>
            <a:r>
              <a:rPr lang="en-US" sz="2000"/>
              <a:t> </a:t>
            </a:r>
            <a:r>
              <a:rPr lang="en-US" sz="2000">
                <a:solidFill>
                  <a:srgbClr val="333333"/>
                </a:solidFill>
                <a:highlight>
                  <a:srgbClr val="FFFFFF"/>
                </a:highlight>
              </a:rPr>
              <a:t>Educational instruction: language of instruction</a:t>
            </a:r>
            <a:br>
              <a:rPr lang="en-US">
                <a:solidFill>
                  <a:srgbClr val="333333"/>
                </a:solidFill>
                <a:highlight>
                  <a:srgbClr val="FFFFFF"/>
                </a:highlight>
              </a:rPr>
            </a:br>
            <a:r>
              <a:rPr lang="en-US" sz="1800">
                <a:solidFill>
                  <a:schemeClr val="dk1"/>
                </a:solidFill>
              </a:rPr>
              <a:t>Would authorize a community college to offer courses taught in languages other than English without requiring students who enroll in those courses to concurrently enroll in an English as a Second Language (ESL) course</a:t>
            </a:r>
            <a:br>
              <a:rPr lang="en-US" sz="1800">
                <a:solidFill>
                  <a:schemeClr val="dk1"/>
                </a:solidFill>
              </a:rPr>
            </a:br>
            <a:endParaRPr sz="1800">
              <a:solidFill>
                <a:schemeClr val="dk1"/>
              </a:solidFill>
              <a:highlight>
                <a:srgbClr val="FFFFFF"/>
              </a:highlight>
            </a:endParaRPr>
          </a:p>
          <a:p>
            <a:pPr indent="-342900" lvl="0" marL="457200" rtl="0" algn="l">
              <a:spcBef>
                <a:spcPts val="0"/>
              </a:spcBef>
              <a:spcAft>
                <a:spcPts val="0"/>
              </a:spcAft>
              <a:buSzPts val="1800"/>
              <a:buChar char="•"/>
            </a:pPr>
            <a:r>
              <a:rPr lang="en-US" sz="2000" u="sng">
                <a:solidFill>
                  <a:schemeClr val="hlink"/>
                </a:solidFill>
                <a:hlinkClick r:id="rId6"/>
              </a:rPr>
              <a:t>AB 1142</a:t>
            </a:r>
            <a:r>
              <a:rPr lang="en-US" sz="2000"/>
              <a:t> Postsecondary education: Commission for Postsecondary Education</a:t>
            </a:r>
            <a:br>
              <a:rPr lang="en-US"/>
            </a:br>
            <a:r>
              <a:rPr lang="en-US" sz="1800">
                <a:solidFill>
                  <a:schemeClr val="dk1"/>
                </a:solidFill>
              </a:rPr>
              <a:t>Would create a HE commission of 5 appointed people, plus an advisory committee of selected members</a:t>
            </a:r>
            <a:endParaRPr sz="1800"/>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sp>
        <p:nvSpPr>
          <p:cNvPr id="64" name="Google Shape;64;p10"/>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1"/>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Curriculum &amp; Programs</a:t>
            </a:r>
            <a:endParaRPr/>
          </a:p>
        </p:txBody>
      </p:sp>
      <p:sp>
        <p:nvSpPr>
          <p:cNvPr id="71" name="Google Shape;71;p11"/>
          <p:cNvSpPr txBox="1"/>
          <p:nvPr>
            <p:ph idx="1" type="body"/>
          </p:nvPr>
        </p:nvSpPr>
        <p:spPr>
          <a:xfrm>
            <a:off x="1277650" y="1798325"/>
            <a:ext cx="10488000" cy="44196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US" sz="2200" u="sng">
                <a:solidFill>
                  <a:schemeClr val="hlink"/>
                </a:solidFill>
                <a:hlinkClick r:id="rId3"/>
              </a:rPr>
              <a:t>AB 569</a:t>
            </a:r>
            <a:r>
              <a:rPr lang="en-US" sz="2200"/>
              <a:t> (Garcia) California State University: Cybersecurity Regional Alliances and Multistakeholder Partnerships Pilot Program</a:t>
            </a:r>
            <a:br>
              <a:rPr lang="en-US"/>
            </a:br>
            <a:r>
              <a:rPr lang="en-US" sz="1800"/>
              <a:t>Now CSU-focused</a:t>
            </a:r>
            <a:br>
              <a:rPr lang="en-US" sz="1800"/>
            </a:br>
            <a:endParaRPr sz="1800"/>
          </a:p>
          <a:p>
            <a:pPr indent="-342900" lvl="0" marL="457200" rtl="0" algn="l">
              <a:spcBef>
                <a:spcPts val="0"/>
              </a:spcBef>
              <a:spcAft>
                <a:spcPts val="0"/>
              </a:spcAft>
              <a:buSzPts val="1800"/>
              <a:buChar char="•"/>
            </a:pPr>
            <a:r>
              <a:rPr lang="en-US" sz="2200" u="sng">
                <a:solidFill>
                  <a:schemeClr val="hlink"/>
                </a:solidFill>
                <a:hlinkClick r:id="rId4"/>
              </a:rPr>
              <a:t>AB 1695</a:t>
            </a:r>
            <a:r>
              <a:rPr lang="en-US" sz="2200"/>
              <a:t> (Gipson) </a:t>
            </a:r>
            <a:r>
              <a:rPr lang="en-US" sz="2200">
                <a:solidFill>
                  <a:schemeClr val="dk1"/>
                </a:solidFill>
              </a:rPr>
              <a:t>Career technical education: Nursing Pathway Pilot Program</a:t>
            </a:r>
            <a:br>
              <a:rPr lang="en-US">
                <a:solidFill>
                  <a:schemeClr val="dk1"/>
                </a:solidFill>
              </a:rPr>
            </a:br>
            <a:r>
              <a:rPr lang="en-US" sz="1800">
                <a:solidFill>
                  <a:schemeClr val="dk1"/>
                </a:solidFill>
              </a:rPr>
              <a:t>CDE to develop pathway to CCC nursing AA program at 9-12 schools. Pathway students to earn credits toward CCC AA program and have preferential admission</a:t>
            </a:r>
            <a:br>
              <a:rPr lang="en-US" sz="1800">
                <a:solidFill>
                  <a:schemeClr val="dk1"/>
                </a:solidFill>
              </a:rPr>
            </a:br>
            <a:endParaRPr sz="1800">
              <a:solidFill>
                <a:schemeClr val="dk1"/>
              </a:solidFill>
            </a:endParaRPr>
          </a:p>
          <a:p>
            <a:pPr indent="-342900" lvl="0" marL="457200" rtl="0" algn="l">
              <a:spcBef>
                <a:spcPts val="0"/>
              </a:spcBef>
              <a:spcAft>
                <a:spcPts val="0"/>
              </a:spcAft>
              <a:buSzPts val="1800"/>
              <a:buChar char="•"/>
            </a:pPr>
            <a:r>
              <a:rPr lang="en-US" sz="2200" u="sng">
                <a:solidFill>
                  <a:schemeClr val="hlink"/>
                </a:solidFill>
                <a:hlinkClick r:id="rId5"/>
              </a:rPr>
              <a:t>SB 444</a:t>
            </a:r>
            <a:r>
              <a:rPr lang="en-US" sz="2200"/>
              <a:t> (Newman) </a:t>
            </a:r>
            <a:r>
              <a:rPr lang="en-US" sz="2200">
                <a:solidFill>
                  <a:schemeClr val="dk1"/>
                </a:solidFill>
              </a:rPr>
              <a:t>Community colleges: Mathematics, Engineering, Science, Achievement (MESA) programs</a:t>
            </a:r>
            <a:br>
              <a:rPr lang="en-US">
                <a:solidFill>
                  <a:schemeClr val="dk1"/>
                </a:solidFill>
              </a:rPr>
            </a:br>
            <a:r>
              <a:rPr lang="en-US" sz="1800">
                <a:solidFill>
                  <a:schemeClr val="dk1"/>
                </a:solidFill>
              </a:rPr>
              <a:t>Establishes MESA as a program in Ed Code</a:t>
            </a:r>
            <a:br>
              <a:rPr lang="en-US" sz="1800">
                <a:solidFill>
                  <a:schemeClr val="dk1"/>
                </a:solidFill>
              </a:rPr>
            </a:br>
            <a:endParaRPr sz="1800"/>
          </a:p>
          <a:p>
            <a:pPr indent="-342900" lvl="0" marL="457200" rtl="0" algn="l">
              <a:spcBef>
                <a:spcPts val="0"/>
              </a:spcBef>
              <a:spcAft>
                <a:spcPts val="0"/>
              </a:spcAft>
              <a:buSzPts val="1800"/>
              <a:buChar char="•"/>
            </a:pPr>
            <a:r>
              <a:rPr lang="en-US" sz="2200" u="sng">
                <a:solidFill>
                  <a:schemeClr val="hlink"/>
                </a:solidFill>
                <a:hlinkClick r:id="rId6"/>
              </a:rPr>
              <a:t>SB 711</a:t>
            </a:r>
            <a:r>
              <a:rPr lang="en-US" sz="2200"/>
              <a:t> (Caballero)  </a:t>
            </a:r>
            <a:r>
              <a:rPr lang="en-US" sz="2200">
                <a:solidFill>
                  <a:schemeClr val="dk1"/>
                </a:solidFill>
              </a:rPr>
              <a:t>Community colleges: blockchain degree </a:t>
            </a:r>
            <a:r>
              <a:rPr i="1" lang="en-US" sz="2200">
                <a:solidFill>
                  <a:schemeClr val="dk1"/>
                </a:solidFill>
              </a:rPr>
              <a:t>programs programs and technology</a:t>
            </a:r>
            <a:r>
              <a:rPr lang="en-US" sz="2200">
                <a:solidFill>
                  <a:schemeClr val="dk1"/>
                </a:solidFill>
              </a:rPr>
              <a:t>: working group</a:t>
            </a:r>
            <a:br>
              <a:rPr lang="en-US">
                <a:solidFill>
                  <a:schemeClr val="dk1"/>
                </a:solidFill>
              </a:rPr>
            </a:br>
            <a:r>
              <a:rPr lang="en-US" sz="1800">
                <a:solidFill>
                  <a:schemeClr val="dk1"/>
                </a:solidFill>
              </a:rPr>
              <a:t>Require CO to convene a working group to take specific actions related to CCC blockchain associate degree programs</a:t>
            </a:r>
            <a:endParaRPr sz="1800">
              <a:solidFill>
                <a:schemeClr val="dk1"/>
              </a:solidFill>
            </a:endParaRPr>
          </a:p>
        </p:txBody>
      </p:sp>
      <p:sp>
        <p:nvSpPr>
          <p:cNvPr id="72" name="Google Shape;72;p11"/>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2"/>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Open Meetings</a:t>
            </a:r>
            <a:endParaRPr/>
          </a:p>
        </p:txBody>
      </p:sp>
      <p:sp>
        <p:nvSpPr>
          <p:cNvPr id="79" name="Google Shape;79;p12"/>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US" u="sng">
                <a:solidFill>
                  <a:schemeClr val="hlink"/>
                </a:solidFill>
                <a:hlinkClick r:id="rId3"/>
              </a:rPr>
              <a:t>AB 817</a:t>
            </a:r>
            <a:r>
              <a:rPr lang="en-US"/>
              <a:t> (Pacheco) </a:t>
            </a:r>
            <a:r>
              <a:rPr i="1" lang="en-US">
                <a:solidFill>
                  <a:schemeClr val="dk1"/>
                </a:solidFill>
              </a:rPr>
              <a:t>Open meetings: teleconferencing: subsidiary body</a:t>
            </a:r>
            <a:br>
              <a:rPr lang="en-US"/>
            </a:br>
            <a:r>
              <a:rPr lang="en-US" sz="2000">
                <a:solidFill>
                  <a:srgbClr val="000000"/>
                </a:solidFill>
              </a:rPr>
              <a:t>Defines and allows subsidiary body to conduct remote meetings consistent with emergency provisions without declared emergency</a:t>
            </a:r>
            <a:endParaRPr sz="2000">
              <a:solidFill>
                <a:srgbClr val="000000"/>
              </a:solidFill>
            </a:endParaRPr>
          </a:p>
          <a:p>
            <a:pPr indent="0" lvl="0" marL="457200" rtl="0" algn="l">
              <a:spcBef>
                <a:spcPts val="1000"/>
              </a:spcBef>
              <a:spcAft>
                <a:spcPts val="0"/>
              </a:spcAft>
              <a:buNone/>
            </a:pPr>
            <a:r>
              <a:t/>
            </a:r>
            <a:endParaRPr>
              <a:solidFill>
                <a:srgbClr val="000000"/>
              </a:solidFill>
            </a:endParaRPr>
          </a:p>
          <a:p>
            <a:pPr indent="-342900" lvl="0" marL="457200" rtl="0" algn="l">
              <a:spcBef>
                <a:spcPts val="1000"/>
              </a:spcBef>
              <a:spcAft>
                <a:spcPts val="0"/>
              </a:spcAft>
              <a:buSzPts val="1800"/>
              <a:buChar char="•"/>
            </a:pPr>
            <a:r>
              <a:rPr lang="en-US" u="sng">
                <a:solidFill>
                  <a:schemeClr val="hlink"/>
                </a:solidFill>
                <a:hlinkClick r:id="rId4"/>
              </a:rPr>
              <a:t>AB 1275</a:t>
            </a:r>
            <a:r>
              <a:rPr lang="en-US"/>
              <a:t> (Arambula) </a:t>
            </a:r>
            <a:r>
              <a:rPr lang="en-US">
                <a:solidFill>
                  <a:srgbClr val="000000"/>
                </a:solidFill>
              </a:rPr>
              <a:t>Community colleges: student-run community college organizations: open meetings: teleconferences</a:t>
            </a:r>
            <a:br>
              <a:rPr lang="en-US"/>
            </a:br>
            <a:r>
              <a:rPr lang="en-US" sz="2000">
                <a:solidFill>
                  <a:schemeClr val="dk1"/>
                </a:solidFill>
              </a:rPr>
              <a:t>Proposes adjustments to open meeting act requirements for student-run organizations (SSCCC sponsored)</a:t>
            </a:r>
            <a:endParaRPr sz="2000">
              <a:solidFill>
                <a:schemeClr val="dk1"/>
              </a:solidFill>
            </a:endParaRPr>
          </a:p>
          <a:p>
            <a:pPr indent="0" lvl="0" marL="457200" rtl="0" algn="l">
              <a:spcBef>
                <a:spcPts val="1000"/>
              </a:spcBef>
              <a:spcAft>
                <a:spcPts val="0"/>
              </a:spcAft>
              <a:buNone/>
            </a:pPr>
            <a:r>
              <a:t/>
            </a:r>
            <a:endParaRPr>
              <a:solidFill>
                <a:schemeClr val="dk1"/>
              </a:solidFill>
            </a:endParaRPr>
          </a:p>
          <a:p>
            <a:pPr indent="-342900" lvl="0" marL="457200" rtl="0" algn="l">
              <a:spcBef>
                <a:spcPts val="1000"/>
              </a:spcBef>
              <a:spcAft>
                <a:spcPts val="0"/>
              </a:spcAft>
              <a:buSzPts val="1800"/>
              <a:buChar char="•"/>
            </a:pPr>
            <a:r>
              <a:rPr lang="en-US" u="sng">
                <a:solidFill>
                  <a:schemeClr val="hlink"/>
                </a:solidFill>
                <a:hlinkClick r:id="rId5"/>
              </a:rPr>
              <a:t>SB 411</a:t>
            </a:r>
            <a:r>
              <a:rPr lang="en-US"/>
              <a:t> (Portantino) </a:t>
            </a:r>
            <a:r>
              <a:rPr lang="en-US">
                <a:solidFill>
                  <a:schemeClr val="dk1"/>
                </a:solidFill>
              </a:rPr>
              <a:t>Open meetings: teleconferences: bodies with appointed membership</a:t>
            </a:r>
            <a:br>
              <a:rPr lang="en-US"/>
            </a:br>
            <a:r>
              <a:rPr lang="en-US" sz="2000">
                <a:solidFill>
                  <a:schemeClr val="dk1"/>
                </a:solidFill>
              </a:rPr>
              <a:t>Would extend the operation of teleconferencing as conducted during the COVID-19 public health emergency for legislative bodies with appointed membership making recommendations only</a:t>
            </a:r>
            <a:endParaRPr sz="2000"/>
          </a:p>
        </p:txBody>
      </p:sp>
      <p:sp>
        <p:nvSpPr>
          <p:cNvPr id="80" name="Google Shape;80;p12"/>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solidFill>
                  <a:srgbClr val="980000"/>
                </a:solidFill>
              </a:rPr>
              <a:t>SSCCC-Sponsored Bills</a:t>
            </a:r>
            <a:endParaRPr>
              <a:solidFill>
                <a:srgbClr val="980000"/>
              </a:solidFill>
            </a:endParaRPr>
          </a:p>
        </p:txBody>
      </p:sp>
      <p:sp>
        <p:nvSpPr>
          <p:cNvPr id="87" name="Google Shape;87;p13"/>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US" u="sng">
                <a:solidFill>
                  <a:schemeClr val="hlink"/>
                </a:solidFill>
                <a:hlinkClick r:id="rId3"/>
              </a:rPr>
              <a:t>AB 1541</a:t>
            </a:r>
            <a:r>
              <a:rPr lang="en-US"/>
              <a:t> Community colleges: governing board membership</a:t>
            </a:r>
            <a:br>
              <a:rPr lang="en-US"/>
            </a:br>
            <a:r>
              <a:rPr lang="en-US" sz="1800">
                <a:solidFill>
                  <a:schemeClr val="dk1"/>
                </a:solidFill>
              </a:rPr>
              <a:t>Proposes advisory vote for student members</a:t>
            </a:r>
            <a:br>
              <a:rPr lang="en-US" sz="1800">
                <a:solidFill>
                  <a:schemeClr val="dk1"/>
                </a:solidFill>
              </a:rPr>
            </a:br>
            <a:endParaRPr sz="1800"/>
          </a:p>
          <a:p>
            <a:pPr indent="-342900" lvl="0" marL="457200" rtl="0" algn="l">
              <a:spcBef>
                <a:spcPts val="0"/>
              </a:spcBef>
              <a:spcAft>
                <a:spcPts val="0"/>
              </a:spcAft>
              <a:buSzPts val="1800"/>
              <a:buChar char="•"/>
            </a:pPr>
            <a:r>
              <a:rPr lang="en-US" u="sng">
                <a:solidFill>
                  <a:schemeClr val="hlink"/>
                </a:solidFill>
                <a:hlinkClick r:id="rId4"/>
              </a:rPr>
              <a:t>AB 1542</a:t>
            </a:r>
            <a:r>
              <a:rPr lang="en-US"/>
              <a:t> Board of Governors of the California Community Colleges: student members: Student Success Completion Grant program awards</a:t>
            </a:r>
            <a:br>
              <a:rPr lang="en-US"/>
            </a:br>
            <a:r>
              <a:rPr lang="en-US" sz="1800">
                <a:solidFill>
                  <a:schemeClr val="dk1"/>
                </a:solidFill>
              </a:rPr>
              <a:t>Would grant program awards to student BoG members</a:t>
            </a:r>
            <a:br>
              <a:rPr lang="en-US" sz="1800">
                <a:solidFill>
                  <a:schemeClr val="dk1"/>
                </a:solidFill>
              </a:rPr>
            </a:br>
            <a:endParaRPr sz="1800"/>
          </a:p>
          <a:p>
            <a:pPr indent="-342900" lvl="0" marL="457200" rtl="0" algn="l">
              <a:spcBef>
                <a:spcPts val="0"/>
              </a:spcBef>
              <a:spcAft>
                <a:spcPts val="0"/>
              </a:spcAft>
              <a:buSzPts val="1800"/>
              <a:buChar char="•"/>
            </a:pPr>
            <a:r>
              <a:rPr lang="en-US" u="sng">
                <a:solidFill>
                  <a:schemeClr val="hlink"/>
                </a:solidFill>
                <a:hlinkClick r:id="rId5"/>
              </a:rPr>
              <a:t>AB 1543</a:t>
            </a:r>
            <a:r>
              <a:rPr lang="en-US"/>
              <a:t> Community colleges: student representation fees</a:t>
            </a:r>
            <a:br>
              <a:rPr lang="en-US"/>
            </a:br>
            <a:r>
              <a:rPr lang="en-US" sz="1800">
                <a:solidFill>
                  <a:schemeClr val="dk1"/>
                </a:solidFill>
              </a:rPr>
              <a:t>Splits student representation fee waiver into local and state waiver options</a:t>
            </a:r>
            <a:endParaRPr sz="1800"/>
          </a:p>
          <a:p>
            <a:pPr indent="0" lvl="0" marL="0" rtl="0" algn="l">
              <a:spcBef>
                <a:spcPts val="1000"/>
              </a:spcBef>
              <a:spcAft>
                <a:spcPts val="0"/>
              </a:spcAft>
              <a:buNone/>
            </a:pPr>
            <a:r>
              <a:t/>
            </a:r>
            <a:endParaRPr/>
          </a:p>
        </p:txBody>
      </p:sp>
      <p:sp>
        <p:nvSpPr>
          <p:cNvPr id="88" name="Google Shape;88;p13"/>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1277650" y="365125"/>
            <a:ext cx="100461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t/>
            </a:r>
            <a:endParaRPr/>
          </a:p>
        </p:txBody>
      </p:sp>
      <p:sp>
        <p:nvSpPr>
          <p:cNvPr id="95" name="Google Shape;95;p14"/>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4800"/>
              <a:t>What bills are you tracking?</a:t>
            </a:r>
            <a:endParaRPr sz="4800"/>
          </a:p>
        </p:txBody>
      </p:sp>
      <p:sp>
        <p:nvSpPr>
          <p:cNvPr id="96" name="Google Shape;96;p14"/>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879905" y="5139631"/>
            <a:ext cx="10432200" cy="21606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None/>
            </a:pPr>
            <a:r>
              <a:rPr lang="en-US"/>
              <a:t>Stay Informed of Legislative Activities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SCCC Curriculum Inst. 2020 Theme">
  <a:themeElements>
    <a:clrScheme name="ASCCC Spring Plenary 2023 2">
      <a:dk1>
        <a:srgbClr val="000000"/>
      </a:dk1>
      <a:lt1>
        <a:srgbClr val="FFFFFF"/>
      </a:lt1>
      <a:dk2>
        <a:srgbClr val="75122E"/>
      </a:dk2>
      <a:lt2>
        <a:srgbClr val="E7E6E6"/>
      </a:lt2>
      <a:accent1>
        <a:srgbClr val="07827C"/>
      </a:accent1>
      <a:accent2>
        <a:srgbClr val="FFCF71"/>
      </a:accent2>
      <a:accent3>
        <a:srgbClr val="4F473B"/>
      </a:accent3>
      <a:accent4>
        <a:srgbClr val="D33F2C"/>
      </a:accent4>
      <a:accent5>
        <a:srgbClr val="E8831D"/>
      </a:accent5>
      <a:accent6>
        <a:srgbClr val="D6BE78"/>
      </a:accent6>
      <a:hlink>
        <a:srgbClr val="74112E"/>
      </a:hlink>
      <a:folHlink>
        <a:srgbClr val="74112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