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Quattrocento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ttrocentoSans-bold.fntdata"/><Relationship Id="rId14" Type="http://schemas.openxmlformats.org/officeDocument/2006/relationships/font" Target="fonts/QuattrocentoSans-regular.fntdata"/><Relationship Id="rId17" Type="http://schemas.openxmlformats.org/officeDocument/2006/relationships/font" Target="fonts/QuattrocentoSans-boldItalic.fntdata"/><Relationship Id="rId16" Type="http://schemas.openxmlformats.org/officeDocument/2006/relationships/font" Target="fonts/Quattrocento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 name="Google Shape;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22d0a27d84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 name="Google Shape;49;g22d0a27d8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 name="Google Shape;50;g22d0a27d84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2d0a27d84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 name="Google Shape;57;g22d0a27d842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8" name="Google Shape;58;g22d0a27d842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d0a27d84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d0a27d84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6" name="Google Shape;66;g22d0a27d84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e18d448f4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 name="Google Shape;73;g1e18d448f44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 name="Google Shape;74;g1e18d448f44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e18d448f44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 name="Google Shape;85;g1e18d448f44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g1e18d448f44_1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e18d448f44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1e18d448f44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g1e18d448f44_1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d0a27d842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d0a27d842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g22d0a27d842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d0a27d842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d0a27d842_1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323806"/>
            <a:ext cx="10432249" cy="216053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sp>
        <p:nvSpPr>
          <p:cNvPr id="16" name="Google Shape;16;p3"/>
          <p:cNvSpPr/>
          <p:nvPr/>
        </p:nvSpPr>
        <p:spPr>
          <a:xfrm>
            <a:off x="0" y="0"/>
            <a:ext cx="12192000" cy="2272937"/>
          </a:xfrm>
          <a:prstGeom prst="rect">
            <a:avLst/>
          </a:prstGeom>
          <a:solidFill>
            <a:schemeClr val="accent1"/>
          </a:solidFill>
          <a:ln cap="flat" cmpd="sng" w="12700">
            <a:solidFill>
              <a:srgbClr val="055E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18" name="Google Shape;18;p3"/>
          <p:cNvSpPr txBox="1"/>
          <p:nvPr>
            <p:ph type="title"/>
          </p:nvPr>
        </p:nvSpPr>
        <p:spPr>
          <a:xfrm>
            <a:off x="2795450" y="403412"/>
            <a:ext cx="8558347" cy="1685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9" name="Google Shape;19;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3">
            <a:alphaModFix/>
          </a:blip>
          <a:srcRect b="0" l="0" r="0" t="0"/>
          <a:stretch/>
        </p:blipFill>
        <p:spPr>
          <a:xfrm>
            <a:off x="0" y="0"/>
            <a:ext cx="2575995" cy="2272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24" name="Google Shape;24;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4"/>
          <p:cNvPicPr preferRelativeResize="0"/>
          <p:nvPr/>
        </p:nvPicPr>
        <p:blipFill rotWithShape="1">
          <a:blip r:embed="rId3">
            <a:alphaModFix/>
          </a:blip>
          <a:srcRect b="0" l="0" r="0" t="0"/>
          <a:stretch/>
        </p:blipFill>
        <p:spPr>
          <a:xfrm>
            <a:off x="-7113" y="0"/>
            <a:ext cx="822046"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1" name="Google Shape;31;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8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3">
            <a:alphaModFix/>
          </a:blip>
          <a:srcRect b="0" l="0" r="0" t="0"/>
          <a:stretch/>
        </p:blipFill>
        <p:spPr>
          <a:xfrm>
            <a:off x="-7113" y="0"/>
            <a:ext cx="822046" cy="6857999"/>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37" name="Google Shape;37;p6"/>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7"/>
          <p:cNvSpPr txBox="1"/>
          <p:nvPr>
            <p:ph type="title"/>
          </p:nvPr>
        </p:nvSpPr>
        <p:spPr>
          <a:xfrm>
            <a:off x="415600" y="593367"/>
            <a:ext cx="11360700" cy="763500"/>
          </a:xfrm>
          <a:prstGeom prst="rect">
            <a:avLst/>
          </a:prstGeom>
        </p:spPr>
        <p:txBody>
          <a:bodyPr anchorCtr="0" anchor="ctr"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7"/>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lvl1pPr indent="-381000" lvl="0" marL="457200" rtl="0">
              <a:spcBef>
                <a:spcPts val="1000"/>
              </a:spcBef>
              <a:spcAft>
                <a:spcPts val="0"/>
              </a:spcAft>
              <a:buSzPts val="2400"/>
              <a:buChar char="•"/>
              <a:defRPr/>
            </a:lvl1pPr>
            <a:lvl2pPr indent="-368300" lvl="1" marL="914400" rtl="0">
              <a:spcBef>
                <a:spcPts val="500"/>
              </a:spcBef>
              <a:spcAft>
                <a:spcPts val="0"/>
              </a:spcAft>
              <a:buSzPts val="22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41" name="Google Shape;41;p7"/>
          <p:cNvSpPr txBox="1"/>
          <p:nvPr>
            <p:ph idx="12" type="sldNum"/>
          </p:nvPr>
        </p:nvSpPr>
        <p:spPr>
          <a:xfrm>
            <a:off x="11296610" y="6217622"/>
            <a:ext cx="731700" cy="524700"/>
          </a:xfrm>
          <a:prstGeom prst="rect">
            <a:avLst/>
          </a:prstGeom>
        </p:spPr>
        <p:txBody>
          <a:bodyPr anchorCtr="0" anchor="ctr" bIns="45700" lIns="91425" spcFirstLastPara="1" rIns="0"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Georgia"/>
                <a:ea typeface="Georgia"/>
                <a:cs typeface="Georgia"/>
                <a:sym typeface="Georgia"/>
              </a:defRPr>
            </a:lvl1pPr>
            <a:lvl2pPr lvl="1"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1"/>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mailto:info@asccc.org" TargetMode="External"/><Relationship Id="rId4" Type="http://schemas.openxmlformats.org/officeDocument/2006/relationships/hyperlink" Target="https://asccc.org/sites/default/files/Noncredit_Instruction.pdf" TargetMode="External"/><Relationship Id="rId5" Type="http://schemas.openxmlformats.org/officeDocument/2006/relationships/hyperlink" Target="https://asccc.org/content/how-pandemic-impacted-noncredit-students" TargetMode="External"/><Relationship Id="rId6" Type="http://schemas.openxmlformats.org/officeDocument/2006/relationships/hyperlink" Target="https://asccc.org/content/demystifying-narrative-noncredit-education-san-diego-college-continuing-education-stude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8"/>
          <p:cNvSpPr txBox="1"/>
          <p:nvPr>
            <p:ph type="title"/>
          </p:nvPr>
        </p:nvSpPr>
        <p:spPr>
          <a:xfrm>
            <a:off x="959000" y="4166274"/>
            <a:ext cx="10624800" cy="2599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100"/>
              <a:buNone/>
            </a:pPr>
            <a:r>
              <a:rPr lang="en-US" sz="4923">
                <a:latin typeface="Arial"/>
                <a:ea typeface="Arial"/>
                <a:cs typeface="Arial"/>
                <a:sym typeface="Arial"/>
              </a:rPr>
              <a:t>Understanding Noncredit Education for Equity and Access</a:t>
            </a:r>
            <a:endParaRPr sz="4923">
              <a:latin typeface="Arial"/>
              <a:ea typeface="Arial"/>
              <a:cs typeface="Arial"/>
              <a:sym typeface="Arial"/>
            </a:endParaRPr>
          </a:p>
          <a:p>
            <a:pPr indent="0" lvl="0" marL="0" rtl="0" algn="ctr">
              <a:spcBef>
                <a:spcPts val="0"/>
              </a:spcBef>
              <a:spcAft>
                <a:spcPts val="0"/>
              </a:spcAft>
              <a:buSzPts val="1100"/>
              <a:buNone/>
            </a:pPr>
            <a:r>
              <a:rPr lang="en-US" sz="2777">
                <a:latin typeface="Arial"/>
                <a:ea typeface="Arial"/>
                <a:cs typeface="Arial"/>
                <a:sym typeface="Arial"/>
              </a:rPr>
              <a:t>ONLINE BREAKOUT SESSION </a:t>
            </a:r>
            <a:endParaRPr sz="2777">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US" sz="2777">
                <a:latin typeface="Arial"/>
                <a:ea typeface="Arial"/>
                <a:cs typeface="Arial"/>
                <a:sym typeface="Arial"/>
              </a:rPr>
              <a:t>DATE/TIME: Friday, April 21 at 1:15 p.m. to 2:15 p.m.</a:t>
            </a:r>
            <a:endParaRPr sz="2777">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9"/>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4200"/>
              <a:t>SESSION DESCRIPTION</a:t>
            </a:r>
            <a:endParaRPr sz="4200"/>
          </a:p>
        </p:txBody>
      </p:sp>
      <p:sp>
        <p:nvSpPr>
          <p:cNvPr id="53" name="Google Shape;53;p9"/>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3000">
                <a:solidFill>
                  <a:schemeClr val="dk1"/>
                </a:solidFill>
              </a:rPr>
              <a:t>Join this session to hear our noncredit students' stories as they claim their place. Hear from noncredit practitioners who will share promising practices and useful tools for how to make space that supports belonging for successful programs. Understand how noncredit education provides access and equitable pathways to help students meet their educational and career goals. </a:t>
            </a:r>
            <a:endParaRPr sz="3000">
              <a:solidFill>
                <a:schemeClr val="dk1"/>
              </a:solidFill>
            </a:endParaRPr>
          </a:p>
          <a:p>
            <a:pPr indent="0" lvl="0" marL="0" rtl="0" algn="l">
              <a:spcBef>
                <a:spcPts val="1000"/>
              </a:spcBef>
              <a:spcAft>
                <a:spcPts val="0"/>
              </a:spcAft>
              <a:buNone/>
            </a:pPr>
            <a:r>
              <a:t/>
            </a:r>
            <a:endParaRPr/>
          </a:p>
        </p:txBody>
      </p:sp>
      <p:sp>
        <p:nvSpPr>
          <p:cNvPr id="54" name="Google Shape;54;p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0"/>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sz="4200"/>
              <a:t>AGENDA</a:t>
            </a:r>
            <a:endParaRPr sz="4200"/>
          </a:p>
        </p:txBody>
      </p:sp>
      <p:sp>
        <p:nvSpPr>
          <p:cNvPr id="61" name="Google Shape;61;p10"/>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431800" lvl="0" marL="457200" rtl="0" algn="l">
              <a:lnSpc>
                <a:spcPct val="115000"/>
              </a:lnSpc>
              <a:spcBef>
                <a:spcPts val="0"/>
              </a:spcBef>
              <a:spcAft>
                <a:spcPts val="0"/>
              </a:spcAft>
              <a:buClr>
                <a:schemeClr val="dk1"/>
              </a:buClr>
              <a:buSzPts val="3200"/>
              <a:buChar char="●"/>
            </a:pPr>
            <a:r>
              <a:rPr lang="en-US" sz="3200">
                <a:solidFill>
                  <a:schemeClr val="dk1"/>
                </a:solidFill>
              </a:rPr>
              <a:t>Welcome and Opening </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US" sz="3200">
                <a:solidFill>
                  <a:schemeClr val="dk1"/>
                </a:solidFill>
              </a:rPr>
              <a:t>Brief Overview</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US" sz="3200">
                <a:solidFill>
                  <a:schemeClr val="dk1"/>
                </a:solidFill>
              </a:rPr>
              <a:t>Panel Discussion</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US" sz="3200">
                <a:solidFill>
                  <a:schemeClr val="dk1"/>
                </a:solidFill>
              </a:rPr>
              <a:t>Q&amp;A</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US" sz="3200">
                <a:solidFill>
                  <a:schemeClr val="dk1"/>
                </a:solidFill>
              </a:rPr>
              <a:t>Closing Remarks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US" sz="3200">
                <a:solidFill>
                  <a:schemeClr val="dk1"/>
                </a:solidFill>
              </a:rPr>
              <a:t>Thank you</a:t>
            </a:r>
            <a:endParaRPr/>
          </a:p>
        </p:txBody>
      </p:sp>
      <p:sp>
        <p:nvSpPr>
          <p:cNvPr id="62" name="Google Shape;62;p1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Panelists</a:t>
            </a:r>
            <a:endParaRPr/>
          </a:p>
        </p:txBody>
      </p:sp>
      <p:sp>
        <p:nvSpPr>
          <p:cNvPr id="69" name="Google Shape;69;p11"/>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374650" lvl="0" marL="457200" rtl="0" algn="l">
              <a:lnSpc>
                <a:spcPct val="150000"/>
              </a:lnSpc>
              <a:spcBef>
                <a:spcPts val="0"/>
              </a:spcBef>
              <a:spcAft>
                <a:spcPts val="0"/>
              </a:spcAft>
              <a:buClr>
                <a:srgbClr val="0E101A"/>
              </a:buClr>
              <a:buSzPts val="2300"/>
              <a:buFont typeface="Arial"/>
              <a:buChar char="●"/>
            </a:pPr>
            <a:r>
              <a:rPr lang="en-US" sz="2300">
                <a:solidFill>
                  <a:srgbClr val="0E101A"/>
                </a:solidFill>
              </a:rPr>
              <a:t>Dr. Tina King, President, San Diego College of Continuing Education</a:t>
            </a:r>
            <a:endParaRPr sz="2300">
              <a:solidFill>
                <a:srgbClr val="0E101A"/>
              </a:solidFill>
            </a:endParaRPr>
          </a:p>
          <a:p>
            <a:pPr indent="-374650" lvl="0" marL="457200" rtl="0" algn="l">
              <a:lnSpc>
                <a:spcPct val="150000"/>
              </a:lnSpc>
              <a:spcBef>
                <a:spcPts val="0"/>
              </a:spcBef>
              <a:spcAft>
                <a:spcPts val="0"/>
              </a:spcAft>
              <a:buClr>
                <a:schemeClr val="dk1"/>
              </a:buClr>
              <a:buSzPts val="2300"/>
              <a:buFont typeface="Arial"/>
              <a:buChar char="●"/>
            </a:pPr>
            <a:r>
              <a:rPr lang="en-US" sz="2300">
                <a:solidFill>
                  <a:schemeClr val="dk1"/>
                </a:solidFill>
              </a:rPr>
              <a:t>Julia Kogan, Student Trustee, San Diego College of Continuing Education </a:t>
            </a:r>
            <a:endParaRPr sz="2300">
              <a:solidFill>
                <a:schemeClr val="dk1"/>
              </a:solidFill>
            </a:endParaRPr>
          </a:p>
          <a:p>
            <a:pPr indent="-374650" lvl="0" marL="457200" rtl="0" algn="l">
              <a:lnSpc>
                <a:spcPct val="150000"/>
              </a:lnSpc>
              <a:spcBef>
                <a:spcPts val="0"/>
              </a:spcBef>
              <a:spcAft>
                <a:spcPts val="0"/>
              </a:spcAft>
              <a:buClr>
                <a:srgbClr val="0E101A"/>
              </a:buClr>
              <a:buSzPts val="2300"/>
              <a:buFont typeface="Arial"/>
              <a:buChar char="●"/>
            </a:pPr>
            <a:r>
              <a:rPr lang="en-US" sz="2300">
                <a:solidFill>
                  <a:srgbClr val="0E101A"/>
                </a:solidFill>
              </a:rPr>
              <a:t>John Bromma, President, Academic Senate, </a:t>
            </a:r>
            <a:r>
              <a:rPr lang="en-US" sz="2300">
                <a:solidFill>
                  <a:srgbClr val="0E101A"/>
                </a:solidFill>
              </a:rPr>
              <a:t>San Diego College of Continuing Education</a:t>
            </a:r>
            <a:endParaRPr sz="2300">
              <a:solidFill>
                <a:srgbClr val="424242"/>
              </a:solidFill>
            </a:endParaRPr>
          </a:p>
          <a:p>
            <a:pPr indent="-374650" lvl="0" marL="457200" rtl="0" algn="l">
              <a:lnSpc>
                <a:spcPct val="150000"/>
              </a:lnSpc>
              <a:spcBef>
                <a:spcPts val="0"/>
              </a:spcBef>
              <a:spcAft>
                <a:spcPts val="0"/>
              </a:spcAft>
              <a:buClr>
                <a:srgbClr val="0E101A"/>
              </a:buClr>
              <a:buSzPts val="2300"/>
              <a:buFont typeface="Arial"/>
              <a:buChar char="●"/>
            </a:pPr>
            <a:r>
              <a:rPr lang="en-US" sz="2300">
                <a:solidFill>
                  <a:srgbClr val="0E101A"/>
                </a:solidFill>
              </a:rPr>
              <a:t>Dr. Janue Johnson, Faculty, Noncredit Committee, San Diego Mesa College </a:t>
            </a:r>
            <a:endParaRPr sz="2300">
              <a:solidFill>
                <a:srgbClr val="0E101A"/>
              </a:solidFill>
            </a:endParaRPr>
          </a:p>
          <a:p>
            <a:pPr indent="-374650" lvl="0" marL="457200" rtl="0" algn="l">
              <a:lnSpc>
                <a:spcPct val="150000"/>
              </a:lnSpc>
              <a:spcBef>
                <a:spcPts val="0"/>
              </a:spcBef>
              <a:spcAft>
                <a:spcPts val="0"/>
              </a:spcAft>
              <a:buClr>
                <a:srgbClr val="424242"/>
              </a:buClr>
              <a:buSzPts val="2300"/>
              <a:buFont typeface="Arial"/>
              <a:buChar char="●"/>
            </a:pPr>
            <a:r>
              <a:rPr lang="en-US" sz="2300">
                <a:solidFill>
                  <a:srgbClr val="000000"/>
                </a:solidFill>
              </a:rPr>
              <a:t>Travon Reed, Student, East Los Angeles College</a:t>
            </a:r>
            <a:endParaRPr sz="2300">
              <a:solidFill>
                <a:srgbClr val="000000"/>
              </a:solidFill>
            </a:endParaRPr>
          </a:p>
          <a:p>
            <a:pPr indent="-374650" lvl="0" marL="457200" rtl="0" algn="l">
              <a:lnSpc>
                <a:spcPct val="150000"/>
              </a:lnSpc>
              <a:spcBef>
                <a:spcPts val="0"/>
              </a:spcBef>
              <a:spcAft>
                <a:spcPts val="0"/>
              </a:spcAft>
              <a:buClr>
                <a:srgbClr val="0E101A"/>
              </a:buClr>
              <a:buSzPts val="2300"/>
              <a:buFont typeface="Arial"/>
              <a:buChar char="●"/>
            </a:pPr>
            <a:r>
              <a:rPr lang="en-US" sz="2300">
                <a:solidFill>
                  <a:srgbClr val="0E101A"/>
                </a:solidFill>
              </a:rPr>
              <a:t>Leticia Barajas, Faculty, Noncredit Committee, East Los Angeles College</a:t>
            </a:r>
            <a:endParaRPr sz="2300">
              <a:solidFill>
                <a:srgbClr val="0E101A"/>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spcBef>
                <a:spcPts val="1000"/>
              </a:spcBef>
              <a:spcAft>
                <a:spcPts val="0"/>
              </a:spcAft>
              <a:buNone/>
            </a:pPr>
            <a:r>
              <a:t/>
            </a:r>
            <a:endParaRPr/>
          </a:p>
        </p:txBody>
      </p:sp>
      <p:sp>
        <p:nvSpPr>
          <p:cNvPr id="70" name="Google Shape;70;p11"/>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Demystifying Non-Credit</a:t>
            </a:r>
            <a:endParaRPr/>
          </a:p>
        </p:txBody>
      </p:sp>
      <p:sp>
        <p:nvSpPr>
          <p:cNvPr id="77" name="Google Shape;77;p12"/>
          <p:cNvSpPr txBox="1"/>
          <p:nvPr>
            <p:ph idx="1" type="body"/>
          </p:nvPr>
        </p:nvSpPr>
        <p:spPr>
          <a:xfrm>
            <a:off x="834144" y="243801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a:t>
            </a:r>
            <a:endParaRPr/>
          </a:p>
        </p:txBody>
      </p:sp>
      <p:sp>
        <p:nvSpPr>
          <p:cNvPr id="78" name="Google Shape;78;p1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79" name="Google Shape;79;p12"/>
          <p:cNvSpPr txBox="1"/>
          <p:nvPr/>
        </p:nvSpPr>
        <p:spPr>
          <a:xfrm>
            <a:off x="1085675" y="13788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0" name="Google Shape;80;p12"/>
          <p:cNvSpPr txBox="1"/>
          <p:nvPr/>
        </p:nvSpPr>
        <p:spPr>
          <a:xfrm>
            <a:off x="6094125" y="4091025"/>
            <a:ext cx="6128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1" name="Google Shape;81;p12"/>
          <p:cNvPicPr preferRelativeResize="0"/>
          <p:nvPr/>
        </p:nvPicPr>
        <p:blipFill>
          <a:blip r:embed="rId3">
            <a:alphaModFix/>
          </a:blip>
          <a:stretch>
            <a:fillRect/>
          </a:stretch>
        </p:blipFill>
        <p:spPr>
          <a:xfrm>
            <a:off x="592350" y="2495376"/>
            <a:ext cx="4849524" cy="4091025"/>
          </a:xfrm>
          <a:prstGeom prst="rect">
            <a:avLst/>
          </a:prstGeom>
          <a:noFill/>
          <a:ln>
            <a:noFill/>
          </a:ln>
        </p:spPr>
      </p:pic>
      <p:sp>
        <p:nvSpPr>
          <p:cNvPr id="82" name="Google Shape;82;p12"/>
          <p:cNvSpPr txBox="1"/>
          <p:nvPr/>
        </p:nvSpPr>
        <p:spPr>
          <a:xfrm>
            <a:off x="6051675" y="2678488"/>
            <a:ext cx="6213000" cy="4140600"/>
          </a:xfrm>
          <a:prstGeom prst="rect">
            <a:avLst/>
          </a:prstGeom>
          <a:noFill/>
          <a:ln>
            <a:noFill/>
          </a:ln>
        </p:spPr>
        <p:txBody>
          <a:bodyPr anchorCtr="0" anchor="t" bIns="91425" lIns="91425" spcFirstLastPara="1" rIns="91425" wrap="square" tIns="91425">
            <a:spAutoFit/>
          </a:bodyPr>
          <a:lstStyle/>
          <a:p>
            <a:pPr indent="-400050" lvl="0" marL="457200" rtl="0" algn="l">
              <a:spcBef>
                <a:spcPts val="0"/>
              </a:spcBef>
              <a:spcAft>
                <a:spcPts val="0"/>
              </a:spcAft>
              <a:buSzPts val="2700"/>
              <a:buChar char="-"/>
            </a:pPr>
            <a:r>
              <a:rPr lang="en-US" sz="2700"/>
              <a:t>Open Access to Higher Education</a:t>
            </a:r>
            <a:endParaRPr sz="2700"/>
          </a:p>
          <a:p>
            <a:pPr indent="-400050" lvl="0" marL="457200" rtl="0" algn="l">
              <a:spcBef>
                <a:spcPts val="0"/>
              </a:spcBef>
              <a:spcAft>
                <a:spcPts val="0"/>
              </a:spcAft>
              <a:buSzPts val="2700"/>
              <a:buChar char="-"/>
            </a:pPr>
            <a:r>
              <a:rPr lang="en-US" sz="2700"/>
              <a:t>Transfer Education</a:t>
            </a:r>
            <a:endParaRPr sz="2700"/>
          </a:p>
          <a:p>
            <a:pPr indent="-400050" lvl="0" marL="457200" rtl="0" algn="l">
              <a:spcBef>
                <a:spcPts val="0"/>
              </a:spcBef>
              <a:spcAft>
                <a:spcPts val="0"/>
              </a:spcAft>
              <a:buSzPts val="2700"/>
              <a:buChar char="-"/>
            </a:pPr>
            <a:r>
              <a:rPr lang="en-US" sz="2700"/>
              <a:t>Career Technical Education</a:t>
            </a:r>
            <a:endParaRPr sz="2700"/>
          </a:p>
          <a:p>
            <a:pPr indent="-400050" lvl="0" marL="457200" rtl="0" algn="l">
              <a:spcBef>
                <a:spcPts val="0"/>
              </a:spcBef>
              <a:spcAft>
                <a:spcPts val="0"/>
              </a:spcAft>
              <a:buSzPts val="2700"/>
              <a:buChar char="-"/>
            </a:pPr>
            <a:r>
              <a:rPr lang="en-US" sz="2700"/>
              <a:t>Adult/Continuing Education</a:t>
            </a:r>
            <a:endParaRPr sz="2700"/>
          </a:p>
          <a:p>
            <a:pPr indent="-400050" lvl="0" marL="457200" rtl="0" algn="l">
              <a:spcBef>
                <a:spcPts val="0"/>
              </a:spcBef>
              <a:spcAft>
                <a:spcPts val="0"/>
              </a:spcAft>
              <a:buSzPts val="2700"/>
              <a:buChar char="-"/>
            </a:pPr>
            <a:r>
              <a:rPr lang="en-US" sz="2700"/>
              <a:t>Basic Skills/Remedial Education</a:t>
            </a:r>
            <a:endParaRPr sz="2700"/>
          </a:p>
          <a:p>
            <a:pPr indent="-400050" lvl="0" marL="457200" rtl="0" algn="l">
              <a:spcBef>
                <a:spcPts val="0"/>
              </a:spcBef>
              <a:spcAft>
                <a:spcPts val="0"/>
              </a:spcAft>
              <a:buSzPts val="2700"/>
              <a:buChar char="-"/>
            </a:pPr>
            <a:r>
              <a:rPr lang="en-US" sz="2700"/>
              <a:t>Support Services</a:t>
            </a:r>
            <a:endParaRPr sz="2700"/>
          </a:p>
          <a:p>
            <a:pPr indent="-400050" lvl="0" marL="457200" rtl="0" algn="l">
              <a:spcBef>
                <a:spcPts val="0"/>
              </a:spcBef>
              <a:spcAft>
                <a:spcPts val="0"/>
              </a:spcAft>
              <a:buSzPts val="2700"/>
              <a:buChar char="-"/>
            </a:pPr>
            <a:r>
              <a:rPr lang="en-US" sz="2700"/>
              <a:t>Economic Development</a:t>
            </a:r>
            <a:endParaRPr sz="2700"/>
          </a:p>
          <a:p>
            <a:pPr indent="-400050" lvl="0" marL="457200" rtl="0" algn="l">
              <a:spcBef>
                <a:spcPts val="0"/>
              </a:spcBef>
              <a:spcAft>
                <a:spcPts val="0"/>
              </a:spcAft>
              <a:buSzPts val="2700"/>
              <a:buChar char="-"/>
            </a:pPr>
            <a:r>
              <a:rPr lang="en-US" sz="2700"/>
              <a:t>Bachelor’s Degree Program</a:t>
            </a:r>
            <a:endParaRPr sz="2700"/>
          </a:p>
          <a:p>
            <a:pPr indent="-400050" lvl="0" marL="457200" rtl="0" algn="l">
              <a:spcBef>
                <a:spcPts val="0"/>
              </a:spcBef>
              <a:spcAft>
                <a:spcPts val="0"/>
              </a:spcAft>
              <a:buSzPts val="2700"/>
              <a:buChar char="-"/>
            </a:pPr>
            <a:r>
              <a:rPr b="1" lang="en-US" sz="2700"/>
              <a:t>NON-CREDIT EDUCATION</a:t>
            </a:r>
            <a:endParaRPr b="1" sz="2700"/>
          </a:p>
          <a:p>
            <a:pPr indent="0" lvl="0" marL="45720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Demystifying Non-Credit</a:t>
            </a:r>
            <a:endParaRPr/>
          </a:p>
        </p:txBody>
      </p:sp>
      <p:sp>
        <p:nvSpPr>
          <p:cNvPr id="89" name="Google Shape;89;p13"/>
          <p:cNvSpPr txBox="1"/>
          <p:nvPr>
            <p:ph idx="1" type="body"/>
          </p:nvPr>
        </p:nvSpPr>
        <p:spPr>
          <a:xfrm>
            <a:off x="-85881" y="2900243"/>
            <a:ext cx="10523700" cy="3569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solidFill>
                  <a:srgbClr val="0A0A0A"/>
                </a:solidFill>
                <a:highlight>
                  <a:srgbClr val="FFFFFF"/>
                </a:highlight>
              </a:rPr>
              <a:t>      </a:t>
            </a:r>
            <a:r>
              <a:rPr b="1" lang="en-US" sz="2500">
                <a:solidFill>
                  <a:srgbClr val="0A0A0A"/>
                </a:solidFill>
                <a:highlight>
                  <a:srgbClr val="FFFFFF"/>
                </a:highlight>
              </a:rPr>
              <a:t>Why Non-Credit?</a:t>
            </a:r>
            <a:endParaRPr b="1" sz="2500">
              <a:solidFill>
                <a:srgbClr val="0A0A0A"/>
              </a:solidFill>
              <a:highlight>
                <a:srgbClr val="FFFFFF"/>
              </a:highlight>
            </a:endParaRPr>
          </a:p>
          <a:p>
            <a:pPr indent="0" lvl="0" marL="0" rtl="0" algn="l">
              <a:lnSpc>
                <a:spcPct val="115000"/>
              </a:lnSpc>
              <a:spcBef>
                <a:spcPts val="0"/>
              </a:spcBef>
              <a:spcAft>
                <a:spcPts val="0"/>
              </a:spcAft>
              <a:buNone/>
            </a:pPr>
            <a:r>
              <a:t/>
            </a:r>
            <a:endParaRPr sz="2000">
              <a:solidFill>
                <a:srgbClr val="0A0A0A"/>
              </a:solidFill>
              <a:highlight>
                <a:srgbClr val="FFFFFF"/>
              </a:highlight>
            </a:endParaRPr>
          </a:p>
          <a:p>
            <a:pPr indent="-355600" lvl="0" marL="457200" rtl="0" algn="l">
              <a:lnSpc>
                <a:spcPct val="115000"/>
              </a:lnSpc>
              <a:spcBef>
                <a:spcPts val="0"/>
              </a:spcBef>
              <a:spcAft>
                <a:spcPts val="0"/>
              </a:spcAft>
              <a:buClr>
                <a:srgbClr val="0E101A"/>
              </a:buClr>
              <a:buSzPts val="2000"/>
              <a:buFont typeface="Roboto"/>
              <a:buChar char="●"/>
            </a:pPr>
            <a:r>
              <a:rPr b="1" lang="en-US" sz="2000">
                <a:solidFill>
                  <a:srgbClr val="0A0A0A"/>
                </a:solidFill>
                <a:highlight>
                  <a:srgbClr val="FFFFFF"/>
                </a:highlight>
              </a:rPr>
              <a:t>Free!</a:t>
            </a:r>
            <a:endParaRPr b="1" sz="2000">
              <a:solidFill>
                <a:srgbClr val="0A0A0A"/>
              </a:solidFill>
              <a:highlight>
                <a:srgbClr val="FFFFFF"/>
              </a:highlight>
            </a:endParaRPr>
          </a:p>
          <a:p>
            <a:pPr indent="-355600" lvl="0" marL="457200" rtl="0" algn="l">
              <a:lnSpc>
                <a:spcPct val="115000"/>
              </a:lnSpc>
              <a:spcBef>
                <a:spcPts val="0"/>
              </a:spcBef>
              <a:spcAft>
                <a:spcPts val="0"/>
              </a:spcAft>
              <a:buClr>
                <a:srgbClr val="0E101A"/>
              </a:buClr>
              <a:buSzPts val="2000"/>
              <a:buFont typeface="Roboto"/>
              <a:buChar char="●"/>
            </a:pPr>
            <a:r>
              <a:rPr b="1" lang="en-US" sz="2000">
                <a:solidFill>
                  <a:srgbClr val="0A0A0A"/>
                </a:solidFill>
                <a:highlight>
                  <a:srgbClr val="FFFFFF"/>
                </a:highlight>
              </a:rPr>
              <a:t>A focus on skill attainment, not grades</a:t>
            </a:r>
            <a:endParaRPr b="1" sz="2000">
              <a:solidFill>
                <a:srgbClr val="0A0A0A"/>
              </a:solidFill>
              <a:highlight>
                <a:srgbClr val="FFFFFF"/>
              </a:highlight>
            </a:endParaRPr>
          </a:p>
          <a:p>
            <a:pPr indent="-355600" lvl="0" marL="457200" rtl="0" algn="l">
              <a:lnSpc>
                <a:spcPct val="115000"/>
              </a:lnSpc>
              <a:spcBef>
                <a:spcPts val="0"/>
              </a:spcBef>
              <a:spcAft>
                <a:spcPts val="0"/>
              </a:spcAft>
              <a:buClr>
                <a:srgbClr val="0E101A"/>
              </a:buClr>
              <a:buSzPts val="2000"/>
              <a:buFont typeface="Roboto"/>
              <a:buChar char="●"/>
            </a:pPr>
            <a:r>
              <a:rPr b="1" lang="en-US" sz="2000">
                <a:solidFill>
                  <a:srgbClr val="0A0A0A"/>
                </a:solidFill>
                <a:highlight>
                  <a:srgbClr val="FFFFFF"/>
                </a:highlight>
              </a:rPr>
              <a:t>Flexible scheduling</a:t>
            </a:r>
            <a:endParaRPr b="1" sz="2000">
              <a:solidFill>
                <a:srgbClr val="0A0A0A"/>
              </a:solidFill>
              <a:highlight>
                <a:srgbClr val="FFFFFF"/>
              </a:highlight>
            </a:endParaRPr>
          </a:p>
          <a:p>
            <a:pPr indent="-355600" lvl="0" marL="457200" rtl="0" algn="l">
              <a:lnSpc>
                <a:spcPct val="115000"/>
              </a:lnSpc>
              <a:spcBef>
                <a:spcPts val="0"/>
              </a:spcBef>
              <a:spcAft>
                <a:spcPts val="0"/>
              </a:spcAft>
              <a:buClr>
                <a:srgbClr val="0E101A"/>
              </a:buClr>
              <a:buSzPts val="2000"/>
              <a:buFont typeface="Roboto"/>
              <a:buChar char="●"/>
            </a:pPr>
            <a:r>
              <a:rPr b="1" lang="en-US" sz="2000">
                <a:solidFill>
                  <a:srgbClr val="0A0A0A"/>
                </a:solidFill>
                <a:highlight>
                  <a:srgbClr val="FFFFFF"/>
                </a:highlight>
              </a:rPr>
              <a:t>A point of entry to 2- and 4-year colleges </a:t>
            </a:r>
            <a:endParaRPr b="1" sz="2000">
              <a:solidFill>
                <a:srgbClr val="0A0A0A"/>
              </a:solidFill>
              <a:highlight>
                <a:srgbClr val="FFFFFF"/>
              </a:highlight>
            </a:endParaRPr>
          </a:p>
          <a:p>
            <a:pPr indent="-355600" lvl="0" marL="457200" rtl="0" algn="l">
              <a:lnSpc>
                <a:spcPct val="115000"/>
              </a:lnSpc>
              <a:spcBef>
                <a:spcPts val="0"/>
              </a:spcBef>
              <a:spcAft>
                <a:spcPts val="0"/>
              </a:spcAft>
              <a:buClr>
                <a:srgbClr val="0A0A0A"/>
              </a:buClr>
              <a:buSzPts val="2000"/>
              <a:buFont typeface="Roboto"/>
              <a:buChar char="●"/>
            </a:pPr>
            <a:r>
              <a:rPr b="1" lang="en-US" sz="2000">
                <a:solidFill>
                  <a:srgbClr val="0A0A0A"/>
                </a:solidFill>
                <a:highlight>
                  <a:srgbClr val="FFFFFF"/>
                </a:highlight>
              </a:rPr>
              <a:t>Non-credit IS Guided Pathways</a:t>
            </a:r>
            <a:endParaRPr b="1" sz="2000">
              <a:solidFill>
                <a:srgbClr val="0A0A0A"/>
              </a:solidFill>
              <a:highlight>
                <a:schemeClr val="lt1"/>
              </a:highlight>
            </a:endParaRPr>
          </a:p>
          <a:p>
            <a:pPr indent="-355600" lvl="0" marL="457200" rtl="0" algn="l">
              <a:lnSpc>
                <a:spcPct val="115000"/>
              </a:lnSpc>
              <a:spcBef>
                <a:spcPts val="0"/>
              </a:spcBef>
              <a:spcAft>
                <a:spcPts val="0"/>
              </a:spcAft>
              <a:buClr>
                <a:srgbClr val="0A0A0A"/>
              </a:buClr>
              <a:buSzPts val="2000"/>
              <a:buFont typeface="Roboto"/>
              <a:buChar char="●"/>
            </a:pPr>
            <a:r>
              <a:rPr b="1" lang="en-US" sz="2000">
                <a:solidFill>
                  <a:srgbClr val="0A0A0A"/>
                </a:solidFill>
                <a:highlight>
                  <a:schemeClr val="lt1"/>
                </a:highlight>
              </a:rPr>
              <a:t>THE leader in transforming students’ lives.</a:t>
            </a:r>
            <a:endParaRPr b="1" sz="2000">
              <a:solidFill>
                <a:srgbClr val="0A0A0A"/>
              </a:solidFill>
              <a:highlight>
                <a:schemeClr val="lt1"/>
              </a:highlight>
            </a:endParaRPr>
          </a:p>
          <a:p>
            <a:pPr indent="-355600" lvl="0" marL="457200" rtl="0" algn="l">
              <a:lnSpc>
                <a:spcPct val="115000"/>
              </a:lnSpc>
              <a:spcBef>
                <a:spcPts val="0"/>
              </a:spcBef>
              <a:spcAft>
                <a:spcPts val="0"/>
              </a:spcAft>
              <a:buClr>
                <a:srgbClr val="0E101A"/>
              </a:buClr>
              <a:buSzPts val="2000"/>
              <a:buFont typeface="Roboto"/>
              <a:buChar char="●"/>
            </a:pPr>
            <a:r>
              <a:rPr b="1" lang="en-US" sz="2000">
                <a:solidFill>
                  <a:srgbClr val="0A0A0A"/>
                </a:solidFill>
                <a:highlight>
                  <a:schemeClr val="lt1"/>
                </a:highlight>
              </a:rPr>
              <a:t>One of the most valuable investments a person can make.</a:t>
            </a:r>
            <a:endParaRPr b="1" sz="2000">
              <a:solidFill>
                <a:srgbClr val="0A0A0A"/>
              </a:solidFill>
              <a:highlight>
                <a:schemeClr val="lt1"/>
              </a:highlight>
            </a:endParaRPr>
          </a:p>
          <a:p>
            <a:pPr indent="-355600" lvl="0" marL="457200" rtl="0" algn="l">
              <a:lnSpc>
                <a:spcPct val="115000"/>
              </a:lnSpc>
              <a:spcBef>
                <a:spcPts val="0"/>
              </a:spcBef>
              <a:spcAft>
                <a:spcPts val="0"/>
              </a:spcAft>
              <a:buClr>
                <a:srgbClr val="0A0A0A"/>
              </a:buClr>
              <a:buSzPts val="2000"/>
              <a:buFont typeface="Roboto"/>
              <a:buChar char="●"/>
            </a:pPr>
            <a:r>
              <a:rPr b="1" lang="en-US" sz="2000">
                <a:solidFill>
                  <a:srgbClr val="0A0A0A"/>
                </a:solidFill>
                <a:highlight>
                  <a:schemeClr val="lt1"/>
                </a:highlight>
              </a:rPr>
              <a:t>A commitment to student success and community enrichment.</a:t>
            </a:r>
            <a:endParaRPr b="1" sz="2000">
              <a:solidFill>
                <a:srgbClr val="0A0A0A"/>
              </a:solidFill>
              <a:highlight>
                <a:schemeClr val="lt1"/>
              </a:highlight>
            </a:endParaRPr>
          </a:p>
          <a:p>
            <a:pPr indent="0" lvl="0" marL="0" rtl="0" algn="l">
              <a:lnSpc>
                <a:spcPct val="115000"/>
              </a:lnSpc>
              <a:spcBef>
                <a:spcPts val="0"/>
              </a:spcBef>
              <a:spcAft>
                <a:spcPts val="0"/>
              </a:spcAft>
              <a:buNone/>
            </a:pPr>
            <a:r>
              <a:t/>
            </a:r>
            <a:endParaRPr sz="2000">
              <a:solidFill>
                <a:srgbClr val="000000"/>
              </a:solidFill>
            </a:endParaRPr>
          </a:p>
          <a:p>
            <a:pPr indent="0" lvl="0" marL="0" rtl="0" algn="l">
              <a:spcBef>
                <a:spcPts val="1000"/>
              </a:spcBef>
              <a:spcAft>
                <a:spcPts val="0"/>
              </a:spcAft>
              <a:buNone/>
            </a:pPr>
            <a:r>
              <a:t/>
            </a:r>
            <a:endParaRPr/>
          </a:p>
        </p:txBody>
      </p:sp>
      <p:sp>
        <p:nvSpPr>
          <p:cNvPr id="90" name="Google Shape;90;p1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91" name="Google Shape;91;p13"/>
          <p:cNvPicPr preferRelativeResize="0"/>
          <p:nvPr/>
        </p:nvPicPr>
        <p:blipFill>
          <a:blip r:embed="rId3">
            <a:alphaModFix/>
          </a:blip>
          <a:stretch>
            <a:fillRect/>
          </a:stretch>
        </p:blipFill>
        <p:spPr>
          <a:xfrm>
            <a:off x="8871400" y="2405475"/>
            <a:ext cx="3242375" cy="4315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Demystifying Non-Credit</a:t>
            </a:r>
            <a:endParaRPr/>
          </a:p>
        </p:txBody>
      </p:sp>
      <p:sp>
        <p:nvSpPr>
          <p:cNvPr id="98" name="Google Shape;98;p14"/>
          <p:cNvSpPr txBox="1"/>
          <p:nvPr>
            <p:ph idx="1" type="body"/>
          </p:nvPr>
        </p:nvSpPr>
        <p:spPr>
          <a:xfrm>
            <a:off x="6822825" y="2662575"/>
            <a:ext cx="5204100" cy="3945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2000">
              <a:solidFill>
                <a:srgbClr val="111111"/>
              </a:solidFill>
            </a:endParaRPr>
          </a:p>
          <a:p>
            <a:pPr indent="-361950" lvl="0" marL="457200" rtl="0" algn="l">
              <a:lnSpc>
                <a:spcPct val="115000"/>
              </a:lnSpc>
              <a:spcBef>
                <a:spcPts val="0"/>
              </a:spcBef>
              <a:spcAft>
                <a:spcPts val="0"/>
              </a:spcAft>
              <a:buClr>
                <a:srgbClr val="0E101A"/>
              </a:buClr>
              <a:buSzPts val="2100"/>
              <a:buFont typeface="Arial"/>
              <a:buChar char="●"/>
            </a:pPr>
            <a:r>
              <a:rPr lang="en-US" sz="2100">
                <a:solidFill>
                  <a:srgbClr val="111111"/>
                </a:solidFill>
              </a:rPr>
              <a:t>Students with a CTE certificate earn $132,000 more over a working lifetime.</a:t>
            </a:r>
            <a:endParaRPr sz="2100">
              <a:solidFill>
                <a:srgbClr val="111111"/>
              </a:solidFill>
            </a:endParaRPr>
          </a:p>
          <a:p>
            <a:pPr indent="-361950" lvl="0" marL="457200" rtl="0" algn="l">
              <a:lnSpc>
                <a:spcPct val="115000"/>
              </a:lnSpc>
              <a:spcBef>
                <a:spcPts val="0"/>
              </a:spcBef>
              <a:spcAft>
                <a:spcPts val="0"/>
              </a:spcAft>
              <a:buClr>
                <a:srgbClr val="111111"/>
              </a:buClr>
              <a:buSzPts val="2100"/>
              <a:buFont typeface="Roboto"/>
              <a:buChar char="●"/>
            </a:pPr>
            <a:r>
              <a:rPr lang="en-US" sz="2100">
                <a:solidFill>
                  <a:srgbClr val="111111"/>
                </a:solidFill>
              </a:rPr>
              <a:t>Our CTE programs contribute nearly $250 million to the regional economy.</a:t>
            </a:r>
            <a:endParaRPr sz="2100">
              <a:solidFill>
                <a:srgbClr val="111111"/>
              </a:solidFill>
            </a:endParaRPr>
          </a:p>
          <a:p>
            <a:pPr indent="-361950" lvl="0" marL="457200" rtl="0" algn="l">
              <a:lnSpc>
                <a:spcPct val="115000"/>
              </a:lnSpc>
              <a:spcBef>
                <a:spcPts val="0"/>
              </a:spcBef>
              <a:spcAft>
                <a:spcPts val="0"/>
              </a:spcAft>
              <a:buClr>
                <a:srgbClr val="111111"/>
              </a:buClr>
              <a:buSzPts val="2100"/>
              <a:buFont typeface="Roboto"/>
              <a:buChar char="●"/>
            </a:pPr>
            <a:r>
              <a:rPr lang="en-US" sz="2100">
                <a:solidFill>
                  <a:srgbClr val="111111"/>
                </a:solidFill>
              </a:rPr>
              <a:t>Students earn $3.10 for every $1 they invest in their career education.</a:t>
            </a:r>
            <a:endParaRPr sz="2100">
              <a:solidFill>
                <a:srgbClr val="111111"/>
              </a:solidFill>
            </a:endParaRPr>
          </a:p>
          <a:p>
            <a:pPr indent="-361950" lvl="0" marL="457200" rtl="0" algn="l">
              <a:lnSpc>
                <a:spcPct val="115000"/>
              </a:lnSpc>
              <a:spcBef>
                <a:spcPts val="0"/>
              </a:spcBef>
              <a:spcAft>
                <a:spcPts val="0"/>
              </a:spcAft>
              <a:buClr>
                <a:srgbClr val="111111"/>
              </a:buClr>
              <a:buSzPts val="2100"/>
              <a:buFont typeface="Roboto"/>
              <a:buChar char="●"/>
            </a:pPr>
            <a:r>
              <a:rPr lang="en-US" sz="2100">
                <a:solidFill>
                  <a:srgbClr val="111111"/>
                </a:solidFill>
              </a:rPr>
              <a:t>CTE supports nearly 3,000 regional jobs annually.</a:t>
            </a:r>
            <a:endParaRPr sz="2100">
              <a:solidFill>
                <a:srgbClr val="111111"/>
              </a:solidFill>
            </a:endParaRPr>
          </a:p>
          <a:p>
            <a:pPr indent="0" lvl="0" marL="0" rtl="0" algn="l">
              <a:spcBef>
                <a:spcPts val="1000"/>
              </a:spcBef>
              <a:spcAft>
                <a:spcPts val="0"/>
              </a:spcAft>
              <a:buNone/>
            </a:pPr>
            <a:r>
              <a:t/>
            </a:r>
            <a:endParaRPr/>
          </a:p>
        </p:txBody>
      </p:sp>
      <p:sp>
        <p:nvSpPr>
          <p:cNvPr id="99" name="Google Shape;99;p1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00" name="Google Shape;100;p14"/>
          <p:cNvPicPr preferRelativeResize="0"/>
          <p:nvPr/>
        </p:nvPicPr>
        <p:blipFill>
          <a:blip r:embed="rId3">
            <a:alphaModFix/>
          </a:blip>
          <a:stretch>
            <a:fillRect/>
          </a:stretch>
        </p:blipFill>
        <p:spPr>
          <a:xfrm>
            <a:off x="261450" y="2526025"/>
            <a:ext cx="6330112" cy="419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2795450" y="403412"/>
            <a:ext cx="8558400" cy="168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Panelist Questions</a:t>
            </a:r>
            <a:endParaRPr/>
          </a:p>
        </p:txBody>
      </p:sp>
      <p:sp>
        <p:nvSpPr>
          <p:cNvPr id="107" name="Google Shape;107;p15"/>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419100" lvl="0" marL="457200" rtl="0" algn="l">
              <a:lnSpc>
                <a:spcPct val="100000"/>
              </a:lnSpc>
              <a:spcBef>
                <a:spcPts val="0"/>
              </a:spcBef>
              <a:spcAft>
                <a:spcPts val="0"/>
              </a:spcAft>
              <a:buClr>
                <a:schemeClr val="dk1"/>
              </a:buClr>
              <a:buSzPts val="3000"/>
              <a:buAutoNum type="arabicPeriod"/>
            </a:pPr>
            <a:r>
              <a:rPr lang="en-US" sz="3000">
                <a:solidFill>
                  <a:schemeClr val="dk1"/>
                </a:solidFill>
              </a:rPr>
              <a:t>In your role how would you wish students were supported to bring awareness to non credit at your college (e.x., as senate president, as a student, as a faculty member, an administrator) </a:t>
            </a:r>
            <a:endParaRPr sz="3000">
              <a:solidFill>
                <a:schemeClr val="dk1"/>
              </a:solidFill>
            </a:endParaRPr>
          </a:p>
          <a:p>
            <a:pPr indent="-419100" lvl="0" marL="457200" rtl="0" algn="l">
              <a:lnSpc>
                <a:spcPct val="100000"/>
              </a:lnSpc>
              <a:spcBef>
                <a:spcPts val="0"/>
              </a:spcBef>
              <a:spcAft>
                <a:spcPts val="0"/>
              </a:spcAft>
              <a:buClr>
                <a:schemeClr val="dk1"/>
              </a:buClr>
              <a:buSzPts val="3000"/>
              <a:buAutoNum type="arabicPeriod"/>
            </a:pPr>
            <a:r>
              <a:rPr lang="en-US" sz="3000">
                <a:solidFill>
                  <a:schemeClr val="dk1"/>
                </a:solidFill>
              </a:rPr>
              <a:t>How do you </a:t>
            </a:r>
            <a:r>
              <a:rPr i="1" lang="en-US" sz="3000">
                <a:solidFill>
                  <a:schemeClr val="dk1"/>
                </a:solidFill>
              </a:rPr>
              <a:t>actualize </a:t>
            </a:r>
            <a:r>
              <a:rPr lang="en-US" sz="3000">
                <a:solidFill>
                  <a:schemeClr val="dk1"/>
                </a:solidFill>
              </a:rPr>
              <a:t>belonging in your respective roles?</a:t>
            </a:r>
            <a:endParaRPr sz="3000">
              <a:solidFill>
                <a:schemeClr val="dk1"/>
              </a:solidFill>
            </a:endParaRPr>
          </a:p>
          <a:p>
            <a:pPr indent="-419100" lvl="0" marL="457200" rtl="0" algn="l">
              <a:lnSpc>
                <a:spcPct val="100000"/>
              </a:lnSpc>
              <a:spcBef>
                <a:spcPts val="0"/>
              </a:spcBef>
              <a:spcAft>
                <a:spcPts val="0"/>
              </a:spcAft>
              <a:buClr>
                <a:schemeClr val="dk1"/>
              </a:buClr>
              <a:buSzPts val="3000"/>
              <a:buAutoNum type="arabicPeriod"/>
            </a:pPr>
            <a:r>
              <a:rPr lang="en-US" sz="3000">
                <a:solidFill>
                  <a:schemeClr val="dk1"/>
                </a:solidFill>
              </a:rPr>
              <a:t>What are your recommendations to advocate for non credit pathways at the local and statewide levels?</a:t>
            </a:r>
            <a:endParaRPr sz="1800"/>
          </a:p>
        </p:txBody>
      </p:sp>
      <p:sp>
        <p:nvSpPr>
          <p:cNvPr id="108" name="Google Shape;108;p15"/>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type="title"/>
          </p:nvPr>
        </p:nvSpPr>
        <p:spPr>
          <a:xfrm>
            <a:off x="1277650" y="365125"/>
            <a:ext cx="10046100" cy="132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SzPts val="1300"/>
              <a:buNone/>
            </a:pPr>
            <a:r>
              <a:rPr lang="en-US" sz="4300">
                <a:latin typeface="Quattrocento Sans"/>
                <a:ea typeface="Quattrocento Sans"/>
                <a:cs typeface="Quattrocento Sans"/>
                <a:sym typeface="Quattrocento Sans"/>
              </a:rPr>
              <a:t>Any Questions? </a:t>
            </a:r>
            <a:endParaRPr sz="4300">
              <a:latin typeface="Quattrocento Sans"/>
              <a:ea typeface="Quattrocento Sans"/>
              <a:cs typeface="Quattrocento Sans"/>
              <a:sym typeface="Quattrocento Sans"/>
            </a:endParaRPr>
          </a:p>
        </p:txBody>
      </p:sp>
      <p:sp>
        <p:nvSpPr>
          <p:cNvPr id="114" name="Google Shape;114;p16"/>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900">
                <a:latin typeface="Quattrocento Sans"/>
                <a:ea typeface="Quattrocento Sans"/>
                <a:cs typeface="Quattrocento Sans"/>
                <a:sym typeface="Quattrocento Sans"/>
              </a:rPr>
              <a:t>Email </a:t>
            </a:r>
            <a:r>
              <a:rPr lang="en-US" sz="2900" u="sng">
                <a:solidFill>
                  <a:schemeClr val="hlink"/>
                </a:solidFill>
                <a:latin typeface="Quattrocento Sans"/>
                <a:ea typeface="Quattrocento Sans"/>
                <a:cs typeface="Quattrocento Sans"/>
                <a:sym typeface="Quattrocento Sans"/>
                <a:hlinkClick r:id="rId3"/>
              </a:rPr>
              <a:t>info@asccc.org</a:t>
            </a:r>
            <a:endParaRPr sz="2900">
              <a:latin typeface="Quattrocento Sans"/>
              <a:ea typeface="Quattrocento Sans"/>
              <a:cs typeface="Quattrocento Sans"/>
              <a:sym typeface="Quattrocento Sans"/>
            </a:endParaRPr>
          </a:p>
          <a:p>
            <a:pPr indent="0" lvl="0" marL="0" rtl="0" algn="l">
              <a:spcBef>
                <a:spcPts val="1000"/>
              </a:spcBef>
              <a:spcAft>
                <a:spcPts val="0"/>
              </a:spcAft>
              <a:buNone/>
            </a:pPr>
            <a:r>
              <a:rPr lang="en-US" sz="2900">
                <a:latin typeface="Quattrocento Sans"/>
                <a:ea typeface="Quattrocento Sans"/>
                <a:cs typeface="Quattrocento Sans"/>
                <a:sym typeface="Quattrocento Sans"/>
              </a:rPr>
              <a:t>Resources: </a:t>
            </a:r>
            <a:endParaRPr sz="2900">
              <a:latin typeface="Quattrocento Sans"/>
              <a:ea typeface="Quattrocento Sans"/>
              <a:cs typeface="Quattrocento Sans"/>
              <a:sym typeface="Quattrocento Sans"/>
            </a:endParaRPr>
          </a:p>
          <a:p>
            <a:pPr indent="0" lvl="0" marL="0" rtl="0" algn="l">
              <a:spcBef>
                <a:spcPts val="1000"/>
              </a:spcBef>
              <a:spcAft>
                <a:spcPts val="0"/>
              </a:spcAft>
              <a:buNone/>
            </a:pPr>
            <a:r>
              <a:rPr lang="en-US" sz="2900" u="sng">
                <a:solidFill>
                  <a:schemeClr val="hlink"/>
                </a:solidFill>
                <a:latin typeface="Quattrocento Sans"/>
                <a:ea typeface="Quattrocento Sans"/>
                <a:cs typeface="Quattrocento Sans"/>
                <a:sym typeface="Quattrocento Sans"/>
                <a:hlinkClick r:id="rId4"/>
              </a:rPr>
              <a:t>Noncredit paper</a:t>
            </a:r>
            <a:endParaRPr sz="2900">
              <a:latin typeface="Quattrocento Sans"/>
              <a:ea typeface="Quattrocento Sans"/>
              <a:cs typeface="Quattrocento Sans"/>
              <a:sym typeface="Quattrocento Sans"/>
            </a:endParaRPr>
          </a:p>
          <a:p>
            <a:pPr indent="0" lvl="0" marL="0" rtl="0" algn="l">
              <a:spcBef>
                <a:spcPts val="1000"/>
              </a:spcBef>
              <a:spcAft>
                <a:spcPts val="0"/>
              </a:spcAft>
              <a:buNone/>
            </a:pPr>
            <a:r>
              <a:rPr lang="en-US" sz="2900">
                <a:latin typeface="Quattrocento Sans"/>
                <a:ea typeface="Quattrocento Sans"/>
                <a:cs typeface="Quattrocento Sans"/>
                <a:sym typeface="Quattrocento Sans"/>
              </a:rPr>
              <a:t>Rostrum articles:</a:t>
            </a:r>
            <a:endParaRPr sz="2900">
              <a:latin typeface="Quattrocento Sans"/>
              <a:ea typeface="Quattrocento Sans"/>
              <a:cs typeface="Quattrocento Sans"/>
              <a:sym typeface="Quattrocento Sans"/>
            </a:endParaRPr>
          </a:p>
          <a:p>
            <a:pPr indent="0" lvl="0" marL="0" rtl="0" algn="l">
              <a:spcBef>
                <a:spcPts val="1000"/>
              </a:spcBef>
              <a:spcAft>
                <a:spcPts val="0"/>
              </a:spcAft>
              <a:buNone/>
            </a:pPr>
            <a:r>
              <a:rPr lang="en-US" sz="2900" u="sng">
                <a:solidFill>
                  <a:schemeClr val="hlink"/>
                </a:solidFill>
                <a:latin typeface="Quattrocento Sans"/>
                <a:ea typeface="Quattrocento Sans"/>
                <a:cs typeface="Quattrocento Sans"/>
                <a:sym typeface="Quattrocento Sans"/>
                <a:hlinkClick r:id="rId5"/>
              </a:rPr>
              <a:t>How the Pandemic Impacted Noncredit Students</a:t>
            </a:r>
            <a:endParaRPr sz="2900">
              <a:latin typeface="Quattrocento Sans"/>
              <a:ea typeface="Quattrocento Sans"/>
              <a:cs typeface="Quattrocento Sans"/>
              <a:sym typeface="Quattrocento Sans"/>
            </a:endParaRPr>
          </a:p>
          <a:p>
            <a:pPr indent="0" lvl="0" marL="0" rtl="0" algn="l">
              <a:spcBef>
                <a:spcPts val="1000"/>
              </a:spcBef>
              <a:spcAft>
                <a:spcPts val="0"/>
              </a:spcAft>
              <a:buClr>
                <a:schemeClr val="dk1"/>
              </a:buClr>
              <a:buSzPts val="1500"/>
              <a:buFont typeface="Arial"/>
              <a:buNone/>
            </a:pPr>
            <a:r>
              <a:rPr lang="en-US" sz="2900" u="sng">
                <a:solidFill>
                  <a:schemeClr val="hlink"/>
                </a:solidFill>
                <a:latin typeface="Quattrocento Sans"/>
                <a:ea typeface="Quattrocento Sans"/>
                <a:cs typeface="Quattrocento Sans"/>
                <a:sym typeface="Quattrocento Sans"/>
                <a:hlinkClick r:id="rId6"/>
              </a:rPr>
              <a:t>Demystifying the Narrative of Noncredit Education: San Diego College of Continuing Education Student Stories</a:t>
            </a:r>
            <a:endParaRPr sz="3600">
              <a:solidFill>
                <a:srgbClr val="0A0A0A"/>
              </a:solidFill>
              <a:highlight>
                <a:srgbClr val="FFFFFF"/>
              </a:highlight>
              <a:latin typeface="Quattrocento Sans"/>
              <a:ea typeface="Quattrocento Sans"/>
              <a:cs typeface="Quattrocento Sans"/>
              <a:sym typeface="Quattrocento Sans"/>
            </a:endParaRPr>
          </a:p>
          <a:p>
            <a:pPr indent="0" lvl="0" marL="0" rtl="0" algn="l">
              <a:spcBef>
                <a:spcPts val="1000"/>
              </a:spcBef>
              <a:spcAft>
                <a:spcPts val="0"/>
              </a:spcAft>
              <a:buNone/>
            </a:pPr>
            <a:r>
              <a:t/>
            </a:r>
            <a:endParaRPr/>
          </a:p>
        </p:txBody>
      </p:sp>
      <p:sp>
        <p:nvSpPr>
          <p:cNvPr id="115" name="Google Shape;115;p16"/>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