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jSZyi8jby+5s5k5v7v+AlF4dp1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3"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sccc.org/content/equivalency-minimum-qualifications#ftn4"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asccc.org/content/equivalency-minimum-qualifications#ftn5"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sccc.org/content/building-deeper-career-education-candidate-pool-using-faculty-equivalency-processes-more#ftn3"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0" name="Google Shape;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2d4a0d7833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2d4a0d7833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 name="Google Shape;106;g22d4a0d7833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2d1b5ed562_0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2d1b5ed562_0_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292100" algn="l" rtl="0">
              <a:lnSpc>
                <a:spcPct val="90000"/>
              </a:lnSpc>
              <a:spcBef>
                <a:spcPts val="1000"/>
              </a:spcBef>
              <a:spcAft>
                <a:spcPts val="0"/>
              </a:spcAft>
              <a:buSzPts val="1000"/>
              <a:buAutoNum type="arabicPeriod"/>
            </a:pPr>
            <a:r>
              <a:rPr lang="en-US" sz="1000">
                <a:solidFill>
                  <a:srgbClr val="0A0A0A"/>
                </a:solidFill>
                <a:latin typeface="Arial"/>
                <a:ea typeface="Arial"/>
                <a:cs typeface="Arial"/>
                <a:sym typeface="Arial"/>
              </a:rPr>
              <a:t>Education Code §87359 (a)</a:t>
            </a:r>
            <a:r>
              <a:rPr lang="en-US" sz="1000">
                <a:solidFill>
                  <a:srgbClr val="005E99"/>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[4]</a:t>
            </a:r>
            <a:r>
              <a:rPr lang="en-US" sz="1000">
                <a:solidFill>
                  <a:srgbClr val="0A0A0A"/>
                </a:solidFill>
                <a:latin typeface="Arial"/>
                <a:ea typeface="Arial"/>
                <a:cs typeface="Arial"/>
                <a:sym typeface="Arial"/>
              </a:rPr>
              <a:t> states, “No one may be hired to serve as a community college faculty ... unless the governing board determines that he or she possesses qualifications that are </a:t>
            </a:r>
            <a:r>
              <a:rPr lang="en-US" sz="1000" i="1">
                <a:solidFill>
                  <a:srgbClr val="0A0A0A"/>
                </a:solidFill>
                <a:latin typeface="Arial"/>
                <a:ea typeface="Arial"/>
                <a:cs typeface="Arial"/>
                <a:sym typeface="Arial"/>
              </a:rPr>
              <a:t>at least equivalent</a:t>
            </a:r>
            <a:r>
              <a:rPr lang="en-US" sz="1000">
                <a:solidFill>
                  <a:srgbClr val="0A0A0A"/>
                </a:solidFill>
                <a:latin typeface="Arial"/>
                <a:ea typeface="Arial"/>
                <a:cs typeface="Arial"/>
                <a:sym typeface="Arial"/>
              </a:rPr>
              <a:t> to the minimum qualifications specified” (italics added). In addition, minimum qualifications are determined for disciplines, not for courses or subject areas within disciplines. Legal Opinion L 03-28 (R. Black, 2004)</a:t>
            </a:r>
            <a:r>
              <a:rPr lang="en-US" sz="1000">
                <a:solidFill>
                  <a:srgbClr val="1468A0"/>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[5]</a:t>
            </a:r>
            <a:r>
              <a:rPr lang="en-US" sz="1000">
                <a:solidFill>
                  <a:srgbClr val="0A0A0A"/>
                </a:solidFill>
                <a:latin typeface="Arial"/>
                <a:ea typeface="Arial"/>
                <a:cs typeface="Arial"/>
                <a:sym typeface="Arial"/>
              </a:rPr>
              <a:t>, supports the position that “a district is not authorized to establish a single course equivalency as a substitute for meeting minimum qualifications in a discipline.”</a:t>
            </a:r>
            <a:endParaRPr sz="1000">
              <a:solidFill>
                <a:srgbClr val="0A0A0A"/>
              </a:solidFill>
              <a:latin typeface="Arial"/>
              <a:ea typeface="Arial"/>
              <a:cs typeface="Arial"/>
              <a:sym typeface="Arial"/>
            </a:endParaRPr>
          </a:p>
          <a:p>
            <a:pPr marL="457200" lvl="0" indent="-292100" algn="l" rtl="0">
              <a:lnSpc>
                <a:spcPct val="90000"/>
              </a:lnSpc>
              <a:spcBef>
                <a:spcPts val="0"/>
              </a:spcBef>
              <a:spcAft>
                <a:spcPts val="0"/>
              </a:spcAft>
              <a:buClr>
                <a:srgbClr val="404040"/>
              </a:buClr>
              <a:buSzPts val="1000"/>
              <a:buAutoNum type="arabicPeriod"/>
            </a:pPr>
            <a:r>
              <a:rPr lang="en-US" sz="1000">
                <a:solidFill>
                  <a:srgbClr val="0A0A0A"/>
                </a:solidFill>
                <a:latin typeface="Arial"/>
                <a:ea typeface="Arial"/>
                <a:cs typeface="Arial"/>
                <a:sym typeface="Arial"/>
              </a:rPr>
              <a:t>For example, in the chemistry discipline, a person may teach courses assigned to the chemistry discipline only if he or she has a master’s degree in chemical engineering as well as a bachelor’s degree in chemistry or biochemistry. </a:t>
            </a:r>
            <a:endParaRPr sz="1000">
              <a:solidFill>
                <a:srgbClr val="0A0A0A"/>
              </a:solidFill>
              <a:latin typeface="Arial"/>
              <a:ea typeface="Arial"/>
              <a:cs typeface="Arial"/>
              <a:sym typeface="Arial"/>
            </a:endParaRPr>
          </a:p>
          <a:p>
            <a:pPr marL="457200" lvl="0" indent="-292100" algn="l" rtl="0">
              <a:lnSpc>
                <a:spcPct val="90000"/>
              </a:lnSpc>
              <a:spcBef>
                <a:spcPts val="0"/>
              </a:spcBef>
              <a:spcAft>
                <a:spcPts val="0"/>
              </a:spcAft>
              <a:buClr>
                <a:srgbClr val="404040"/>
              </a:buClr>
              <a:buSzPts val="1000"/>
              <a:buAutoNum type="arabicPeriod"/>
            </a:pPr>
            <a:r>
              <a:rPr lang="en-US" sz="1000">
                <a:solidFill>
                  <a:srgbClr val="0A0A0A"/>
                </a:solidFill>
                <a:latin typeface="Arial"/>
                <a:ea typeface="Arial"/>
                <a:cs typeface="Arial"/>
                <a:sym typeface="Arial"/>
              </a:rPr>
              <a:t>Rather, equivalency process should guarantee that each candidate has the right to the application of the equivalency policies and procedures in a consistent, fair, and objective manner, with equivalency granted only if sufficient and conclusive evidence is provided by the candidate that he or she possesses qualifications at least equal to the minimum qualifications for the discipline.  </a:t>
            </a:r>
            <a:endParaRPr sz="1000">
              <a:solidFill>
                <a:srgbClr val="0A0A0A"/>
              </a:solidFill>
              <a:latin typeface="Arial"/>
              <a:ea typeface="Arial"/>
              <a:cs typeface="Arial"/>
              <a:sym typeface="Arial"/>
            </a:endParaRPr>
          </a:p>
          <a:p>
            <a:pPr marL="457200" lvl="0" indent="-292100" algn="l" rtl="0">
              <a:lnSpc>
                <a:spcPct val="90000"/>
              </a:lnSpc>
              <a:spcBef>
                <a:spcPts val="1000"/>
              </a:spcBef>
              <a:spcAft>
                <a:spcPts val="0"/>
              </a:spcAft>
              <a:buClr>
                <a:srgbClr val="0A0A0A"/>
              </a:buClr>
              <a:buSzPts val="1000"/>
              <a:buAutoNum type="arabicPeriod"/>
            </a:pPr>
            <a:r>
              <a:rPr lang="en-US" sz="1000">
                <a:solidFill>
                  <a:srgbClr val="0A0A0A"/>
                </a:solidFill>
                <a:latin typeface="Arial"/>
                <a:ea typeface="Arial"/>
                <a:cs typeface="Arial"/>
                <a:sym typeface="Arial"/>
              </a:rPr>
              <a:t>Regardless of whether equivalency to the minimum qualifications is granted to an applicant, the process for selecting applicants to be interviewed is established through the local faculty hiring process, and the authority to hire a faculty member recommended through the hiring process is reserved for the district’s governing board.</a:t>
            </a:r>
            <a:endParaRPr sz="1000">
              <a:solidFill>
                <a:srgbClr val="0A0A0A"/>
              </a:solidFill>
              <a:latin typeface="Arial"/>
              <a:ea typeface="Arial"/>
              <a:cs typeface="Arial"/>
              <a:sym typeface="Arial"/>
            </a:endParaRPr>
          </a:p>
        </p:txBody>
      </p:sp>
      <p:sp>
        <p:nvSpPr>
          <p:cNvPr id="114" name="Google Shape;114;g22d1b5ed562_0_2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2d1b5ed562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2d1b5ed562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500"/>
              </a:spcBef>
              <a:spcAft>
                <a:spcPts val="0"/>
              </a:spcAft>
              <a:buNone/>
            </a:pPr>
            <a:r>
              <a:rPr lang="en-US" sz="1000">
                <a:latin typeface="Arial"/>
                <a:ea typeface="Arial"/>
                <a:cs typeface="Arial"/>
                <a:sym typeface="Arial"/>
              </a:rPr>
              <a:t>CCCCO CTE Minimum Qualifications Work Group: Academic Senate, Chief Instructional Officers, College Presidents, Human Resources, California Community College Chancellor’s Office</a:t>
            </a:r>
            <a:endParaRPr sz="1000"/>
          </a:p>
        </p:txBody>
      </p:sp>
      <p:sp>
        <p:nvSpPr>
          <p:cNvPr id="122" name="Google Shape;122;g22d1b5ed562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2d1b5ed562_0_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2d1b5ed562_0_5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An equivalency process that expands teaching opportunities to qualified industry experts and those with substantial potential to teach.</a:t>
            </a:r>
            <a:endParaRPr/>
          </a:p>
          <a:p>
            <a:pPr marL="0" lvl="0" indent="0" algn="l" rtl="0">
              <a:spcBef>
                <a:spcPts val="360"/>
              </a:spcBef>
              <a:spcAft>
                <a:spcPts val="0"/>
              </a:spcAft>
              <a:buNone/>
            </a:pPr>
            <a:r>
              <a:rPr lang="en-US"/>
              <a:t>An equivalency process that ensures that qualified people are hired as faculty.</a:t>
            </a:r>
            <a:endParaRPr/>
          </a:p>
          <a:p>
            <a:pPr marL="0" lvl="0" indent="0" algn="l" rtl="0">
              <a:spcBef>
                <a:spcPts val="360"/>
              </a:spcBef>
              <a:spcAft>
                <a:spcPts val="0"/>
              </a:spcAft>
              <a:buNone/>
            </a:pPr>
            <a:endParaRPr/>
          </a:p>
        </p:txBody>
      </p:sp>
      <p:sp>
        <p:nvSpPr>
          <p:cNvPr id="130" name="Google Shape;130;g22d1b5ed562_0_5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7" name="Google Shape;13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e12f0ec79b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 name="Google Shape;144;g1e12f0ec79b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e12f0ec79b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e12f0ec79b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2" name="Google Shape;152;g1e12f0ec79b_0_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2d57d1578b_3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2d57d1578b_3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0" name="Google Shape;160;g22d57d1578b_3_3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e12f0ec79b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e12f0ec79b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8" name="Google Shape;168;g1e12f0ec79b_0_1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e12f0ec79b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e12f0ec79b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6" name="Google Shape;176;g1e12f0ec79b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6" name="Google Shape;4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2d57d1578b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2d57d1578b_3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4" name="Google Shape;184;g22d57d1578b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2d57d1578b_3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2d57d1578b_3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2" name="Google Shape;192;g22d57d1578b_3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2d57d1578b_3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2d57d1578b_3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0" name="Google Shape;200;g22d57d1578b_3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2cb495ccd2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2cb495ccd2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8" name="Google Shape;208;g22cb495ccd2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5" name="Google Shape;21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Important to highlight that faculty have been empowered by state law to know be the experts in determining who is qualified to be employed as faculty in the CCCs</a:t>
            </a:r>
            <a:endParaRPr/>
          </a:p>
        </p:txBody>
      </p:sp>
      <p:sp>
        <p:nvSpPr>
          <p:cNvPr id="60" name="Google Shape;6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1487d86e55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360"/>
              </a:spcBef>
              <a:spcAft>
                <a:spcPts val="0"/>
              </a:spcAft>
              <a:buSzPts val="1400"/>
              <a:buChar char="-"/>
            </a:pPr>
            <a:r>
              <a:rPr lang="en-US"/>
              <a:t>The discipline represent the faculty member’s assignment.  The Minimum Qualifications Handbook contains all the disciplines that faculty can be hired under. </a:t>
            </a:r>
            <a:endParaRPr/>
          </a:p>
          <a:p>
            <a:pPr marL="457200" lvl="0" indent="-317500" algn="l" rtl="0">
              <a:spcBef>
                <a:spcPts val="0"/>
              </a:spcBef>
              <a:spcAft>
                <a:spcPts val="0"/>
              </a:spcAft>
              <a:buSzPts val="1400"/>
              <a:buChar char="-"/>
            </a:pPr>
            <a:r>
              <a:rPr lang="en-US"/>
              <a:t>Minimum qualifications represent the degree and/or training/experience a faculty must have to have that discipline be a part of their assignment.  </a:t>
            </a:r>
            <a:endParaRPr/>
          </a:p>
          <a:p>
            <a:pPr marL="0" lvl="0" indent="0" algn="l" rtl="0">
              <a:spcBef>
                <a:spcPts val="360"/>
              </a:spcBef>
              <a:spcAft>
                <a:spcPts val="0"/>
              </a:spcAft>
              <a:buNone/>
            </a:pPr>
            <a:endParaRPr/>
          </a:p>
        </p:txBody>
      </p:sp>
      <p:sp>
        <p:nvSpPr>
          <p:cNvPr id="67" name="Google Shape;67;g21487d86e55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457200" lvl="0" indent="-317500" algn="l" rtl="0">
              <a:spcBef>
                <a:spcPts val="360"/>
              </a:spcBef>
              <a:spcAft>
                <a:spcPts val="0"/>
              </a:spcAft>
              <a:buSzPts val="1400"/>
              <a:buChar char="-"/>
            </a:pPr>
            <a:r>
              <a:rPr lang="en-US"/>
              <a:t>The discipline represent the faculty member’s assignment.  The Minimum Qualifications Handbook contains all the disciplines that faculty can be hired under. </a:t>
            </a:r>
            <a:endParaRPr/>
          </a:p>
          <a:p>
            <a:pPr marL="457200" lvl="0" indent="-317500" algn="l" rtl="0">
              <a:spcBef>
                <a:spcPts val="0"/>
              </a:spcBef>
              <a:spcAft>
                <a:spcPts val="0"/>
              </a:spcAft>
              <a:buSzPts val="1400"/>
              <a:buChar char="-"/>
            </a:pPr>
            <a:r>
              <a:rPr lang="en-US"/>
              <a:t>Minimum qualifications represent the degree and/or training/experience a faculty must have to have that discipline be a part of their assignment.  </a:t>
            </a:r>
            <a:endParaRPr/>
          </a:p>
          <a:p>
            <a:pPr marL="0" lvl="0" indent="0" algn="l" rtl="0">
              <a:spcBef>
                <a:spcPts val="360"/>
              </a:spcBef>
              <a:spcAft>
                <a:spcPts val="0"/>
              </a:spcAft>
              <a:buNone/>
            </a:pPr>
            <a:endParaRPr/>
          </a:p>
        </p:txBody>
      </p:sp>
      <p:sp>
        <p:nvSpPr>
          <p:cNvPr id="74" name="Google Shape;7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1000">
                <a:solidFill>
                  <a:srgbClr val="0A0A0A"/>
                </a:solidFill>
                <a:latin typeface="Arial"/>
                <a:ea typeface="Arial"/>
                <a:cs typeface="Arial"/>
                <a:sym typeface="Arial"/>
              </a:rPr>
              <a:t>The enactment of the Community College Reform Act, commonly known as AB 1725, in 1988 began the process of replacing the former teaching credential system in favor of a process for establishing minimum qualifications for faculty based on academic preparation in a discipline. Part of that process included the establishment of authorization to determine equivalencies to the minimum qualifications at least equal to the state-adopted minimum qualifications for a particular discipline.</a:t>
            </a:r>
            <a:endParaRPr sz="1000">
              <a:solidFill>
                <a:srgbClr val="0A0A0A"/>
              </a:solidFill>
              <a:latin typeface="Arial"/>
              <a:ea typeface="Arial"/>
              <a:cs typeface="Arial"/>
              <a:sym typeface="Arial"/>
            </a:endParaRPr>
          </a:p>
          <a:p>
            <a:pPr marL="0" lvl="0" indent="0" algn="l" rtl="0">
              <a:lnSpc>
                <a:spcPct val="90000"/>
              </a:lnSpc>
              <a:spcBef>
                <a:spcPts val="0"/>
              </a:spcBef>
              <a:spcAft>
                <a:spcPts val="0"/>
              </a:spcAft>
              <a:buClr>
                <a:schemeClr val="dk1"/>
              </a:buClr>
              <a:buSzPts val="1100"/>
              <a:buFont typeface="Arial"/>
              <a:buNone/>
            </a:pPr>
            <a:r>
              <a:rPr lang="en-US" sz="1000">
                <a:solidFill>
                  <a:srgbClr val="0A0A0A"/>
                </a:solidFill>
                <a:latin typeface="Arial"/>
                <a:ea typeface="Arial"/>
                <a:cs typeface="Arial"/>
                <a:sym typeface="Arial"/>
              </a:rPr>
              <a:t>Equivalency and the “agreed upon process shall include reasonable procedures to ensure that the governing board relies primarily upon the advice and judgment of the academic senate to determine that each individual faculty member employed under the authority granted by the regulations possesses qualifications that are at least equivalent to the applicable minimum qualifications”</a:t>
            </a:r>
            <a:endParaRPr sz="1000">
              <a:solidFill>
                <a:srgbClr val="0A0A0A"/>
              </a:solidFill>
              <a:latin typeface="Arial"/>
              <a:ea typeface="Arial"/>
              <a:cs typeface="Arial"/>
              <a:sym typeface="Arial"/>
            </a:endParaRPr>
          </a:p>
          <a:p>
            <a:pPr marL="0" lvl="0" indent="0" algn="l" rtl="0">
              <a:lnSpc>
                <a:spcPct val="90000"/>
              </a:lnSpc>
              <a:spcBef>
                <a:spcPts val="0"/>
              </a:spcBef>
              <a:spcAft>
                <a:spcPts val="0"/>
              </a:spcAft>
              <a:buClr>
                <a:schemeClr val="dk1"/>
              </a:buClr>
              <a:buSzPts val="1100"/>
              <a:buFont typeface="Arial"/>
              <a:buNone/>
            </a:pPr>
            <a:endParaRPr sz="1000">
              <a:solidFill>
                <a:srgbClr val="0A0A0A"/>
              </a:solidFill>
              <a:latin typeface="Arial"/>
              <a:ea typeface="Arial"/>
              <a:cs typeface="Arial"/>
              <a:sym typeface="Arial"/>
            </a:endParaRPr>
          </a:p>
          <a:p>
            <a:pPr marL="0" lvl="0" indent="0" algn="l" rtl="0">
              <a:lnSpc>
                <a:spcPct val="90000"/>
              </a:lnSpc>
              <a:spcBef>
                <a:spcPts val="0"/>
              </a:spcBef>
              <a:spcAft>
                <a:spcPts val="0"/>
              </a:spcAft>
              <a:buClr>
                <a:schemeClr val="dk1"/>
              </a:buClr>
              <a:buSzPts val="1100"/>
              <a:buFont typeface="Arial"/>
              <a:buNone/>
            </a:pPr>
            <a:r>
              <a:rPr lang="en-US" sz="1000">
                <a:solidFill>
                  <a:srgbClr val="0A0A0A"/>
                </a:solidFill>
                <a:latin typeface="Arial"/>
                <a:ea typeface="Arial"/>
                <a:cs typeface="Arial"/>
                <a:sym typeface="Arial"/>
              </a:rPr>
              <a:t>Every district must have an equivalency process, and the determination of equivalency is the purview of the academic senate.  Education Code §87359 (b) requires that “[t]he process, as well as criteria, and standards by which the governing board reaches its determination regarding faculty members shall be developed and agreed upon jointly by representatives of the governing board and the academic senate, and approved by the governing board. The agreed upon process shall include reasonable procedures to ensure that the governing board relies primarily upon the advice and judgment of the academic senate to determine that each individual faculty member employed under the authority granted by the regulations possesses qualifications that are at least equivalent to the applicable minimum qualifications specified in regulations adopted by the board of governors.” </a:t>
            </a:r>
            <a:endParaRPr sz="1000">
              <a:solidFill>
                <a:srgbClr val="0A0A0A"/>
              </a:solidFill>
              <a:latin typeface="Arial"/>
              <a:ea typeface="Arial"/>
              <a:cs typeface="Arial"/>
              <a:sym typeface="Arial"/>
            </a:endParaRPr>
          </a:p>
          <a:p>
            <a:pPr marL="0" lvl="0" indent="0" algn="l" rtl="0">
              <a:lnSpc>
                <a:spcPct val="90000"/>
              </a:lnSpc>
              <a:spcBef>
                <a:spcPts val="0"/>
              </a:spcBef>
              <a:spcAft>
                <a:spcPts val="0"/>
              </a:spcAft>
              <a:buClr>
                <a:schemeClr val="dk1"/>
              </a:buClr>
              <a:buSzPts val="1100"/>
              <a:buFont typeface="Arial"/>
              <a:buNone/>
            </a:pPr>
            <a:endParaRPr sz="1000">
              <a:solidFill>
                <a:srgbClr val="0A0A0A"/>
              </a:solidFill>
              <a:latin typeface="Arial"/>
              <a:ea typeface="Arial"/>
              <a:cs typeface="Arial"/>
              <a:sym typeface="Arial"/>
            </a:endParaRPr>
          </a:p>
          <a:p>
            <a:pPr marL="0" lvl="0" indent="0" algn="l" rtl="0">
              <a:lnSpc>
                <a:spcPct val="90000"/>
              </a:lnSpc>
              <a:spcBef>
                <a:spcPts val="0"/>
              </a:spcBef>
              <a:spcAft>
                <a:spcPts val="0"/>
              </a:spcAft>
              <a:buNone/>
            </a:pPr>
            <a:r>
              <a:rPr lang="en-US" sz="1000">
                <a:solidFill>
                  <a:srgbClr val="0A0A0A"/>
                </a:solidFill>
                <a:latin typeface="Arial"/>
                <a:ea typeface="Arial"/>
                <a:cs typeface="Arial"/>
                <a:sym typeface="Arial"/>
              </a:rPr>
              <a:t>Faculty are the legally recognized professional experts in academic and professional matters, and academic senates are granted the legal authority to recommend policies and procedures on academic and professional matters to the governing board. Professional guidance for the use of equivalence to minimum qualifications is provided in the 2016 ASCCC paper, </a:t>
            </a:r>
            <a:r>
              <a:rPr lang="en-US" sz="1000" i="1">
                <a:solidFill>
                  <a:srgbClr val="0A0A0A"/>
                </a:solidFill>
                <a:latin typeface="Arial"/>
                <a:ea typeface="Arial"/>
                <a:cs typeface="Arial"/>
                <a:sym typeface="Arial"/>
              </a:rPr>
              <a:t>Equivalence to the Minimum Qualifications</a:t>
            </a:r>
            <a:r>
              <a:rPr lang="en-US" sz="1000">
                <a:solidFill>
                  <a:srgbClr val="0A0A0A"/>
                </a:solidFill>
                <a:latin typeface="Arial"/>
                <a:ea typeface="Arial"/>
                <a:cs typeface="Arial"/>
                <a:sym typeface="Arial"/>
              </a:rPr>
              <a:t>.</a:t>
            </a:r>
            <a:r>
              <a:rPr lang="en-US" sz="1000">
                <a:solidFill>
                  <a:srgbClr val="005E99"/>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[3]</a:t>
            </a:r>
            <a:r>
              <a:rPr lang="en-US" sz="1000">
                <a:solidFill>
                  <a:srgbClr val="0A0A0A"/>
                </a:solidFill>
                <a:latin typeface="Arial"/>
                <a:ea typeface="Arial"/>
                <a:cs typeface="Arial"/>
                <a:sym typeface="Arial"/>
              </a:rPr>
              <a:t> This paper includes the principled framework of the standards to follow when using local equivalency processes. Equivalence to the minimum qualifications means equal to the minimum qualifications by a different means other than the completion of the formal education requirements stated in the faculty minimum qualifications. As such, the use of equivalency is not a substitute for meeting minimum qualifications, nor does it constitute the lowering of professional standards for faculty. Rather, it is an assessment of whether or not an applicant’s educational and/or professional background equates to the minimum qualifications for service as faculty in the California community colleges.</a:t>
            </a:r>
            <a:endParaRPr sz="1000">
              <a:solidFill>
                <a:srgbClr val="0A0A0A"/>
              </a:solidFill>
              <a:latin typeface="Arial"/>
              <a:ea typeface="Arial"/>
              <a:cs typeface="Arial"/>
              <a:sym typeface="Arial"/>
            </a:endParaRPr>
          </a:p>
        </p:txBody>
      </p:sp>
      <p:sp>
        <p:nvSpPr>
          <p:cNvPr id="82" name="Google Shape;8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d57d1578b_3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d57d1578b_3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The Academic Senate for California Community Colleges believes that faculty members must exemplify to their students the value of an education that is both well-rounded and specialized. The ASCCC has consistently supported the following basic principles for granting equivalency:</a:t>
            </a:r>
            <a:endParaRPr/>
          </a:p>
        </p:txBody>
      </p:sp>
      <p:sp>
        <p:nvSpPr>
          <p:cNvPr id="90" name="Google Shape;90;g22d57d1578b_3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2d57d1578b_3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2d57d1578b_3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 name="Google Shape;98;g22d57d1578b_3_4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11"/>
          <p:cNvSpPr txBox="1">
            <a:spLocks noGrp="1"/>
          </p:cNvSpPr>
          <p:nvPr>
            <p:ph type="title"/>
          </p:nvPr>
        </p:nvSpPr>
        <p:spPr>
          <a:xfrm>
            <a:off x="959005" y="4323806"/>
            <a:ext cx="10432249" cy="2160534"/>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15"/>
        <p:cNvGrpSpPr/>
        <p:nvPr/>
      </p:nvGrpSpPr>
      <p:grpSpPr>
        <a:xfrm>
          <a:off x="0" y="0"/>
          <a:ext cx="0" cy="0"/>
          <a:chOff x="0" y="0"/>
          <a:chExt cx="0" cy="0"/>
        </a:xfrm>
      </p:grpSpPr>
      <p:pic>
        <p:nvPicPr>
          <p:cNvPr id="16" name="Google Shape;16;p12"/>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17" name="Google Shape;17;p12"/>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8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8" name="Google Shape;18;p12"/>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 name="Google Shape;19;p1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0" name="Google Shape;20;p12"/>
          <p:cNvPicPr preferRelativeResize="0"/>
          <p:nvPr/>
        </p:nvPicPr>
        <p:blipFill rotWithShape="1">
          <a:blip r:embed="rId3">
            <a:alphaModFix/>
          </a:blip>
          <a:srcRect/>
          <a:stretch/>
        </p:blipFill>
        <p:spPr>
          <a:xfrm>
            <a:off x="-7113" y="0"/>
            <a:ext cx="822046" cy="6857999"/>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21"/>
        <p:cNvGrpSpPr/>
        <p:nvPr/>
      </p:nvGrpSpPr>
      <p:grpSpPr>
        <a:xfrm>
          <a:off x="0" y="0"/>
          <a:ext cx="0" cy="0"/>
          <a:chOff x="0" y="0"/>
          <a:chExt cx="0" cy="0"/>
        </a:xfrm>
      </p:grpSpPr>
      <p:sp>
        <p:nvSpPr>
          <p:cNvPr id="22" name="Google Shape;22;p13"/>
          <p:cNvSpPr/>
          <p:nvPr/>
        </p:nvSpPr>
        <p:spPr>
          <a:xfrm>
            <a:off x="0" y="0"/>
            <a:ext cx="12192000" cy="2272937"/>
          </a:xfrm>
          <a:prstGeom prst="rect">
            <a:avLst/>
          </a:prstGeom>
          <a:solidFill>
            <a:schemeClr val="accent1"/>
          </a:solidFill>
          <a:ln w="12700" cap="flat" cmpd="sng">
            <a:solidFill>
              <a:srgbClr val="055E5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23" name="Google Shape;23;p13"/>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24" name="Google Shape;24;p13"/>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sz="38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13"/>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6" name="Google Shape;26;p1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13"/>
          <p:cNvPicPr preferRelativeResize="0"/>
          <p:nvPr/>
        </p:nvPicPr>
        <p:blipFill rotWithShape="1">
          <a:blip r:embed="rId3">
            <a:alphaModFix/>
          </a:blip>
          <a:srcRect/>
          <a:stretch/>
        </p:blipFill>
        <p:spPr>
          <a:xfrm>
            <a:off x="0" y="0"/>
            <a:ext cx="2575995" cy="227293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28"/>
        <p:cNvGrpSpPr/>
        <p:nvPr/>
      </p:nvGrpSpPr>
      <p:grpSpPr>
        <a:xfrm>
          <a:off x="0" y="0"/>
          <a:ext cx="0" cy="0"/>
          <a:chOff x="0" y="0"/>
          <a:chExt cx="0" cy="0"/>
        </a:xfrm>
      </p:grpSpPr>
      <p:pic>
        <p:nvPicPr>
          <p:cNvPr id="29" name="Google Shape;29;p14"/>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30" name="Google Shape;30;p1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8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1" name="Google Shape;31;p14"/>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4"/>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3">
            <a:alphaModFix/>
          </a:blip>
          <a:srcRect/>
          <a:stretch/>
        </p:blipFill>
        <p:spPr>
          <a:xfrm>
            <a:off x="-7113" y="0"/>
            <a:ext cx="822046" cy="6858000"/>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15"/>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37" name="Google Shape;37;p15"/>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Georgia"/>
                <a:ea typeface="Georgia"/>
                <a:cs typeface="Georgia"/>
                <a:sym typeface="Georgia"/>
              </a:defRPr>
            </a:lvl1pPr>
            <a:lvl2pPr marR="0" lvl="1"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0"/>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xtranet.cccco.edu/Portals/1/Legal/Ops/OpsArchive/03-28.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asccc.org/content/equivalency-minimum-qualifications#ftn4"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s://asccc.org/sites/default/files/Equity_Driven_Systems.pdf" TargetMode="External"/><Relationship Id="rId3" Type="http://schemas.openxmlformats.org/officeDocument/2006/relationships/hyperlink" Target="https://www.asccc.org/papers/local-senates-handbook" TargetMode="External"/><Relationship Id="rId7" Type="http://schemas.openxmlformats.org/officeDocument/2006/relationships/hyperlink" Target="https://asccc.org/sites/default/files/EquivalencyF20.pdf"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hyperlink" Target="https://www.cccco.edu/-/media/CCCCO-Website/docs/manual/ccc-curriculum-submission-approval-tech-manual.pdf?la=en&amp;hash=D09E775DCF3FE188480512CB7C6F346C12C66AB6" TargetMode="External"/><Relationship Id="rId5" Type="http://schemas.openxmlformats.org/officeDocument/2006/relationships/hyperlink" Target="https://www.cccco.edu/-/media/CCCCO-Website/docs/handbook/program-course-approval-handbook-8th-edition.pdf?la=en&amp;hash=ACB8BD54D5D41C84946997A66D5451FA0B5F4109" TargetMode="External"/><Relationship Id="rId10" Type="http://schemas.openxmlformats.org/officeDocument/2006/relationships/hyperlink" Target="https://asccc.org/content/new-faculty-application-statewide-service" TargetMode="External"/><Relationship Id="rId4" Type="http://schemas.openxmlformats.org/officeDocument/2006/relationships/hyperlink" Target="https://www.cccco.edu/-/media/CCCCO-Website/About-Us/Divisions/Educational-Services-and-Support/Academic-Affairs/What-we-do/Curriculum-and-Instruction-Unit/Minimum-Qualifications/cccco-2022-report-min-qualifications-a11y.pdf?la=en&amp;hash=C250C473024B24162799C9E64C787EF7E50DC5C6" TargetMode="External"/><Relationship Id="rId9" Type="http://schemas.openxmlformats.org/officeDocument/2006/relationships/hyperlink" Target="https://asccc.org/sites/default/files/ADAversion_CTEMinQualsToolkit.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info@asccc.org"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hyperlink" Target="https://asccc.org/services/technical-assistance" TargetMode="External"/><Relationship Id="rId4" Type="http://schemas.openxmlformats.org/officeDocument/2006/relationships/hyperlink" Target="https://asccc.org/local-senate-visit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
          <p:cNvSpPr txBox="1">
            <a:spLocks noGrp="1"/>
          </p:cNvSpPr>
          <p:nvPr>
            <p:ph type="title"/>
          </p:nvPr>
        </p:nvSpPr>
        <p:spPr>
          <a:xfrm>
            <a:off x="959005" y="5231729"/>
            <a:ext cx="10432200" cy="2160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None/>
            </a:pPr>
            <a:r>
              <a:rPr lang="en-US" sz="2400"/>
              <a:t>Mark Edward Osea, Mendocino College</a:t>
            </a:r>
            <a:br>
              <a:rPr lang="en-US" sz="2400"/>
            </a:br>
            <a:r>
              <a:rPr lang="en-US" sz="2400"/>
              <a:t>Erik Reese, ASCCC Area C Representative</a:t>
            </a:r>
            <a:br>
              <a:rPr lang="en-US" sz="2400"/>
            </a:br>
            <a:r>
              <a:rPr lang="en-US" sz="2400"/>
              <a:t>Carrie Roberson, ASCCC At-large Representative</a:t>
            </a:r>
            <a:br>
              <a:rPr lang="en-US" sz="2400"/>
            </a:br>
            <a:r>
              <a:rPr lang="en-US" sz="2400"/>
              <a:t>Manuel Vélez, ASCCC Area D Representative</a:t>
            </a:r>
            <a:endParaRPr sz="2400"/>
          </a:p>
        </p:txBody>
      </p:sp>
      <p:sp>
        <p:nvSpPr>
          <p:cNvPr id="43" name="Google Shape;43;p1"/>
          <p:cNvSpPr txBox="1"/>
          <p:nvPr/>
        </p:nvSpPr>
        <p:spPr>
          <a:xfrm>
            <a:off x="75" y="4073000"/>
            <a:ext cx="12192000" cy="2160600"/>
          </a:xfrm>
          <a:prstGeom prst="rect">
            <a:avLst/>
          </a:prstGeom>
          <a:noFill/>
          <a:ln>
            <a:noFill/>
          </a:ln>
        </p:spPr>
        <p:txBody>
          <a:bodyPr spcFirstLastPara="1" wrap="square" lIns="91425" tIns="45700" rIns="91425" bIns="45700" anchor="t" anchorCtr="0">
            <a:normAutofit/>
          </a:bodyPr>
          <a:lstStyle/>
          <a:p>
            <a:pPr marL="0" marR="0" lvl="0" indent="0" algn="ctr" rtl="0">
              <a:lnSpc>
                <a:spcPct val="100000"/>
              </a:lnSpc>
              <a:spcBef>
                <a:spcPts val="0"/>
              </a:spcBef>
              <a:spcAft>
                <a:spcPts val="0"/>
              </a:spcAft>
              <a:buNone/>
            </a:pPr>
            <a:r>
              <a:rPr lang="en-US" sz="3600" b="0" i="0" u="none" strike="noStrike" cap="none">
                <a:solidFill>
                  <a:schemeClr val="lt1"/>
                </a:solidFill>
                <a:latin typeface="Georgia"/>
                <a:ea typeface="Georgia"/>
                <a:cs typeface="Georgia"/>
                <a:sym typeface="Georgia"/>
              </a:rPr>
              <a:t>The Disciplines List, Minimum Qualifications, Equivalency, and Assigning Courses to Disciplines Oh My!</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2d4a0d7833_1_0"/>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Single Course Equivalency?</a:t>
            </a:r>
            <a:endParaRPr/>
          </a:p>
        </p:txBody>
      </p:sp>
      <p:sp>
        <p:nvSpPr>
          <p:cNvPr id="109" name="Google Shape;109;g22d4a0d7833_1_0"/>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0" lvl="0" indent="0" algn="l" rtl="0">
              <a:lnSpc>
                <a:spcPct val="115000"/>
              </a:lnSpc>
              <a:spcBef>
                <a:spcPts val="700"/>
              </a:spcBef>
              <a:spcAft>
                <a:spcPts val="0"/>
              </a:spcAft>
              <a:buClr>
                <a:schemeClr val="dk1"/>
              </a:buClr>
              <a:buSzPts val="1100"/>
              <a:buFont typeface="Arial"/>
              <a:buNone/>
            </a:pPr>
            <a:r>
              <a:rPr lang="en-US">
                <a:solidFill>
                  <a:schemeClr val="dk1"/>
                </a:solidFill>
              </a:rPr>
              <a:t>•Ed Code and Title 5 refer to qualifications in terms of disciplines not courses or subject areas within a discipline (Ed Code </a:t>
            </a:r>
            <a:r>
              <a:rPr lang="en-US" b="1">
                <a:solidFill>
                  <a:schemeClr val="dk1"/>
                </a:solidFill>
              </a:rPr>
              <a:t>§87357</a:t>
            </a:r>
            <a:r>
              <a:rPr lang="en-US">
                <a:solidFill>
                  <a:schemeClr val="dk1"/>
                </a:solidFill>
              </a:rPr>
              <a:t>; Title 5 </a:t>
            </a:r>
            <a:r>
              <a:rPr lang="en-US" b="1">
                <a:solidFill>
                  <a:schemeClr val="dk1"/>
                </a:solidFill>
              </a:rPr>
              <a:t>§53410 </a:t>
            </a:r>
            <a:r>
              <a:rPr lang="en-US">
                <a:solidFill>
                  <a:schemeClr val="dk1"/>
                </a:solidFill>
              </a:rPr>
              <a:t>and </a:t>
            </a:r>
            <a:r>
              <a:rPr lang="en-US" b="1">
                <a:solidFill>
                  <a:schemeClr val="dk1"/>
                </a:solidFill>
              </a:rPr>
              <a:t>§53430</a:t>
            </a:r>
            <a:r>
              <a:rPr lang="en-US">
                <a:solidFill>
                  <a:schemeClr val="dk1"/>
                </a:solidFill>
              </a:rPr>
              <a:t>).</a:t>
            </a:r>
            <a:endParaRPr>
              <a:solidFill>
                <a:schemeClr val="dk1"/>
              </a:solidFill>
            </a:endParaRPr>
          </a:p>
          <a:p>
            <a:pPr marL="0" lvl="0" indent="0" algn="l" rtl="0">
              <a:lnSpc>
                <a:spcPct val="115000"/>
              </a:lnSpc>
              <a:spcBef>
                <a:spcPts val="700"/>
              </a:spcBef>
              <a:spcAft>
                <a:spcPts val="0"/>
              </a:spcAft>
              <a:buClr>
                <a:schemeClr val="dk1"/>
              </a:buClr>
              <a:buSzPts val="1100"/>
              <a:buFont typeface="Arial"/>
              <a:buNone/>
            </a:pPr>
            <a:r>
              <a:rPr lang="en-US">
                <a:solidFill>
                  <a:schemeClr val="dk1"/>
                </a:solidFill>
              </a:rPr>
              <a:t>•</a:t>
            </a:r>
            <a:r>
              <a:rPr lang="en-US" u="sng">
                <a:solidFill>
                  <a:schemeClr val="hlink"/>
                </a:solidFill>
                <a:hlinkClick r:id="rId3"/>
              </a:rPr>
              <a:t>Legal Opinion L 03-28</a:t>
            </a:r>
            <a:r>
              <a:rPr lang="en-US">
                <a:solidFill>
                  <a:schemeClr val="dk1"/>
                </a:solidFill>
              </a:rPr>
              <a:t>, Chancellor’s Office Legal Division reinforces that single course equivalency is not permitted.</a:t>
            </a:r>
            <a:endParaRPr>
              <a:solidFill>
                <a:schemeClr val="dk1"/>
              </a:solidFill>
            </a:endParaRPr>
          </a:p>
          <a:p>
            <a:pPr marL="0" lvl="0" indent="0" algn="l" rtl="0">
              <a:lnSpc>
                <a:spcPct val="115000"/>
              </a:lnSpc>
              <a:spcBef>
                <a:spcPts val="700"/>
              </a:spcBef>
              <a:spcAft>
                <a:spcPts val="0"/>
              </a:spcAft>
              <a:buNone/>
            </a:pPr>
            <a:r>
              <a:rPr lang="en-US">
                <a:solidFill>
                  <a:schemeClr val="dk1"/>
                </a:solidFill>
              </a:rPr>
              <a:t>•Faculty are hired to teach </a:t>
            </a:r>
            <a:r>
              <a:rPr lang="en-US" u="sng">
                <a:solidFill>
                  <a:schemeClr val="dk1"/>
                </a:solidFill>
              </a:rPr>
              <a:t>within disciplines</a:t>
            </a:r>
            <a:r>
              <a:rPr lang="en-US">
                <a:solidFill>
                  <a:schemeClr val="dk1"/>
                </a:solidFill>
              </a:rPr>
              <a:t> and are therefore qualified to teach all courses assigned to that discipline.</a:t>
            </a:r>
            <a:endParaRPr/>
          </a:p>
        </p:txBody>
      </p:sp>
      <p:sp>
        <p:nvSpPr>
          <p:cNvPr id="110" name="Google Shape;110;g22d4a0d7833_1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22d1b5ed562_0_20"/>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So you know…</a:t>
            </a:r>
            <a:endParaRPr/>
          </a:p>
        </p:txBody>
      </p:sp>
      <p:sp>
        <p:nvSpPr>
          <p:cNvPr id="117" name="Google Shape;117;g22d1b5ed562_0_20"/>
          <p:cNvSpPr txBox="1">
            <a:spLocks noGrp="1"/>
          </p:cNvSpPr>
          <p:nvPr>
            <p:ph type="body" idx="1"/>
          </p:nvPr>
        </p:nvSpPr>
        <p:spPr>
          <a:xfrm>
            <a:off x="410125" y="2422700"/>
            <a:ext cx="10943700" cy="38094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AutoNum type="arabicPeriod"/>
            </a:pPr>
            <a:r>
              <a:rPr lang="en-US">
                <a:solidFill>
                  <a:srgbClr val="0A0A0A"/>
                </a:solidFill>
              </a:rPr>
              <a:t>An applicant is either qualified to teach the full range of courses in a discipline or not, regardless of whether applying for a full-time position or a part-time position- Education Code §87359 (a)</a:t>
            </a:r>
            <a:r>
              <a:rPr lang="en-US">
                <a:solidFill>
                  <a:srgbClr val="005E99"/>
                </a:solidFill>
                <a:uFill>
                  <a:noFill/>
                </a:uFill>
                <a:hlinkClick r:id="rId3">
                  <a:extLst>
                    <a:ext uri="{A12FA001-AC4F-418D-AE19-62706E023703}">
                      <ahyp:hlinkClr xmlns:ahyp="http://schemas.microsoft.com/office/drawing/2018/hyperlinkcolor" val="tx"/>
                    </a:ext>
                  </a:extLst>
                </a:hlinkClick>
              </a:rPr>
              <a:t>[4]</a:t>
            </a:r>
            <a:r>
              <a:rPr lang="en-US">
                <a:solidFill>
                  <a:srgbClr val="0A0A0A"/>
                </a:solidFill>
              </a:rPr>
              <a:t> </a:t>
            </a:r>
            <a:endParaRPr>
              <a:solidFill>
                <a:srgbClr val="0A0A0A"/>
              </a:solidFill>
            </a:endParaRPr>
          </a:p>
          <a:p>
            <a:pPr marL="457200" lvl="0" indent="-381000" algn="l" rtl="0">
              <a:spcBef>
                <a:spcPts val="0"/>
              </a:spcBef>
              <a:spcAft>
                <a:spcPts val="0"/>
              </a:spcAft>
              <a:buSzPts val="2400"/>
              <a:buAutoNum type="arabicPeriod"/>
            </a:pPr>
            <a:r>
              <a:rPr lang="en-US">
                <a:solidFill>
                  <a:srgbClr val="0A0A0A"/>
                </a:solidFill>
              </a:rPr>
              <a:t>Equivalency applies to the entirety of the minimum qualifications for a discipline. </a:t>
            </a:r>
            <a:endParaRPr>
              <a:solidFill>
                <a:srgbClr val="0A0A0A"/>
              </a:solidFill>
            </a:endParaRPr>
          </a:p>
          <a:p>
            <a:pPr marL="457200" lvl="0" indent="-381000" algn="l" rtl="0">
              <a:spcBef>
                <a:spcPts val="0"/>
              </a:spcBef>
              <a:spcAft>
                <a:spcPts val="0"/>
              </a:spcAft>
              <a:buSzPts val="2400"/>
              <a:buAutoNum type="arabicPeriod"/>
            </a:pPr>
            <a:r>
              <a:rPr lang="en-US">
                <a:solidFill>
                  <a:srgbClr val="0A0A0A"/>
                </a:solidFill>
              </a:rPr>
              <a:t>The opportunity to seek equivalency does not guarantee the right to be granted equivalency.  </a:t>
            </a:r>
            <a:endParaRPr>
              <a:solidFill>
                <a:srgbClr val="0A0A0A"/>
              </a:solidFill>
            </a:endParaRPr>
          </a:p>
          <a:p>
            <a:pPr marL="457200" lvl="0" indent="-381000" algn="l" rtl="0">
              <a:spcBef>
                <a:spcPts val="0"/>
              </a:spcBef>
              <a:spcAft>
                <a:spcPts val="0"/>
              </a:spcAft>
              <a:buSzPts val="2400"/>
              <a:buAutoNum type="arabicPeriod"/>
            </a:pPr>
            <a:r>
              <a:rPr lang="en-US">
                <a:solidFill>
                  <a:srgbClr val="0A0A0A"/>
                </a:solidFill>
              </a:rPr>
              <a:t>An applicant that meets the minimum qualifications DOES NOT guarantee either an interview nor an offer of employment to fill a faculty position.</a:t>
            </a:r>
            <a:endParaRPr>
              <a:solidFill>
                <a:srgbClr val="0A0A0A"/>
              </a:solidFill>
            </a:endParaRPr>
          </a:p>
        </p:txBody>
      </p:sp>
      <p:sp>
        <p:nvSpPr>
          <p:cNvPr id="118" name="Google Shape;118;g22d1b5ed562_0_2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22d1b5ed562_0_32"/>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CTE Minimum Qualifications Toolkit</a:t>
            </a:r>
            <a:endParaRPr/>
          </a:p>
        </p:txBody>
      </p:sp>
      <p:sp>
        <p:nvSpPr>
          <p:cNvPr id="125" name="Google Shape;125;g22d1b5ed562_0_32"/>
          <p:cNvSpPr txBox="1">
            <a:spLocks noGrp="1"/>
          </p:cNvSpPr>
          <p:nvPr>
            <p:ph type="body" idx="1"/>
          </p:nvPr>
        </p:nvSpPr>
        <p:spPr>
          <a:xfrm>
            <a:off x="478025" y="2381975"/>
            <a:ext cx="11285100" cy="4033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1800">
                <a:solidFill>
                  <a:srgbClr val="0A0A0A"/>
                </a:solidFill>
                <a:highlight>
                  <a:srgbClr val="FFFFFF"/>
                </a:highlight>
              </a:rPr>
              <a:t>Strong Workforce Program (2015), the Chancellor’s Office established a Career Technical Education (CTE) Minimum Qualifications Advisory Work Group to address the issue of CTE faculty qualifications. </a:t>
            </a:r>
            <a:endParaRPr sz="1800">
              <a:solidFill>
                <a:srgbClr val="0A0A0A"/>
              </a:solidFill>
              <a:highlight>
                <a:srgbClr val="FFFFFF"/>
              </a:highlight>
            </a:endParaRPr>
          </a:p>
          <a:p>
            <a:pPr marL="0" lvl="0" indent="0" algn="l" rtl="0">
              <a:lnSpc>
                <a:spcPct val="115000"/>
              </a:lnSpc>
              <a:spcBef>
                <a:spcPts val="500"/>
              </a:spcBef>
              <a:spcAft>
                <a:spcPts val="0"/>
              </a:spcAft>
              <a:buClr>
                <a:schemeClr val="dk1"/>
              </a:buClr>
              <a:buSzPts val="1100"/>
              <a:buFont typeface="Arial"/>
              <a:buNone/>
            </a:pPr>
            <a:r>
              <a:rPr lang="en-US" sz="1800" b="1">
                <a:solidFill>
                  <a:schemeClr val="dk1"/>
                </a:solidFill>
              </a:rPr>
              <a:t>“Increase the pool of qualified CTE instructors by addressing CTE faculty recruitment and hiring practices.</a:t>
            </a:r>
            <a:endParaRPr sz="1800">
              <a:solidFill>
                <a:schemeClr val="dk1"/>
              </a:solidFill>
            </a:endParaRPr>
          </a:p>
          <a:p>
            <a:pPr marL="0" lvl="0" indent="0" algn="l" rtl="0">
              <a:lnSpc>
                <a:spcPct val="115000"/>
              </a:lnSpc>
              <a:spcBef>
                <a:spcPts val="500"/>
              </a:spcBef>
              <a:spcAft>
                <a:spcPts val="0"/>
              </a:spcAft>
              <a:buClr>
                <a:schemeClr val="dk1"/>
              </a:buClr>
              <a:buSzPts val="1100"/>
              <a:buFont typeface="Arial"/>
              <a:buNone/>
            </a:pPr>
            <a:r>
              <a:rPr lang="en-US" sz="1800">
                <a:solidFill>
                  <a:srgbClr val="AD0101"/>
                </a:solidFill>
              </a:rPr>
              <a:t>A.</a:t>
            </a:r>
            <a:r>
              <a:rPr lang="en-US" sz="1800">
                <a:solidFill>
                  <a:schemeClr val="dk1"/>
                </a:solidFill>
              </a:rPr>
              <a:t>Clarify legislative and regulatory </a:t>
            </a:r>
            <a:r>
              <a:rPr lang="en-US" sz="1800" b="1">
                <a:solidFill>
                  <a:schemeClr val="dk1"/>
                </a:solidFill>
              </a:rPr>
              <a:t>barriers to hiring CTE instructors </a:t>
            </a:r>
            <a:r>
              <a:rPr lang="en-US" sz="1800">
                <a:solidFill>
                  <a:schemeClr val="dk1"/>
                </a:solidFill>
              </a:rPr>
              <a:t>who may not meet existing college hiring standards but possess significant industry experience.</a:t>
            </a:r>
            <a:endParaRPr sz="1800">
              <a:solidFill>
                <a:schemeClr val="dk1"/>
              </a:solidFill>
            </a:endParaRPr>
          </a:p>
          <a:p>
            <a:pPr marL="0" lvl="0" indent="0" algn="l" rtl="0">
              <a:lnSpc>
                <a:spcPct val="115000"/>
              </a:lnSpc>
              <a:spcBef>
                <a:spcPts val="500"/>
              </a:spcBef>
              <a:spcAft>
                <a:spcPts val="0"/>
              </a:spcAft>
              <a:buClr>
                <a:schemeClr val="dk1"/>
              </a:buClr>
              <a:buSzPts val="1100"/>
              <a:buFont typeface="Arial"/>
              <a:buNone/>
            </a:pPr>
            <a:r>
              <a:rPr lang="en-US" sz="1800">
                <a:solidFill>
                  <a:srgbClr val="AD0101"/>
                </a:solidFill>
              </a:rPr>
              <a:t>B.</a:t>
            </a:r>
            <a:r>
              <a:rPr lang="en-US" sz="1800" b="1">
                <a:solidFill>
                  <a:schemeClr val="dk1"/>
                </a:solidFill>
              </a:rPr>
              <a:t>Disseminate effective practices </a:t>
            </a:r>
            <a:r>
              <a:rPr lang="en-US" sz="1800">
                <a:solidFill>
                  <a:schemeClr val="dk1"/>
                </a:solidFill>
              </a:rPr>
              <a:t>in the recruitment and hiring of diverse faculty and the application of minimum qualifications and equivalencies.</a:t>
            </a:r>
            <a:endParaRPr sz="1800">
              <a:solidFill>
                <a:schemeClr val="dk1"/>
              </a:solidFill>
            </a:endParaRPr>
          </a:p>
          <a:p>
            <a:pPr marL="0" lvl="0" indent="0" algn="l" rtl="0">
              <a:lnSpc>
                <a:spcPct val="115000"/>
              </a:lnSpc>
              <a:spcBef>
                <a:spcPts val="500"/>
              </a:spcBef>
              <a:spcAft>
                <a:spcPts val="0"/>
              </a:spcAft>
              <a:buClr>
                <a:schemeClr val="dk1"/>
              </a:buClr>
              <a:buSzPts val="1100"/>
              <a:buFont typeface="Arial"/>
              <a:buNone/>
            </a:pPr>
            <a:r>
              <a:rPr lang="en-US" sz="1800">
                <a:solidFill>
                  <a:srgbClr val="AD0101"/>
                </a:solidFill>
              </a:rPr>
              <a:t>C.</a:t>
            </a:r>
            <a:r>
              <a:rPr lang="en-US" sz="1800">
                <a:solidFill>
                  <a:schemeClr val="dk1"/>
                </a:solidFill>
              </a:rPr>
              <a:t>Develop </a:t>
            </a:r>
            <a:r>
              <a:rPr lang="en-US" sz="1800" b="1">
                <a:solidFill>
                  <a:schemeClr val="dk1"/>
                </a:solidFill>
              </a:rPr>
              <a:t>pipelines to recruit community college faculty </a:t>
            </a:r>
            <a:r>
              <a:rPr lang="en-US" sz="1800">
                <a:solidFill>
                  <a:schemeClr val="dk1"/>
                </a:solidFill>
              </a:rPr>
              <a:t>with industry expertise through collaborations with higher education, business, and industry professional organizations. </a:t>
            </a:r>
            <a:endParaRPr sz="1800">
              <a:solidFill>
                <a:schemeClr val="dk1"/>
              </a:solidFill>
            </a:endParaRPr>
          </a:p>
          <a:p>
            <a:pPr marL="0" lvl="0" indent="0" algn="l" rtl="0">
              <a:lnSpc>
                <a:spcPct val="115000"/>
              </a:lnSpc>
              <a:spcBef>
                <a:spcPts val="500"/>
              </a:spcBef>
              <a:spcAft>
                <a:spcPts val="0"/>
              </a:spcAft>
              <a:buNone/>
            </a:pPr>
            <a:r>
              <a:rPr lang="en-US" sz="1800">
                <a:solidFill>
                  <a:srgbClr val="AD0101"/>
                </a:solidFill>
              </a:rPr>
              <a:t>D.</a:t>
            </a:r>
            <a:r>
              <a:rPr lang="en-US" sz="1800" b="1">
                <a:solidFill>
                  <a:schemeClr val="dk1"/>
                </a:solidFill>
              </a:rPr>
              <a:t>Establish a mentorship model </a:t>
            </a:r>
            <a:r>
              <a:rPr lang="en-US" sz="1800">
                <a:solidFill>
                  <a:schemeClr val="dk1"/>
                </a:solidFill>
              </a:rPr>
              <a:t>that delineates pathways for industry professionals to intern at colleges to gain teaching skills, knowledge, and experience while pursuing an associate degree or an equivalent.”</a:t>
            </a:r>
            <a:endParaRPr sz="1800" b="1">
              <a:solidFill>
                <a:srgbClr val="303030"/>
              </a:solidFill>
            </a:endParaRPr>
          </a:p>
        </p:txBody>
      </p:sp>
      <p:sp>
        <p:nvSpPr>
          <p:cNvPr id="126" name="Google Shape;126;g22d1b5ed562_0_3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2d1b5ed562_0_53"/>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CTE Min Quals Toolkit</a:t>
            </a:r>
            <a:endParaRPr/>
          </a:p>
        </p:txBody>
      </p:sp>
      <p:sp>
        <p:nvSpPr>
          <p:cNvPr id="133" name="Google Shape;133;g22d1b5ed562_0_53"/>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
        <p:nvSpPr>
          <p:cNvPr id="134" name="Google Shape;134;g22d1b5ed562_0_53"/>
          <p:cNvSpPr txBox="1"/>
          <p:nvPr/>
        </p:nvSpPr>
        <p:spPr>
          <a:xfrm>
            <a:off x="763200" y="2698850"/>
            <a:ext cx="11190000" cy="3027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500"/>
              </a:spcBef>
              <a:spcAft>
                <a:spcPts val="0"/>
              </a:spcAft>
              <a:buNone/>
            </a:pPr>
            <a:r>
              <a:rPr lang="en-US" sz="1850">
                <a:solidFill>
                  <a:srgbClr val="AD0101"/>
                </a:solidFill>
              </a:rPr>
              <a:t>•</a:t>
            </a:r>
            <a:r>
              <a:rPr lang="en-US" sz="3000">
                <a:solidFill>
                  <a:schemeClr val="dk1"/>
                </a:solidFill>
              </a:rPr>
              <a:t>Pre-planning checklist for Equivalency by Department</a:t>
            </a:r>
            <a:endParaRPr sz="3000">
              <a:solidFill>
                <a:schemeClr val="dk1"/>
              </a:solidFill>
            </a:endParaRPr>
          </a:p>
          <a:p>
            <a:pPr marL="0" lvl="0" indent="0" algn="l" rtl="0">
              <a:lnSpc>
                <a:spcPct val="115000"/>
              </a:lnSpc>
              <a:spcBef>
                <a:spcPts val="500"/>
              </a:spcBef>
              <a:spcAft>
                <a:spcPts val="0"/>
              </a:spcAft>
              <a:buNone/>
            </a:pPr>
            <a:r>
              <a:rPr lang="en-US" sz="3000">
                <a:solidFill>
                  <a:srgbClr val="AD0101"/>
                </a:solidFill>
              </a:rPr>
              <a:t>•</a:t>
            </a:r>
            <a:r>
              <a:rPr lang="en-US" sz="3000">
                <a:solidFill>
                  <a:schemeClr val="dk1"/>
                </a:solidFill>
              </a:rPr>
              <a:t>Equivalency Checklist for Human Resources Departments</a:t>
            </a:r>
            <a:endParaRPr sz="3000">
              <a:solidFill>
                <a:schemeClr val="dk1"/>
              </a:solidFill>
            </a:endParaRPr>
          </a:p>
          <a:p>
            <a:pPr marL="0" lvl="0" indent="0" algn="l" rtl="0">
              <a:lnSpc>
                <a:spcPct val="115000"/>
              </a:lnSpc>
              <a:spcBef>
                <a:spcPts val="500"/>
              </a:spcBef>
              <a:spcAft>
                <a:spcPts val="0"/>
              </a:spcAft>
              <a:buNone/>
            </a:pPr>
            <a:r>
              <a:rPr lang="en-US" sz="3000">
                <a:solidFill>
                  <a:srgbClr val="AD0101"/>
                </a:solidFill>
              </a:rPr>
              <a:t>•</a:t>
            </a:r>
            <a:r>
              <a:rPr lang="en-US" sz="3000">
                <a:solidFill>
                  <a:schemeClr val="dk1"/>
                </a:solidFill>
              </a:rPr>
              <a:t>Model Equivalency Committees Composition and Policies</a:t>
            </a:r>
            <a:endParaRPr sz="3000">
              <a:solidFill>
                <a:schemeClr val="dk1"/>
              </a:solidFill>
            </a:endParaRPr>
          </a:p>
          <a:p>
            <a:pPr marL="0" lvl="0" indent="0" algn="l" rtl="0">
              <a:lnSpc>
                <a:spcPct val="115000"/>
              </a:lnSpc>
              <a:spcBef>
                <a:spcPts val="500"/>
              </a:spcBef>
              <a:spcAft>
                <a:spcPts val="0"/>
              </a:spcAft>
              <a:buNone/>
            </a:pPr>
            <a:r>
              <a:rPr lang="en-US" sz="3000">
                <a:solidFill>
                  <a:srgbClr val="AD0101"/>
                </a:solidFill>
              </a:rPr>
              <a:t>•</a:t>
            </a:r>
            <a:r>
              <a:rPr lang="en-US" sz="3000">
                <a:solidFill>
                  <a:schemeClr val="dk1"/>
                </a:solidFill>
              </a:rPr>
              <a:t>Information and Checklist for Potential Equivalency Applicants</a:t>
            </a:r>
            <a:endParaRPr sz="3000">
              <a:solidFill>
                <a:schemeClr val="dk1"/>
              </a:solidFill>
            </a:endParaRPr>
          </a:p>
          <a:p>
            <a:pPr marL="0" lvl="0" indent="0" algn="l" rtl="0">
              <a:lnSpc>
                <a:spcPct val="115000"/>
              </a:lnSpc>
              <a:spcBef>
                <a:spcPts val="500"/>
              </a:spcBef>
              <a:spcAft>
                <a:spcPts val="0"/>
              </a:spcAft>
              <a:buNone/>
            </a:pPr>
            <a:r>
              <a:rPr lang="en-US" sz="3000">
                <a:solidFill>
                  <a:srgbClr val="AD0101"/>
                </a:solidFill>
              </a:rPr>
              <a:t>•</a:t>
            </a:r>
            <a:r>
              <a:rPr lang="en-US" sz="3000">
                <a:solidFill>
                  <a:schemeClr val="dk1"/>
                </a:solidFill>
              </a:rPr>
              <a:t>Credit for Prior Learning</a:t>
            </a:r>
            <a:endParaRPr sz="30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8"/>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Assigning Courses to Disciplines</a:t>
            </a:r>
            <a:endParaRPr/>
          </a:p>
        </p:txBody>
      </p:sp>
      <p:sp>
        <p:nvSpPr>
          <p:cNvPr id="140" name="Google Shape;140;p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14</a:t>
            </a:fld>
            <a:endParaRPr/>
          </a:p>
        </p:txBody>
      </p:sp>
      <p:sp>
        <p:nvSpPr>
          <p:cNvPr id="141" name="Google Shape;141;p8"/>
          <p:cNvSpPr txBox="1"/>
          <p:nvPr/>
        </p:nvSpPr>
        <p:spPr>
          <a:xfrm>
            <a:off x="530525" y="2609363"/>
            <a:ext cx="11493900" cy="3226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700"/>
              </a:spcBef>
              <a:spcAft>
                <a:spcPts val="0"/>
              </a:spcAft>
              <a:buNone/>
            </a:pPr>
            <a:r>
              <a:rPr lang="en-US" sz="2400">
                <a:solidFill>
                  <a:schemeClr val="dk1"/>
                </a:solidFill>
              </a:rPr>
              <a:t>Local senates maintain responsibility for placing courses in disciplines [Title 5 Regulations §53200(c)(1)]</a:t>
            </a:r>
            <a:endParaRPr sz="2400">
              <a:solidFill>
                <a:schemeClr val="dk1"/>
              </a:solidFill>
            </a:endParaRPr>
          </a:p>
          <a:p>
            <a:pPr marL="0" lvl="0" indent="0" algn="l" rtl="0">
              <a:lnSpc>
                <a:spcPct val="115000"/>
              </a:lnSpc>
              <a:spcBef>
                <a:spcPts val="700"/>
              </a:spcBef>
              <a:spcAft>
                <a:spcPts val="0"/>
              </a:spcAft>
              <a:buNone/>
            </a:pPr>
            <a:r>
              <a:rPr lang="en-US" sz="2400">
                <a:solidFill>
                  <a:schemeClr val="dk1"/>
                </a:solidFill>
              </a:rPr>
              <a:t>All credit &amp; noncredit courses </a:t>
            </a:r>
            <a:r>
              <a:rPr lang="en-US" sz="2400" b="1">
                <a:solidFill>
                  <a:schemeClr val="dk1"/>
                </a:solidFill>
              </a:rPr>
              <a:t>must</a:t>
            </a:r>
            <a:r>
              <a:rPr lang="en-US" sz="2400">
                <a:solidFill>
                  <a:schemeClr val="dk1"/>
                </a:solidFill>
              </a:rPr>
              <a:t> be placed within a discipline or disciplines</a:t>
            </a:r>
            <a:endParaRPr sz="2400">
              <a:solidFill>
                <a:schemeClr val="dk1"/>
              </a:solidFill>
            </a:endParaRPr>
          </a:p>
          <a:p>
            <a:pPr marL="0" lvl="0" indent="0" algn="l" rtl="0">
              <a:lnSpc>
                <a:spcPct val="115000"/>
              </a:lnSpc>
              <a:spcBef>
                <a:spcPts val="700"/>
              </a:spcBef>
              <a:spcAft>
                <a:spcPts val="0"/>
              </a:spcAft>
              <a:buNone/>
            </a:pPr>
            <a:r>
              <a:rPr lang="en-US" sz="2400">
                <a:solidFill>
                  <a:schemeClr val="dk1"/>
                </a:solidFill>
              </a:rPr>
              <a:t>Assignment based on course content, not personnel issues, enrollment or FTE</a:t>
            </a:r>
            <a:endParaRPr sz="2400">
              <a:solidFill>
                <a:schemeClr val="dk1"/>
              </a:solidFill>
            </a:endParaRPr>
          </a:p>
          <a:p>
            <a:pPr marL="0" lvl="0" indent="0" algn="l" rtl="0">
              <a:lnSpc>
                <a:spcPct val="115000"/>
              </a:lnSpc>
              <a:spcBef>
                <a:spcPts val="700"/>
              </a:spcBef>
              <a:spcAft>
                <a:spcPts val="0"/>
              </a:spcAft>
              <a:buNone/>
            </a:pPr>
            <a:r>
              <a:rPr lang="en-US" sz="2400">
                <a:solidFill>
                  <a:schemeClr val="dk1"/>
                </a:solidFill>
              </a:rPr>
              <a:t>Placement should be based on knowledge required to teach the course</a:t>
            </a:r>
            <a:endParaRPr sz="2400">
              <a:solidFill>
                <a:schemeClr val="dk1"/>
              </a:solidFill>
            </a:endParaRPr>
          </a:p>
          <a:p>
            <a:pPr marL="0" lvl="0" indent="0" algn="l" rtl="0">
              <a:lnSpc>
                <a:spcPct val="115000"/>
              </a:lnSpc>
              <a:spcBef>
                <a:spcPts val="700"/>
              </a:spcBef>
              <a:spcAft>
                <a:spcPts val="0"/>
              </a:spcAft>
              <a:buNone/>
            </a:pPr>
            <a:r>
              <a:rPr lang="en-US" sz="2400">
                <a:solidFill>
                  <a:schemeClr val="dk1"/>
                </a:solidFill>
              </a:rPr>
              <a:t>Not all programs or department titles are disciplines</a:t>
            </a:r>
            <a:endParaRPr sz="2400">
              <a:solidFill>
                <a:schemeClr val="dk1"/>
              </a:solidFill>
            </a:endParaRPr>
          </a:p>
          <a:p>
            <a:pPr marL="0" lvl="0" indent="0" algn="l" rtl="0">
              <a:lnSpc>
                <a:spcPct val="115000"/>
              </a:lnSpc>
              <a:spcBef>
                <a:spcPts val="700"/>
              </a:spcBef>
              <a:spcAft>
                <a:spcPts val="0"/>
              </a:spcAft>
              <a:buNone/>
            </a:pPr>
            <a:r>
              <a:rPr lang="en-US" sz="2400">
                <a:solidFill>
                  <a:schemeClr val="dk1"/>
                </a:solidFill>
              </a:rPr>
              <a:t>TOP codes are </a:t>
            </a:r>
            <a:r>
              <a:rPr lang="en-US" sz="2400" b="1">
                <a:solidFill>
                  <a:schemeClr val="dk1"/>
                </a:solidFill>
              </a:rPr>
              <a:t>NOT</a:t>
            </a:r>
            <a:r>
              <a:rPr lang="en-US" sz="2400">
                <a:solidFill>
                  <a:schemeClr val="dk1"/>
                </a:solidFill>
              </a:rPr>
              <a:t> disciplines </a:t>
            </a:r>
            <a:endParaRPr sz="24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1e12f0ec79b_0_1"/>
          <p:cNvSpPr txBox="1">
            <a:spLocks noGrp="1"/>
          </p:cNvSpPr>
          <p:nvPr>
            <p:ph type="title"/>
          </p:nvPr>
        </p:nvSpPr>
        <p:spPr>
          <a:xfrm>
            <a:off x="2795450" y="403412"/>
            <a:ext cx="906889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Assigning Courses to Disciplines (Cont.)</a:t>
            </a:r>
            <a:endParaRPr dirty="0"/>
          </a:p>
        </p:txBody>
      </p:sp>
      <p:pic>
        <p:nvPicPr>
          <p:cNvPr id="148" name="Google Shape;148;g1e12f0ec79b_0_1" descr="Two circles, one representing disciplines and one representing courses, that partially overlap.  That overlap region is assignment of a course to a discipline." title="Overlap between disciplines and courses"/>
          <p:cNvPicPr preferRelativeResize="0"/>
          <p:nvPr/>
        </p:nvPicPr>
        <p:blipFill>
          <a:blip r:embed="rId3">
            <a:alphaModFix/>
          </a:blip>
          <a:stretch>
            <a:fillRect/>
          </a:stretch>
        </p:blipFill>
        <p:spPr>
          <a:xfrm>
            <a:off x="2235675" y="2393980"/>
            <a:ext cx="7310539" cy="4464020"/>
          </a:xfrm>
          <a:prstGeom prst="rect">
            <a:avLst/>
          </a:prstGeom>
          <a:noFill/>
          <a:ln>
            <a:noFill/>
          </a:ln>
        </p:spPr>
      </p:pic>
      <p:sp>
        <p:nvSpPr>
          <p:cNvPr id="147" name="Google Shape;147;g1e12f0ec79b_0_1"/>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1e12f0ec79b_0_24"/>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Options for Assigning Courses</a:t>
            </a:r>
            <a:endParaRPr/>
          </a:p>
        </p:txBody>
      </p:sp>
      <p:sp>
        <p:nvSpPr>
          <p:cNvPr id="155" name="Google Shape;155;g1e12f0ec79b_0_24"/>
          <p:cNvSpPr txBox="1">
            <a:spLocks noGrp="1"/>
          </p:cNvSpPr>
          <p:nvPr>
            <p:ph type="body" idx="1"/>
          </p:nvPr>
        </p:nvSpPr>
        <p:spPr>
          <a:xfrm>
            <a:off x="830000" y="2517350"/>
            <a:ext cx="10523700" cy="3714600"/>
          </a:xfrm>
          <a:prstGeom prst="rect">
            <a:avLst/>
          </a:prstGeom>
        </p:spPr>
        <p:txBody>
          <a:bodyPr spcFirstLastPara="1" wrap="square" lIns="91425" tIns="45700" rIns="91425" bIns="45700" anchor="t" anchorCtr="0">
            <a:normAutofit fontScale="77500"/>
          </a:bodyPr>
          <a:lstStyle/>
          <a:p>
            <a:pPr marL="0" lvl="0" indent="0" algn="l" rtl="0">
              <a:lnSpc>
                <a:spcPct val="115000"/>
              </a:lnSpc>
              <a:spcBef>
                <a:spcPts val="600"/>
              </a:spcBef>
              <a:spcAft>
                <a:spcPts val="0"/>
              </a:spcAft>
              <a:buClr>
                <a:schemeClr val="dk1"/>
              </a:buClr>
              <a:buSzPct val="42307"/>
              <a:buFont typeface="Arial"/>
              <a:buNone/>
            </a:pPr>
            <a:r>
              <a:rPr lang="en-US" sz="2600">
                <a:solidFill>
                  <a:schemeClr val="dk1"/>
                </a:solidFill>
              </a:rPr>
              <a:t>Course assigned to a single discipline.</a:t>
            </a:r>
            <a:endParaRPr sz="2600">
              <a:solidFill>
                <a:schemeClr val="dk1"/>
              </a:solidFill>
            </a:endParaRPr>
          </a:p>
          <a:p>
            <a:pPr marL="279400" lvl="0" indent="0" algn="l" rtl="0">
              <a:lnSpc>
                <a:spcPct val="115000"/>
              </a:lnSpc>
              <a:spcBef>
                <a:spcPts val="600"/>
              </a:spcBef>
              <a:spcAft>
                <a:spcPts val="0"/>
              </a:spcAft>
              <a:buClr>
                <a:schemeClr val="dk1"/>
              </a:buClr>
              <a:buSzPct val="42307"/>
              <a:buFont typeface="Arial"/>
              <a:buNone/>
            </a:pPr>
            <a:r>
              <a:rPr lang="en-US" sz="2600">
                <a:solidFill>
                  <a:schemeClr val="dk1"/>
                </a:solidFill>
              </a:rPr>
              <a:t>Example: ENGL 101 assigned to English. The minimum qualifications for English provides adequate preparation to teach the course content.</a:t>
            </a:r>
            <a:endParaRPr sz="2600">
              <a:solidFill>
                <a:schemeClr val="dk1"/>
              </a:solidFill>
            </a:endParaRPr>
          </a:p>
          <a:p>
            <a:pPr marL="0" lvl="0" indent="0" algn="l" rtl="0">
              <a:lnSpc>
                <a:spcPct val="115000"/>
              </a:lnSpc>
              <a:spcBef>
                <a:spcPts val="600"/>
              </a:spcBef>
              <a:spcAft>
                <a:spcPts val="0"/>
              </a:spcAft>
              <a:buClr>
                <a:schemeClr val="dk1"/>
              </a:buClr>
              <a:buSzPct val="42307"/>
              <a:buFont typeface="Arial"/>
              <a:buNone/>
            </a:pPr>
            <a:r>
              <a:rPr lang="en-US" sz="2600">
                <a:solidFill>
                  <a:schemeClr val="dk1"/>
                </a:solidFill>
              </a:rPr>
              <a:t>Course assigned to more than one discipline with an “or” </a:t>
            </a:r>
            <a:endParaRPr sz="2600">
              <a:solidFill>
                <a:schemeClr val="dk1"/>
              </a:solidFill>
            </a:endParaRPr>
          </a:p>
          <a:p>
            <a:pPr marL="279400" lvl="0" indent="0" algn="l" rtl="0">
              <a:lnSpc>
                <a:spcPct val="115000"/>
              </a:lnSpc>
              <a:spcBef>
                <a:spcPts val="600"/>
              </a:spcBef>
              <a:spcAft>
                <a:spcPts val="0"/>
              </a:spcAft>
              <a:buClr>
                <a:schemeClr val="dk1"/>
              </a:buClr>
              <a:buSzPct val="42307"/>
              <a:buFont typeface="Arial"/>
              <a:buNone/>
            </a:pPr>
            <a:r>
              <a:rPr lang="en-US" sz="2600">
                <a:solidFill>
                  <a:schemeClr val="dk1"/>
                </a:solidFill>
              </a:rPr>
              <a:t>Example: ARTS 101 assigned to Art </a:t>
            </a:r>
            <a:r>
              <a:rPr lang="en-US" sz="2600" i="1">
                <a:solidFill>
                  <a:schemeClr val="dk1"/>
                </a:solidFill>
              </a:rPr>
              <a:t>or </a:t>
            </a:r>
            <a:r>
              <a:rPr lang="en-US" sz="2600">
                <a:solidFill>
                  <a:schemeClr val="dk1"/>
                </a:solidFill>
              </a:rPr>
              <a:t>Graphic Design. The minimum qualifications for either discipline provide adequate preparation to teach the course content.</a:t>
            </a:r>
            <a:endParaRPr sz="2600">
              <a:solidFill>
                <a:schemeClr val="dk1"/>
              </a:solidFill>
            </a:endParaRPr>
          </a:p>
          <a:p>
            <a:pPr marL="0" lvl="0" indent="0" algn="l" rtl="0">
              <a:lnSpc>
                <a:spcPct val="115000"/>
              </a:lnSpc>
              <a:spcBef>
                <a:spcPts val="600"/>
              </a:spcBef>
              <a:spcAft>
                <a:spcPts val="0"/>
              </a:spcAft>
              <a:buClr>
                <a:schemeClr val="dk1"/>
              </a:buClr>
              <a:buSzPct val="42307"/>
              <a:buFont typeface="Arial"/>
              <a:buNone/>
            </a:pPr>
            <a:r>
              <a:rPr lang="en-US" sz="2600">
                <a:solidFill>
                  <a:schemeClr val="dk1"/>
                </a:solidFill>
              </a:rPr>
              <a:t>Course assigned to more than one discipline with an “and”</a:t>
            </a:r>
            <a:endParaRPr sz="2600">
              <a:solidFill>
                <a:schemeClr val="dk1"/>
              </a:solidFill>
            </a:endParaRPr>
          </a:p>
          <a:p>
            <a:pPr marL="279400" lvl="0" indent="0" algn="l" rtl="0">
              <a:lnSpc>
                <a:spcPct val="115000"/>
              </a:lnSpc>
              <a:spcBef>
                <a:spcPts val="600"/>
              </a:spcBef>
              <a:spcAft>
                <a:spcPts val="0"/>
              </a:spcAft>
              <a:buNone/>
            </a:pPr>
            <a:r>
              <a:rPr lang="en-US" sz="2600">
                <a:solidFill>
                  <a:schemeClr val="dk1"/>
                </a:solidFill>
              </a:rPr>
              <a:t>HUMA 120 assigned to Humanities </a:t>
            </a:r>
            <a:r>
              <a:rPr lang="en-US" sz="2600" i="1">
                <a:solidFill>
                  <a:schemeClr val="dk1"/>
                </a:solidFill>
              </a:rPr>
              <a:t>and </a:t>
            </a:r>
            <a:r>
              <a:rPr lang="en-US" sz="2600">
                <a:solidFill>
                  <a:schemeClr val="dk1"/>
                </a:solidFill>
              </a:rPr>
              <a:t>Ethnic Studies. The minimum qualifications for both disciplines </a:t>
            </a:r>
            <a:r>
              <a:rPr lang="en-US" sz="2600" i="1">
                <a:solidFill>
                  <a:schemeClr val="dk1"/>
                </a:solidFill>
              </a:rPr>
              <a:t>together </a:t>
            </a:r>
            <a:r>
              <a:rPr lang="en-US" sz="2600">
                <a:solidFill>
                  <a:schemeClr val="dk1"/>
                </a:solidFill>
              </a:rPr>
              <a:t>provide adequate preparation to teach the course content. </a:t>
            </a:r>
            <a:endParaRPr/>
          </a:p>
        </p:txBody>
      </p:sp>
      <p:sp>
        <p:nvSpPr>
          <p:cNvPr id="156" name="Google Shape;156;g1e12f0ec79b_0_2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22d57d1578b_3_30"/>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Cross-listing Courses</a:t>
            </a:r>
            <a:endParaRPr/>
          </a:p>
        </p:txBody>
      </p:sp>
      <p:sp>
        <p:nvSpPr>
          <p:cNvPr id="163" name="Google Shape;163;g22d57d1578b_3_30"/>
          <p:cNvSpPr txBox="1">
            <a:spLocks noGrp="1"/>
          </p:cNvSpPr>
          <p:nvPr>
            <p:ph type="body" idx="1"/>
          </p:nvPr>
        </p:nvSpPr>
        <p:spPr>
          <a:xfrm>
            <a:off x="830000" y="2662576"/>
            <a:ext cx="10523700" cy="3844800"/>
          </a:xfrm>
          <a:prstGeom prst="rect">
            <a:avLst/>
          </a:prstGeom>
        </p:spPr>
        <p:txBody>
          <a:bodyPr spcFirstLastPara="1" wrap="square" lIns="91425" tIns="45700" rIns="91425" bIns="45700" anchor="t" anchorCtr="0">
            <a:normAutofit fontScale="85000" lnSpcReduction="10000"/>
          </a:bodyPr>
          <a:lstStyle/>
          <a:p>
            <a:pPr marL="0" lvl="0" indent="0" algn="l" rtl="0">
              <a:lnSpc>
                <a:spcPct val="110000"/>
              </a:lnSpc>
              <a:spcBef>
                <a:spcPts val="0"/>
              </a:spcBef>
              <a:spcAft>
                <a:spcPts val="0"/>
              </a:spcAft>
              <a:buClr>
                <a:schemeClr val="dk1"/>
              </a:buClr>
              <a:buSzPct val="50000"/>
              <a:buFont typeface="Arial"/>
              <a:buNone/>
            </a:pPr>
            <a:r>
              <a:rPr lang="en-US" sz="2200"/>
              <a:t>Very little formal guidance, but transfer partners define the practice as identical course outlines of record (CORs) submitted in different disciplines.</a:t>
            </a:r>
            <a:endParaRPr sz="2200"/>
          </a:p>
          <a:p>
            <a:pPr marL="457200" lvl="0" indent="0" algn="l" rtl="0">
              <a:lnSpc>
                <a:spcPct val="110000"/>
              </a:lnSpc>
              <a:spcBef>
                <a:spcPts val="1200"/>
              </a:spcBef>
              <a:spcAft>
                <a:spcPts val="0"/>
              </a:spcAft>
              <a:buClr>
                <a:schemeClr val="dk1"/>
              </a:buClr>
              <a:buSzPct val="55000"/>
              <a:buFont typeface="Arial"/>
              <a:buNone/>
            </a:pPr>
            <a:r>
              <a:rPr lang="en-US" sz="2000"/>
              <a:t>For example, University of California course submission criteria require only one COR be offered “for courses that are ‘cross-listed’ or ‘cross-referenced’ (e.g., Psych. 10 is the same as Soc. 10)” </a:t>
            </a:r>
            <a:endParaRPr sz="2000"/>
          </a:p>
          <a:p>
            <a:pPr marL="457200" lvl="0" indent="0" algn="l" rtl="0">
              <a:lnSpc>
                <a:spcPct val="110000"/>
              </a:lnSpc>
              <a:spcBef>
                <a:spcPts val="1200"/>
              </a:spcBef>
              <a:spcAft>
                <a:spcPts val="0"/>
              </a:spcAft>
              <a:buClr>
                <a:schemeClr val="dk1"/>
              </a:buClr>
              <a:buSzPct val="55000"/>
              <a:buFont typeface="Arial"/>
              <a:buNone/>
            </a:pPr>
            <a:r>
              <a:rPr lang="en-US" sz="2000"/>
              <a:t>C-ID submission requirements refer to cross-listed courses as “same-as” and state that a cross-listed COR should be reviewed only once. </a:t>
            </a:r>
            <a:endParaRPr sz="2000"/>
          </a:p>
          <a:p>
            <a:pPr marL="0" lvl="0" indent="0" algn="l" rtl="0">
              <a:lnSpc>
                <a:spcPct val="110000"/>
              </a:lnSpc>
              <a:spcBef>
                <a:spcPts val="1200"/>
              </a:spcBef>
              <a:spcAft>
                <a:spcPts val="0"/>
              </a:spcAft>
              <a:buClr>
                <a:schemeClr val="dk1"/>
              </a:buClr>
              <a:buSzPct val="50000"/>
              <a:buFont typeface="Arial"/>
              <a:buNone/>
            </a:pPr>
            <a:r>
              <a:rPr lang="en-US" sz="2200"/>
              <a:t>Local practices may also depend on the capabilities of the local curriculum management system (CMS) or student information system (SIS)</a:t>
            </a:r>
            <a:endParaRPr sz="2200"/>
          </a:p>
          <a:p>
            <a:pPr marL="0" lvl="0" indent="0" algn="l" rtl="0">
              <a:lnSpc>
                <a:spcPct val="110000"/>
              </a:lnSpc>
              <a:spcBef>
                <a:spcPts val="1200"/>
              </a:spcBef>
              <a:spcAft>
                <a:spcPts val="1200"/>
              </a:spcAft>
              <a:buNone/>
            </a:pPr>
            <a:r>
              <a:rPr lang="en-US" sz="2200"/>
              <a:t>Standard definition of this practice requires that the CORs for each cross-listed course be </a:t>
            </a:r>
            <a:r>
              <a:rPr lang="en-US" sz="2200" b="1"/>
              <a:t>identical</a:t>
            </a:r>
            <a:r>
              <a:rPr lang="en-US" sz="2200"/>
              <a:t> except for the assigned subject code—e.g., SOC 10 and PSYCH 10—and the Chancellor’s Office course control number.</a:t>
            </a:r>
            <a:endParaRPr/>
          </a:p>
        </p:txBody>
      </p:sp>
      <p:sp>
        <p:nvSpPr>
          <p:cNvPr id="164" name="Google Shape;164;g22d57d1578b_3_3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1e12f0ec79b_0_13"/>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Cross-listing and Ethnic Studies</a:t>
            </a:r>
            <a:endParaRPr/>
          </a:p>
        </p:txBody>
      </p:sp>
      <p:sp>
        <p:nvSpPr>
          <p:cNvPr id="171" name="Google Shape;171;g1e12f0ec79b_0_13"/>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
        <p:nvSpPr>
          <p:cNvPr id="172" name="Google Shape;172;g1e12f0ec79b_0_13"/>
          <p:cNvSpPr txBox="1"/>
          <p:nvPr/>
        </p:nvSpPr>
        <p:spPr>
          <a:xfrm>
            <a:off x="456425" y="2633800"/>
            <a:ext cx="11076300" cy="3722700"/>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15000"/>
              </a:lnSpc>
              <a:spcBef>
                <a:spcPts val="0"/>
              </a:spcBef>
              <a:spcAft>
                <a:spcPts val="0"/>
              </a:spcAft>
              <a:buNone/>
            </a:pPr>
            <a:r>
              <a:rPr lang="en-US" sz="2000">
                <a:solidFill>
                  <a:srgbClr val="404040"/>
                </a:solidFill>
              </a:rPr>
              <a:t>Ethnic studies, as defined by Assembly Bill 1460, is an interdisciplinary field of critical race studies that focuses on four historically aggrieved racialized groups in the United States: African Americans, Native Americans, Latinas/os, and Asian Americans. </a:t>
            </a:r>
            <a:endParaRPr sz="2000">
              <a:solidFill>
                <a:srgbClr val="404040"/>
              </a:solidFill>
            </a:endParaRPr>
          </a:p>
          <a:p>
            <a:pPr marL="0" lvl="0" indent="0" algn="l" rtl="0">
              <a:lnSpc>
                <a:spcPct val="115000"/>
              </a:lnSpc>
              <a:spcBef>
                <a:spcPts val="1200"/>
              </a:spcBef>
              <a:spcAft>
                <a:spcPts val="0"/>
              </a:spcAft>
              <a:buNone/>
            </a:pPr>
            <a:r>
              <a:rPr lang="en-US" sz="2000">
                <a:solidFill>
                  <a:srgbClr val="404040"/>
                </a:solidFill>
              </a:rPr>
              <a:t>CSU does allow for cross-listing, but it should not happen without participation of faculty from all impacted disciplines. Colleges might reach out to ethnic studies faculty from other colleges or districts if none are currently employed locally  until the college can hire Ethnic Studies faculty</a:t>
            </a:r>
            <a:endParaRPr sz="2000">
              <a:solidFill>
                <a:srgbClr val="404040"/>
              </a:solidFill>
            </a:endParaRPr>
          </a:p>
          <a:p>
            <a:pPr marL="0" lvl="0" indent="0" algn="l" rtl="0">
              <a:lnSpc>
                <a:spcPct val="115000"/>
              </a:lnSpc>
              <a:spcBef>
                <a:spcPts val="1200"/>
              </a:spcBef>
              <a:spcAft>
                <a:spcPts val="0"/>
              </a:spcAft>
              <a:buNone/>
            </a:pPr>
            <a:r>
              <a:rPr lang="en-US" sz="2000">
                <a:solidFill>
                  <a:srgbClr val="404040"/>
                </a:solidFill>
              </a:rPr>
              <a:t>Not all courses that cover topics of race or social justice are considered ethnic studies!</a:t>
            </a:r>
            <a:endParaRPr sz="2000">
              <a:solidFill>
                <a:srgbClr val="404040"/>
              </a:solidFill>
            </a:endParaRPr>
          </a:p>
          <a:p>
            <a:pPr marL="0" lvl="0" indent="0" algn="l" rtl="0">
              <a:lnSpc>
                <a:spcPct val="115000"/>
              </a:lnSpc>
              <a:spcBef>
                <a:spcPts val="1200"/>
              </a:spcBef>
              <a:spcAft>
                <a:spcPts val="1200"/>
              </a:spcAft>
              <a:buNone/>
            </a:pPr>
            <a:r>
              <a:rPr lang="en-US" sz="2000">
                <a:solidFill>
                  <a:srgbClr val="404040"/>
                </a:solidFill>
              </a:rPr>
              <a:t>Any pre-existing course that will be newly cross-listed with ethnic studies should be able to be taught by either the original discipline or ethnic studies faculty</a:t>
            </a:r>
            <a:endParaRPr sz="2000">
              <a:solidFill>
                <a:srgbClr val="40404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1e12f0ec79b_0_32"/>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Cross-listing Best Practices</a:t>
            </a:r>
            <a:endParaRPr/>
          </a:p>
        </p:txBody>
      </p:sp>
      <p:sp>
        <p:nvSpPr>
          <p:cNvPr id="179" name="Google Shape;179;g1e12f0ec79b_0_32"/>
          <p:cNvSpPr txBox="1">
            <a:spLocks noGrp="1"/>
          </p:cNvSpPr>
          <p:nvPr>
            <p:ph type="body" idx="1"/>
          </p:nvPr>
        </p:nvSpPr>
        <p:spPr>
          <a:xfrm>
            <a:off x="834144" y="2559068"/>
            <a:ext cx="10523700" cy="3569400"/>
          </a:xfrm>
          <a:prstGeom prst="rect">
            <a:avLst/>
          </a:prstGeom>
        </p:spPr>
        <p:txBody>
          <a:bodyPr spcFirstLastPara="1" wrap="square" lIns="91425" tIns="45700" rIns="91425" bIns="45700" anchor="t" anchorCtr="0">
            <a:normAutofit fontScale="77500" lnSpcReduction="10000"/>
          </a:bodyPr>
          <a:lstStyle/>
          <a:p>
            <a:pPr marL="0" lvl="0" indent="0" algn="l" rtl="0">
              <a:lnSpc>
                <a:spcPct val="110000"/>
              </a:lnSpc>
              <a:spcBef>
                <a:spcPts val="1000"/>
              </a:spcBef>
              <a:spcAft>
                <a:spcPts val="0"/>
              </a:spcAft>
              <a:buClr>
                <a:schemeClr val="dk1"/>
              </a:buClr>
              <a:buSzPct val="50000"/>
              <a:buFont typeface="Arial"/>
              <a:buNone/>
            </a:pPr>
            <a:r>
              <a:rPr lang="en-US" sz="2200"/>
              <a:t>Cross-listed courses should be identical in everything except the subject code: description, title, content, conditions of enrollment, SLOs, materials, EVERYTHING</a:t>
            </a:r>
            <a:endParaRPr sz="2200"/>
          </a:p>
          <a:p>
            <a:pPr marL="0" lvl="0" indent="0" algn="l" rtl="0">
              <a:lnSpc>
                <a:spcPct val="110000"/>
              </a:lnSpc>
              <a:spcBef>
                <a:spcPts val="1200"/>
              </a:spcBef>
              <a:spcAft>
                <a:spcPts val="0"/>
              </a:spcAft>
              <a:buClr>
                <a:schemeClr val="dk1"/>
              </a:buClr>
              <a:buSzPct val="50000"/>
              <a:buFont typeface="Arial"/>
              <a:buNone/>
            </a:pPr>
            <a:r>
              <a:rPr lang="en-US" sz="2200"/>
              <a:t>Make sure that </a:t>
            </a:r>
            <a:r>
              <a:rPr lang="en-US" sz="2200" b="1"/>
              <a:t>all </a:t>
            </a:r>
            <a:r>
              <a:rPr lang="en-US" sz="2200"/>
              <a:t>appropriate teaching disciplines/minimum qualifications (MQs) are listed on both CORS</a:t>
            </a:r>
            <a:endParaRPr sz="2200"/>
          </a:p>
          <a:p>
            <a:pPr marL="0" lvl="0" indent="0" algn="l" rtl="0">
              <a:lnSpc>
                <a:spcPct val="110000"/>
              </a:lnSpc>
              <a:spcBef>
                <a:spcPts val="1200"/>
              </a:spcBef>
              <a:spcAft>
                <a:spcPts val="0"/>
              </a:spcAft>
              <a:buClr>
                <a:schemeClr val="dk1"/>
              </a:buClr>
              <a:buSzPct val="55000"/>
              <a:buFont typeface="Arial"/>
              <a:buNone/>
            </a:pPr>
            <a:r>
              <a:rPr lang="en-US" sz="2000"/>
              <a:t>Example: PSYCH 10 and SOC 10 should each list teaching disciplines of "PSYCH </a:t>
            </a:r>
            <a:r>
              <a:rPr lang="en-US" sz="2000" i="1"/>
              <a:t>or</a:t>
            </a:r>
            <a:r>
              <a:rPr lang="en-US" sz="2000"/>
              <a:t> SOC" (if you say "PSYCH </a:t>
            </a:r>
            <a:r>
              <a:rPr lang="en-US" sz="2000" i="1"/>
              <a:t>and</a:t>
            </a:r>
            <a:r>
              <a:rPr lang="en-US" sz="2000"/>
              <a:t> SOC" the instructor needs to meet both!)</a:t>
            </a:r>
            <a:endParaRPr sz="2000"/>
          </a:p>
          <a:p>
            <a:pPr marL="0" lvl="0" indent="0" algn="l" rtl="0">
              <a:lnSpc>
                <a:spcPct val="110000"/>
              </a:lnSpc>
              <a:spcBef>
                <a:spcPts val="1200"/>
              </a:spcBef>
              <a:spcAft>
                <a:spcPts val="0"/>
              </a:spcAft>
              <a:buClr>
                <a:schemeClr val="dk1"/>
              </a:buClr>
              <a:buSzPct val="50000"/>
              <a:buFont typeface="Arial"/>
              <a:buNone/>
            </a:pPr>
            <a:r>
              <a:rPr lang="en-US" sz="2200"/>
              <a:t>Learn how your CMS handles cross-listing and adjust local review and approval processes to ensure that the CORs are created, revised, reviewed, and approved together</a:t>
            </a:r>
            <a:endParaRPr sz="2200"/>
          </a:p>
          <a:p>
            <a:pPr marL="0" lvl="0" indent="0" algn="l" rtl="0">
              <a:lnSpc>
                <a:spcPct val="110000"/>
              </a:lnSpc>
              <a:spcBef>
                <a:spcPts val="1200"/>
              </a:spcBef>
              <a:spcAft>
                <a:spcPts val="0"/>
              </a:spcAft>
              <a:buNone/>
            </a:pPr>
            <a:r>
              <a:rPr lang="en-US" sz="2200"/>
              <a:t>Ensure that associated programs reflect </a:t>
            </a:r>
            <a:r>
              <a:rPr lang="en-US" sz="2200" b="1"/>
              <a:t>both</a:t>
            </a:r>
            <a:r>
              <a:rPr lang="en-US" sz="2200" b="1" i="1"/>
              <a:t> </a:t>
            </a:r>
            <a:r>
              <a:rPr lang="en-US" sz="2200"/>
              <a:t>subject headings in program requirements (e.g., PSYCH 10 or SOC 10)</a:t>
            </a:r>
            <a:endParaRPr sz="2200"/>
          </a:p>
          <a:p>
            <a:pPr marL="0" lvl="0" indent="0" algn="l" rtl="0">
              <a:lnSpc>
                <a:spcPct val="110000"/>
              </a:lnSpc>
              <a:spcBef>
                <a:spcPts val="1200"/>
              </a:spcBef>
              <a:spcAft>
                <a:spcPts val="1200"/>
              </a:spcAft>
              <a:buNone/>
            </a:pPr>
            <a:r>
              <a:rPr lang="en-US" sz="2200"/>
              <a:t>Ensure that your local processes include direct input and approval from discipline experts</a:t>
            </a:r>
            <a:endParaRPr sz="2200"/>
          </a:p>
        </p:txBody>
      </p:sp>
      <p:sp>
        <p:nvSpPr>
          <p:cNvPr id="180" name="Google Shape;180;g1e12f0ec79b_0_3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2"/>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Session Description</a:t>
            </a:r>
            <a:endParaRPr/>
          </a:p>
        </p:txBody>
      </p:sp>
      <p:sp>
        <p:nvSpPr>
          <p:cNvPr id="49" name="Google Shape;49;p2"/>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404040"/>
              </a:buClr>
              <a:buSzPts val="3200"/>
              <a:buChar char="•"/>
            </a:pPr>
            <a:r>
              <a:rPr lang="en-US" sz="3200"/>
              <a:t>Wondering when and how to use the Disciplines List? Curious about the implications of minimum qualifications? What does equivalency even mean? Need to learn about assigning courses to disciplines? Where do Career and Technical Education or the new Ethnic Studies requirement fit in? Join us to learn about all of this and engage in lively discussion around the effective principles and practices that support student success.</a:t>
            </a:r>
            <a:endParaRPr/>
          </a:p>
        </p:txBody>
      </p:sp>
      <p:sp>
        <p:nvSpPr>
          <p:cNvPr id="50" name="Google Shape;50;p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g22d57d1578b_3_0"/>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Disciplines List Process</a:t>
            </a:r>
            <a:endParaRPr/>
          </a:p>
        </p:txBody>
      </p:sp>
      <p:sp>
        <p:nvSpPr>
          <p:cNvPr id="187" name="Google Shape;187;g22d57d1578b_3_0"/>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February: Disciplines list process distributed to all colleges;</a:t>
            </a:r>
            <a:endParaRPr>
              <a:solidFill>
                <a:srgbClr val="0A0A0A"/>
              </a:solidFill>
              <a:highlight>
                <a:srgbClr val="FFFFFF"/>
              </a:highlight>
            </a:endParaRPr>
          </a:p>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September: Proposals due by September 30;</a:t>
            </a:r>
            <a:endParaRPr>
              <a:solidFill>
                <a:srgbClr val="0A0A0A"/>
              </a:solidFill>
              <a:highlight>
                <a:srgbClr val="FFFFFF"/>
              </a:highlight>
            </a:endParaRPr>
          </a:p>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October: Proposals disseminated to colleges and discussed at Area meetings;</a:t>
            </a:r>
            <a:endParaRPr>
              <a:solidFill>
                <a:srgbClr val="0A0A0A"/>
              </a:solidFill>
              <a:highlight>
                <a:srgbClr val="FFFFFF"/>
              </a:highlight>
            </a:endParaRPr>
          </a:p>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November: First disciplines list hearing at fall plenary session;</a:t>
            </a:r>
            <a:endParaRPr>
              <a:solidFill>
                <a:srgbClr val="0A0A0A"/>
              </a:solidFill>
              <a:highlight>
                <a:srgbClr val="FFFFFF"/>
              </a:highlight>
            </a:endParaRPr>
          </a:p>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January/February: ASCCC Executive Committee confirms that process was followed and that sufficient evidence exists for the proposal to be debated at plenary session;</a:t>
            </a:r>
            <a:endParaRPr/>
          </a:p>
        </p:txBody>
      </p:sp>
      <p:sp>
        <p:nvSpPr>
          <p:cNvPr id="188" name="Google Shape;188;g22d57d1578b_3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22d57d1578b_3_7"/>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Disciplines List Process (Cont.)</a:t>
            </a:r>
            <a:endParaRPr/>
          </a:p>
        </p:txBody>
      </p:sp>
      <p:sp>
        <p:nvSpPr>
          <p:cNvPr id="195" name="Google Shape;195;g22d57d1578b_3_7"/>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March: Discussion at Area meetings;</a:t>
            </a:r>
            <a:endParaRPr>
              <a:solidFill>
                <a:srgbClr val="0A0A0A"/>
              </a:solidFill>
              <a:highlight>
                <a:srgbClr val="FFFFFF"/>
              </a:highlight>
            </a:endParaRPr>
          </a:p>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April: Second disciplines list hearing at spring plenary session and vote at the plenary session on proposals via the resolutions process;</a:t>
            </a:r>
            <a:endParaRPr>
              <a:solidFill>
                <a:srgbClr val="0A0A0A"/>
              </a:solidFill>
              <a:highlight>
                <a:srgbClr val="FFFFFF"/>
              </a:highlight>
            </a:endParaRPr>
          </a:p>
          <a:p>
            <a:pPr marL="457200" lvl="0" indent="-381000" algn="l" rtl="0">
              <a:lnSpc>
                <a:spcPct val="115000"/>
              </a:lnSpc>
              <a:spcBef>
                <a:spcPts val="0"/>
              </a:spcBef>
              <a:spcAft>
                <a:spcPts val="0"/>
              </a:spcAft>
              <a:buClr>
                <a:srgbClr val="0A0A0A"/>
              </a:buClr>
              <a:buSzPts val="2400"/>
              <a:buChar char="●"/>
            </a:pPr>
            <a:r>
              <a:rPr lang="en-US">
                <a:solidFill>
                  <a:srgbClr val="0A0A0A"/>
                </a:solidFill>
                <a:highlight>
                  <a:srgbClr val="FFFFFF"/>
                </a:highlight>
              </a:rPr>
              <a:t>July: Submission to Board of Governors for approval, with approved updates reflected in a new version of the</a:t>
            </a:r>
            <a:r>
              <a:rPr lang="en-US" i="1">
                <a:solidFill>
                  <a:srgbClr val="0A0A0A"/>
                </a:solidFill>
                <a:highlight>
                  <a:srgbClr val="FFFFFF"/>
                </a:highlight>
              </a:rPr>
              <a:t> Minimum Qualifications for Faculty and Administrators in California Community Colleges</a:t>
            </a:r>
            <a:r>
              <a:rPr lang="en-US">
                <a:solidFill>
                  <a:srgbClr val="0A0A0A"/>
                </a:solidFill>
                <a:highlight>
                  <a:srgbClr val="FFFFFF"/>
                </a:highlight>
              </a:rPr>
              <a:t> that is distributed by the Chancellor’s Office.</a:t>
            </a:r>
            <a:endParaRPr/>
          </a:p>
        </p:txBody>
      </p:sp>
      <p:sp>
        <p:nvSpPr>
          <p:cNvPr id="196" name="Google Shape;196;g22d57d1578b_3_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22d57d1578b_3_14"/>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Disciplines List Example: Ethnic Studies</a:t>
            </a:r>
            <a:endParaRPr/>
          </a:p>
        </p:txBody>
      </p:sp>
      <p:sp>
        <p:nvSpPr>
          <p:cNvPr id="203" name="Google Shape;203;g22d57d1578b_3_14"/>
          <p:cNvSpPr txBox="1">
            <a:spLocks noGrp="1"/>
          </p:cNvSpPr>
          <p:nvPr>
            <p:ph type="body" idx="1"/>
          </p:nvPr>
        </p:nvSpPr>
        <p:spPr>
          <a:xfrm>
            <a:off x="830000" y="2335463"/>
            <a:ext cx="10523700" cy="39726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a:t>Updates to the Ethnic Studies discipline is in process</a:t>
            </a:r>
            <a:endParaRPr/>
          </a:p>
          <a:p>
            <a:pPr marL="457200" lvl="0" indent="-381000" algn="l" rtl="0">
              <a:spcBef>
                <a:spcPts val="0"/>
              </a:spcBef>
              <a:spcAft>
                <a:spcPts val="0"/>
              </a:spcAft>
              <a:buSzPts val="2400"/>
              <a:buChar char="●"/>
            </a:pPr>
            <a:r>
              <a:rPr lang="en-US"/>
              <a:t>Second Disciplines List Hearing occurred this morning</a:t>
            </a:r>
            <a:endParaRPr/>
          </a:p>
          <a:p>
            <a:pPr marL="457200" lvl="0" indent="-381000" algn="l" rtl="0">
              <a:spcBef>
                <a:spcPts val="0"/>
              </a:spcBef>
              <a:spcAft>
                <a:spcPts val="0"/>
              </a:spcAft>
              <a:buSzPts val="2400"/>
              <a:buChar char="●"/>
            </a:pPr>
            <a:r>
              <a:rPr lang="en-US"/>
              <a:t>Tomorrow vote on the resolution that proposes:</a:t>
            </a:r>
            <a:endParaRPr/>
          </a:p>
          <a:p>
            <a:pPr marL="914400" lvl="1" indent="-381000" algn="l" rtl="0">
              <a:lnSpc>
                <a:spcPct val="100000"/>
              </a:lnSpc>
              <a:spcBef>
                <a:spcPts val="0"/>
              </a:spcBef>
              <a:spcAft>
                <a:spcPts val="0"/>
              </a:spcAft>
              <a:buSzPts val="2400"/>
              <a:buChar char="○"/>
            </a:pPr>
            <a:r>
              <a:rPr lang="en-US">
                <a:solidFill>
                  <a:srgbClr val="0A0A0A"/>
                </a:solidFill>
                <a:highlight>
                  <a:srgbClr val="FFFFFF"/>
                </a:highlight>
              </a:rPr>
              <a:t>Master’s in African American Studies, Black Studies, Africana Studies, Latino Studies, La Raza Studies, Chicana/o Studies, Asian American Studies, Native American Studies, or American Indian Studies</a:t>
            </a:r>
            <a:endParaRPr>
              <a:solidFill>
                <a:srgbClr val="0A0A0A"/>
              </a:solidFill>
              <a:highlight>
                <a:srgbClr val="FFFFFF"/>
              </a:highlight>
            </a:endParaRPr>
          </a:p>
          <a:p>
            <a:pPr marL="914400" lvl="1" indent="-381000" algn="l" rtl="0">
              <a:lnSpc>
                <a:spcPct val="100000"/>
              </a:lnSpc>
              <a:spcBef>
                <a:spcPts val="0"/>
              </a:spcBef>
              <a:spcAft>
                <a:spcPts val="0"/>
              </a:spcAft>
              <a:buSzPts val="2400"/>
              <a:buChar char="○"/>
            </a:pPr>
            <a:r>
              <a:rPr lang="en-US" b="1">
                <a:solidFill>
                  <a:srgbClr val="0A0A0A"/>
                </a:solidFill>
                <a:highlight>
                  <a:srgbClr val="FFFFFF"/>
                </a:highlight>
              </a:rPr>
              <a:t>OR</a:t>
            </a:r>
            <a:endParaRPr b="1">
              <a:solidFill>
                <a:srgbClr val="0A0A0A"/>
              </a:solidFill>
              <a:highlight>
                <a:srgbClr val="FFFFFF"/>
              </a:highlight>
            </a:endParaRPr>
          </a:p>
          <a:p>
            <a:pPr marL="914400" lvl="1" indent="-381000" algn="l" rtl="0">
              <a:lnSpc>
                <a:spcPct val="100000"/>
              </a:lnSpc>
              <a:spcBef>
                <a:spcPts val="0"/>
              </a:spcBef>
              <a:spcAft>
                <a:spcPts val="0"/>
              </a:spcAft>
              <a:buSzPts val="2400"/>
              <a:buChar char="○"/>
            </a:pPr>
            <a:r>
              <a:rPr lang="en-US">
                <a:solidFill>
                  <a:srgbClr val="0A0A0A"/>
                </a:solidFill>
                <a:highlight>
                  <a:srgbClr val="FFFFFF"/>
                </a:highlight>
              </a:rPr>
              <a:t>Master’s in Ethnic Studies</a:t>
            </a:r>
            <a:endParaRPr>
              <a:solidFill>
                <a:srgbClr val="0A0A0A"/>
              </a:solidFill>
              <a:highlight>
                <a:srgbClr val="FFFFFF"/>
              </a:highlight>
            </a:endParaRPr>
          </a:p>
          <a:p>
            <a:pPr marL="914400" lvl="1" indent="-381000" algn="l" rtl="0">
              <a:lnSpc>
                <a:spcPct val="100000"/>
              </a:lnSpc>
              <a:spcBef>
                <a:spcPts val="0"/>
              </a:spcBef>
              <a:spcAft>
                <a:spcPts val="0"/>
              </a:spcAft>
              <a:buSzPts val="2400"/>
              <a:buChar char="○"/>
            </a:pPr>
            <a:r>
              <a:rPr lang="en-US" b="1">
                <a:solidFill>
                  <a:srgbClr val="0A0A0A"/>
                </a:solidFill>
                <a:highlight>
                  <a:srgbClr val="FFFFFF"/>
                </a:highlight>
              </a:rPr>
              <a:t>OR</a:t>
            </a:r>
            <a:r>
              <a:rPr lang="en-US">
                <a:solidFill>
                  <a:srgbClr val="0A0A0A"/>
                </a:solidFill>
                <a:highlight>
                  <a:srgbClr val="FFFFFF"/>
                </a:highlight>
              </a:rPr>
              <a:t> the equivalent</a:t>
            </a:r>
            <a:endParaRPr/>
          </a:p>
          <a:p>
            <a:pPr marL="457200" lvl="0" indent="-381000" algn="l" rtl="0">
              <a:spcBef>
                <a:spcPts val="0"/>
              </a:spcBef>
              <a:spcAft>
                <a:spcPts val="0"/>
              </a:spcAft>
              <a:buSzPts val="2400"/>
              <a:buChar char="●"/>
            </a:pPr>
            <a:r>
              <a:rPr lang="en-US"/>
              <a:t>DL resolutions may only be voted up or down, no amendments</a:t>
            </a:r>
            <a:endParaRPr/>
          </a:p>
        </p:txBody>
      </p:sp>
      <p:sp>
        <p:nvSpPr>
          <p:cNvPr id="204" name="Google Shape;204;g22d57d1578b_3_1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22cb495ccd2_2_0"/>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Resources</a:t>
            </a:r>
            <a:endParaRPr/>
          </a:p>
        </p:txBody>
      </p:sp>
      <p:sp>
        <p:nvSpPr>
          <p:cNvPr id="211" name="Google Shape;211;g22cb495ccd2_2_0"/>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457200" lvl="0" indent="-419100" algn="l" rtl="0">
              <a:spcBef>
                <a:spcPts val="1000"/>
              </a:spcBef>
              <a:spcAft>
                <a:spcPts val="0"/>
              </a:spcAft>
              <a:buSzPts val="3000"/>
              <a:buChar char="●"/>
            </a:pPr>
            <a:r>
              <a:rPr lang="en-US" sz="3000" u="sng">
                <a:solidFill>
                  <a:schemeClr val="hlink"/>
                </a:solidFill>
                <a:hlinkClick r:id="rId3"/>
              </a:rPr>
              <a:t>Local Senates Handbook</a:t>
            </a:r>
            <a:endParaRPr sz="3000"/>
          </a:p>
          <a:p>
            <a:pPr marL="457200" lvl="0" indent="-419100" algn="l" rtl="0">
              <a:spcBef>
                <a:spcPts val="0"/>
              </a:spcBef>
              <a:spcAft>
                <a:spcPts val="0"/>
              </a:spcAft>
              <a:buSzPts val="3000"/>
              <a:buChar char="●"/>
            </a:pPr>
            <a:r>
              <a:rPr lang="en-US" sz="3000" u="sng">
                <a:solidFill>
                  <a:schemeClr val="hlink"/>
                </a:solidFill>
                <a:hlinkClick r:id="rId4"/>
              </a:rPr>
              <a:t>Min Quals Handbook 2022</a:t>
            </a:r>
            <a:endParaRPr sz="3000"/>
          </a:p>
          <a:p>
            <a:pPr marL="457200" lvl="0" indent="-419100" algn="l" rtl="0">
              <a:spcBef>
                <a:spcPts val="0"/>
              </a:spcBef>
              <a:spcAft>
                <a:spcPts val="0"/>
              </a:spcAft>
              <a:buSzPts val="3000"/>
              <a:buChar char="●"/>
            </a:pPr>
            <a:r>
              <a:rPr lang="en-US" sz="3000" u="sng">
                <a:solidFill>
                  <a:schemeClr val="hlink"/>
                </a:solidFill>
                <a:hlinkClick r:id="rId5"/>
              </a:rPr>
              <a:t>PCAH (8th ed)</a:t>
            </a:r>
            <a:r>
              <a:rPr lang="en-US" sz="3000"/>
              <a:t> and </a:t>
            </a:r>
            <a:r>
              <a:rPr lang="en-US" sz="3000" u="sng">
                <a:solidFill>
                  <a:schemeClr val="hlink"/>
                </a:solidFill>
                <a:hlinkClick r:id="rId6"/>
              </a:rPr>
              <a:t>Tech Manual</a:t>
            </a:r>
            <a:endParaRPr sz="3000"/>
          </a:p>
          <a:p>
            <a:pPr marL="457200" lvl="0" indent="-419100" algn="l" rtl="0">
              <a:spcBef>
                <a:spcPts val="0"/>
              </a:spcBef>
              <a:spcAft>
                <a:spcPts val="0"/>
              </a:spcAft>
              <a:buSzPts val="3000"/>
              <a:buChar char="●"/>
            </a:pPr>
            <a:r>
              <a:rPr lang="en-US" sz="3000"/>
              <a:t>Some papers:</a:t>
            </a:r>
            <a:endParaRPr sz="3000"/>
          </a:p>
          <a:p>
            <a:pPr marL="914400" lvl="1" indent="-419100" algn="l" rtl="0">
              <a:spcBef>
                <a:spcPts val="0"/>
              </a:spcBef>
              <a:spcAft>
                <a:spcPts val="0"/>
              </a:spcAft>
              <a:buSzPts val="3000"/>
              <a:buChar char="○"/>
            </a:pPr>
            <a:r>
              <a:rPr lang="en-US" sz="3000" u="sng">
                <a:solidFill>
                  <a:schemeClr val="hlink"/>
                </a:solidFill>
                <a:hlinkClick r:id="rId7"/>
              </a:rPr>
              <a:t>Equivalence to the Minimum Qualifications 2020</a:t>
            </a:r>
            <a:endParaRPr sz="3000"/>
          </a:p>
          <a:p>
            <a:pPr marL="914400" lvl="1" indent="-419100" algn="l" rtl="0">
              <a:spcBef>
                <a:spcPts val="0"/>
              </a:spcBef>
              <a:spcAft>
                <a:spcPts val="0"/>
              </a:spcAft>
              <a:buSzPts val="3000"/>
              <a:buChar char="○"/>
            </a:pPr>
            <a:r>
              <a:rPr lang="en-US" sz="3000" u="sng">
                <a:solidFill>
                  <a:schemeClr val="hlink"/>
                </a:solidFill>
                <a:hlinkClick r:id="rId8"/>
              </a:rPr>
              <a:t>Equity Driven Systems</a:t>
            </a:r>
            <a:endParaRPr sz="3000"/>
          </a:p>
          <a:p>
            <a:pPr marL="457200" lvl="0" indent="-419100" algn="l" rtl="0">
              <a:spcBef>
                <a:spcPts val="0"/>
              </a:spcBef>
              <a:spcAft>
                <a:spcPts val="0"/>
              </a:spcAft>
              <a:buSzPts val="3000"/>
              <a:buChar char="●"/>
            </a:pPr>
            <a:r>
              <a:rPr lang="en-US" sz="3000" u="sng">
                <a:solidFill>
                  <a:schemeClr val="hlink"/>
                </a:solidFill>
                <a:hlinkClick r:id="rId9"/>
              </a:rPr>
              <a:t>CTE Toolkit</a:t>
            </a:r>
            <a:endParaRPr sz="3000"/>
          </a:p>
          <a:p>
            <a:pPr marL="457200" lvl="0" indent="-419100" algn="l" rtl="0">
              <a:spcBef>
                <a:spcPts val="0"/>
              </a:spcBef>
              <a:spcAft>
                <a:spcPts val="0"/>
              </a:spcAft>
              <a:buSzPts val="3000"/>
              <a:buChar char="●"/>
            </a:pPr>
            <a:r>
              <a:rPr lang="en-US" sz="3000" u="sng">
                <a:solidFill>
                  <a:schemeClr val="hlink"/>
                </a:solidFill>
                <a:hlinkClick r:id="rId10"/>
              </a:rPr>
              <a:t>Apply for statewide service</a:t>
            </a:r>
            <a:endParaRPr sz="3000"/>
          </a:p>
          <a:p>
            <a:pPr marL="457200" lvl="0" indent="0" algn="l" rtl="0">
              <a:spcBef>
                <a:spcPts val="1000"/>
              </a:spcBef>
              <a:spcAft>
                <a:spcPts val="0"/>
              </a:spcAft>
              <a:buNone/>
            </a:pPr>
            <a:endParaRPr/>
          </a:p>
        </p:txBody>
      </p:sp>
      <p:sp>
        <p:nvSpPr>
          <p:cNvPr id="212" name="Google Shape;212;g22cb495ccd2_2_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9"/>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Questions?</a:t>
            </a:r>
            <a:endParaRPr/>
          </a:p>
        </p:txBody>
      </p:sp>
      <p:sp>
        <p:nvSpPr>
          <p:cNvPr id="218" name="Google Shape;218;p9"/>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342900" lvl="0" indent="-419100" algn="l" rtl="0">
              <a:lnSpc>
                <a:spcPct val="90000"/>
              </a:lnSpc>
              <a:spcBef>
                <a:spcPts val="0"/>
              </a:spcBef>
              <a:spcAft>
                <a:spcPts val="0"/>
              </a:spcAft>
              <a:buClr>
                <a:srgbClr val="404040"/>
              </a:buClr>
              <a:buSzPts val="3600"/>
              <a:buFont typeface="Arial"/>
              <a:buChar char="•"/>
            </a:pPr>
            <a:r>
              <a:rPr lang="en-US" sz="3600" u="sng">
                <a:solidFill>
                  <a:schemeClr val="hlink"/>
                </a:solidFill>
                <a:hlinkClick r:id="rId3"/>
              </a:rPr>
              <a:t>info@asccc.org</a:t>
            </a:r>
            <a:endParaRPr sz="3600"/>
          </a:p>
          <a:p>
            <a:pPr marL="0" lvl="0" indent="0" algn="l" rtl="0">
              <a:lnSpc>
                <a:spcPct val="90000"/>
              </a:lnSpc>
              <a:spcBef>
                <a:spcPts val="0"/>
              </a:spcBef>
              <a:spcAft>
                <a:spcPts val="0"/>
              </a:spcAft>
              <a:buNone/>
            </a:pPr>
            <a:endParaRPr/>
          </a:p>
          <a:p>
            <a:pPr marL="342900" lvl="0" indent="-419100" algn="l" rtl="0">
              <a:lnSpc>
                <a:spcPct val="90000"/>
              </a:lnSpc>
              <a:spcBef>
                <a:spcPts val="0"/>
              </a:spcBef>
              <a:spcAft>
                <a:spcPts val="0"/>
              </a:spcAft>
              <a:buClr>
                <a:srgbClr val="404040"/>
              </a:buClr>
              <a:buSzPts val="3600"/>
              <a:buFont typeface="Arial"/>
              <a:buChar char="•"/>
            </a:pPr>
            <a:r>
              <a:rPr lang="en-US" sz="3600"/>
              <a:t>Request local visits </a:t>
            </a:r>
            <a:endParaRPr sz="3600"/>
          </a:p>
          <a:p>
            <a:pPr marL="685800" lvl="1" indent="-304800" algn="l" rtl="0">
              <a:lnSpc>
                <a:spcPct val="90000"/>
              </a:lnSpc>
              <a:spcBef>
                <a:spcPts val="0"/>
              </a:spcBef>
              <a:spcAft>
                <a:spcPts val="0"/>
              </a:spcAft>
              <a:buSzPts val="3600"/>
              <a:buChar char="•"/>
            </a:pPr>
            <a:r>
              <a:rPr lang="en-US" sz="3600" u="sng">
                <a:solidFill>
                  <a:schemeClr val="hlink"/>
                </a:solidFill>
                <a:hlinkClick r:id="rId4"/>
              </a:rPr>
              <a:t>Local senate visits</a:t>
            </a:r>
            <a:endParaRPr sz="3600"/>
          </a:p>
          <a:p>
            <a:pPr marL="685800" lvl="1" indent="-304800" algn="l" rtl="0">
              <a:lnSpc>
                <a:spcPct val="90000"/>
              </a:lnSpc>
              <a:spcBef>
                <a:spcPts val="0"/>
              </a:spcBef>
              <a:spcAft>
                <a:spcPts val="0"/>
              </a:spcAft>
              <a:buSzPts val="3600"/>
              <a:buChar char="•"/>
            </a:pPr>
            <a:r>
              <a:rPr lang="en-US" sz="3600" u="sng">
                <a:solidFill>
                  <a:schemeClr val="hlink"/>
                </a:solidFill>
                <a:hlinkClick r:id="rId5"/>
              </a:rPr>
              <a:t>Collegiality in action visits</a:t>
            </a:r>
            <a:endParaRPr sz="3600"/>
          </a:p>
        </p:txBody>
      </p:sp>
      <p:sp>
        <p:nvSpPr>
          <p:cNvPr id="219" name="Google Shape;219;p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a:t>Overview</a:t>
            </a:r>
            <a:endParaRPr/>
          </a:p>
        </p:txBody>
      </p:sp>
      <p:sp>
        <p:nvSpPr>
          <p:cNvPr id="56" name="Google Shape;56;p3"/>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p>
            <a:pPr marL="228600" lvl="0" indent="-266700" algn="l" rtl="0">
              <a:lnSpc>
                <a:spcPct val="90000"/>
              </a:lnSpc>
              <a:spcBef>
                <a:spcPts val="0"/>
              </a:spcBef>
              <a:spcAft>
                <a:spcPts val="0"/>
              </a:spcAft>
              <a:buClr>
                <a:srgbClr val="404040"/>
              </a:buClr>
              <a:buSzPts val="3000"/>
              <a:buChar char="•"/>
            </a:pPr>
            <a:r>
              <a:rPr lang="en-US" sz="3000"/>
              <a:t>Academic and Professional Matters</a:t>
            </a:r>
            <a:endParaRPr sz="3000"/>
          </a:p>
          <a:p>
            <a:pPr marL="228600" lvl="0" indent="-304800" algn="l" rtl="0">
              <a:spcBef>
                <a:spcPts val="1000"/>
              </a:spcBef>
              <a:spcAft>
                <a:spcPts val="0"/>
              </a:spcAft>
              <a:buSzPts val="3000"/>
              <a:buChar char="•"/>
            </a:pPr>
            <a:r>
              <a:rPr lang="en-US" sz="3000"/>
              <a:t>Minimum Qualifications</a:t>
            </a:r>
            <a:endParaRPr sz="3000"/>
          </a:p>
          <a:p>
            <a:pPr marL="228600" lvl="0" indent="-266700" algn="l" rtl="0">
              <a:lnSpc>
                <a:spcPct val="90000"/>
              </a:lnSpc>
              <a:spcBef>
                <a:spcPts val="1000"/>
              </a:spcBef>
              <a:spcAft>
                <a:spcPts val="0"/>
              </a:spcAft>
              <a:buClr>
                <a:srgbClr val="404040"/>
              </a:buClr>
              <a:buSzPts val="3000"/>
              <a:buChar char="•"/>
            </a:pPr>
            <a:r>
              <a:rPr lang="en-US" sz="3000"/>
              <a:t>Equivalency</a:t>
            </a:r>
            <a:endParaRPr sz="3000"/>
          </a:p>
          <a:p>
            <a:pPr marL="228600" lvl="0" indent="-266700" algn="l" rtl="0">
              <a:lnSpc>
                <a:spcPct val="90000"/>
              </a:lnSpc>
              <a:spcBef>
                <a:spcPts val="1000"/>
              </a:spcBef>
              <a:spcAft>
                <a:spcPts val="0"/>
              </a:spcAft>
              <a:buClr>
                <a:srgbClr val="404040"/>
              </a:buClr>
              <a:buSzPts val="3000"/>
              <a:buChar char="•"/>
            </a:pPr>
            <a:r>
              <a:rPr lang="en-US" sz="3000"/>
              <a:t>Assigning Courses to Disciplines</a:t>
            </a:r>
            <a:endParaRPr sz="3000"/>
          </a:p>
          <a:p>
            <a:pPr marL="228600" lvl="0" indent="-304800" algn="l" rtl="0">
              <a:spcBef>
                <a:spcPts val="1000"/>
              </a:spcBef>
              <a:spcAft>
                <a:spcPts val="0"/>
              </a:spcAft>
              <a:buSzPts val="3000"/>
              <a:buChar char="•"/>
            </a:pPr>
            <a:r>
              <a:rPr lang="en-US" sz="3000"/>
              <a:t>Disciplines List Process</a:t>
            </a:r>
            <a:endParaRPr sz="3000"/>
          </a:p>
          <a:p>
            <a:pPr marL="0" lvl="0" indent="0" algn="l" rtl="0">
              <a:lnSpc>
                <a:spcPct val="90000"/>
              </a:lnSpc>
              <a:spcBef>
                <a:spcPts val="1000"/>
              </a:spcBef>
              <a:spcAft>
                <a:spcPts val="0"/>
              </a:spcAft>
              <a:buNone/>
            </a:pPr>
            <a:endParaRPr/>
          </a:p>
        </p:txBody>
      </p:sp>
      <p:sp>
        <p:nvSpPr>
          <p:cNvPr id="57" name="Google Shape;57;p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4"/>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Academic and Professional Matters</a:t>
            </a:r>
            <a:endParaRPr/>
          </a:p>
        </p:txBody>
      </p:sp>
      <p:sp>
        <p:nvSpPr>
          <p:cNvPr id="63" name="Google Shape;63;p4"/>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457200" marR="0" lvl="0" indent="-419100" algn="l" rtl="0">
              <a:lnSpc>
                <a:spcPct val="90000"/>
              </a:lnSpc>
              <a:spcBef>
                <a:spcPts val="0"/>
              </a:spcBef>
              <a:spcAft>
                <a:spcPts val="0"/>
              </a:spcAft>
              <a:buSzPts val="3000"/>
              <a:buChar char="-"/>
            </a:pPr>
            <a:r>
              <a:rPr lang="en-US" sz="3000"/>
              <a:t>AB 1725 (Vasconcellos, 1988):  From Credentials to Minimum Qualifications</a:t>
            </a:r>
            <a:endParaRPr sz="3000"/>
          </a:p>
          <a:p>
            <a:pPr marL="457200" marR="0" lvl="0" indent="-419100" algn="l" rtl="0">
              <a:lnSpc>
                <a:spcPct val="90000"/>
              </a:lnSpc>
              <a:spcBef>
                <a:spcPts val="0"/>
              </a:spcBef>
              <a:spcAft>
                <a:spcPts val="0"/>
              </a:spcAft>
              <a:buSzPts val="3000"/>
              <a:buChar char="-"/>
            </a:pPr>
            <a:r>
              <a:rPr lang="en-US" sz="3000"/>
              <a:t>Ed. Code. §87357(a)(1): Empowers ASCCC such that the BOG must “with regard to minimum qualifications for faculty, consult with, and rely primarily on the advice and judgment of, the statewide Academic Senate.”</a:t>
            </a:r>
            <a:endParaRPr sz="3000"/>
          </a:p>
          <a:p>
            <a:pPr marL="0" marR="0" lvl="0" indent="0" algn="l" rtl="0">
              <a:lnSpc>
                <a:spcPct val="90000"/>
              </a:lnSpc>
              <a:spcBef>
                <a:spcPts val="0"/>
              </a:spcBef>
              <a:spcAft>
                <a:spcPts val="0"/>
              </a:spcAft>
              <a:buNone/>
            </a:pPr>
            <a:endParaRPr/>
          </a:p>
        </p:txBody>
      </p:sp>
      <p:sp>
        <p:nvSpPr>
          <p:cNvPr id="64" name="Google Shape;64;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21487d86e55_0_2"/>
          <p:cNvSpPr txBox="1">
            <a:spLocks noGrp="1"/>
          </p:cNvSpPr>
          <p:nvPr>
            <p:ph type="title"/>
          </p:nvPr>
        </p:nvSpPr>
        <p:spPr>
          <a:xfrm>
            <a:off x="2795450" y="403412"/>
            <a:ext cx="85584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Disciplines List &amp; Minimum Qualifications</a:t>
            </a:r>
            <a:endParaRPr/>
          </a:p>
        </p:txBody>
      </p:sp>
      <p:sp>
        <p:nvSpPr>
          <p:cNvPr id="70" name="Google Shape;70;g21487d86e55_0_2"/>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Autofit/>
          </a:bodyPr>
          <a:lstStyle/>
          <a:p>
            <a:pPr marL="457200" lvl="0" indent="-419100" algn="l" rtl="0">
              <a:spcBef>
                <a:spcPts val="0"/>
              </a:spcBef>
              <a:spcAft>
                <a:spcPts val="0"/>
              </a:spcAft>
              <a:buSzPts val="3000"/>
              <a:buAutoNum type="arabicParenBoth"/>
            </a:pPr>
            <a:r>
              <a:rPr lang="en-US" sz="3000"/>
              <a:t>Curriculum including establishing prerequisites and placing courses within disciplines</a:t>
            </a:r>
            <a:endParaRPr sz="3000"/>
          </a:p>
        </p:txBody>
      </p:sp>
      <p:sp>
        <p:nvSpPr>
          <p:cNvPr id="71" name="Google Shape;71;g21487d86e55_0_2"/>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5"/>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Disciplines List &amp; Minimum Qualifications (Cont.)</a:t>
            </a:r>
            <a:endParaRPr dirty="0"/>
          </a:p>
        </p:txBody>
      </p:sp>
      <p:sp>
        <p:nvSpPr>
          <p:cNvPr id="78" name="Google Shape;78;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6</a:t>
            </a:fld>
            <a:endParaRPr/>
          </a:p>
        </p:txBody>
      </p:sp>
      <p:pic>
        <p:nvPicPr>
          <p:cNvPr id="79" name="Google Shape;79;p5" descr="Table that shows the minimum qualifications for Counseling stated as &quot;Master's in counseling, rehabilitation counseling, clinical psychology, counseling psychology, guidance counseling, educational counseling, social work, career development, marriage and family therapy or marriage, family and child counseling,&#10;OR the equivalent.  It also states NOTE: A bachelor's degree on of the of the listed degrees and a license as a Marriage and Family Therapist is an alternate qualification this discipline." title="Counseling from the Min Quals Handbook"/>
          <p:cNvPicPr preferRelativeResize="0"/>
          <p:nvPr/>
        </p:nvPicPr>
        <p:blipFill>
          <a:blip r:embed="rId3">
            <a:alphaModFix/>
          </a:blip>
          <a:stretch>
            <a:fillRect/>
          </a:stretch>
        </p:blipFill>
        <p:spPr>
          <a:xfrm>
            <a:off x="1549050" y="2662580"/>
            <a:ext cx="9625349" cy="3569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7"/>
          <p:cNvSpPr txBox="1">
            <a:spLocks noGrp="1"/>
          </p:cNvSpPr>
          <p:nvPr>
            <p:ph type="title"/>
          </p:nvPr>
        </p:nvSpPr>
        <p:spPr>
          <a:xfrm>
            <a:off x="2795450" y="403412"/>
            <a:ext cx="8558347"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Equivalency</a:t>
            </a:r>
            <a:endParaRPr/>
          </a:p>
        </p:txBody>
      </p:sp>
      <p:sp>
        <p:nvSpPr>
          <p:cNvPr id="85" name="Google Shape;85;p7"/>
          <p:cNvSpPr txBox="1">
            <a:spLocks noGrp="1"/>
          </p:cNvSpPr>
          <p:nvPr>
            <p:ph type="body" idx="1"/>
          </p:nvPr>
        </p:nvSpPr>
        <p:spPr>
          <a:xfrm>
            <a:off x="464450" y="2662575"/>
            <a:ext cx="11230800" cy="3569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sz="1800">
                <a:solidFill>
                  <a:srgbClr val="0A0A0A"/>
                </a:solidFill>
                <a:highlight>
                  <a:srgbClr val="FFFFFF"/>
                </a:highlight>
              </a:rPr>
              <a:t>Education Code §§ 87359 and 87360, individuals who do not possess the minimum qualifications for service may be hired as faculty members if they possess “qualifications that are at least equivalent to the minimum qualifications.” </a:t>
            </a:r>
            <a:endParaRPr sz="1800">
              <a:solidFill>
                <a:srgbClr val="0A0A0A"/>
              </a:solidFill>
              <a:highlight>
                <a:srgbClr val="FFFFFF"/>
              </a:highlight>
            </a:endParaRPr>
          </a:p>
          <a:p>
            <a:pPr marL="0" marR="0" lvl="0" indent="0" algn="l" rtl="0">
              <a:lnSpc>
                <a:spcPct val="90000"/>
              </a:lnSpc>
              <a:spcBef>
                <a:spcPts val="0"/>
              </a:spcBef>
              <a:spcAft>
                <a:spcPts val="0"/>
              </a:spcAft>
              <a:buClr>
                <a:srgbClr val="404040"/>
              </a:buClr>
              <a:buSzPts val="2400"/>
              <a:buFont typeface="Arial"/>
              <a:buNone/>
            </a:pPr>
            <a:endParaRPr sz="1800">
              <a:solidFill>
                <a:srgbClr val="0A0A0A"/>
              </a:solidFill>
              <a:highlight>
                <a:srgbClr val="FFFFFF"/>
              </a:highlight>
            </a:endParaRPr>
          </a:p>
          <a:p>
            <a:pPr marL="0" marR="0" lvl="0" indent="0" algn="l" rtl="0">
              <a:lnSpc>
                <a:spcPct val="90000"/>
              </a:lnSpc>
              <a:spcBef>
                <a:spcPts val="0"/>
              </a:spcBef>
              <a:spcAft>
                <a:spcPts val="0"/>
              </a:spcAft>
              <a:buClr>
                <a:srgbClr val="404040"/>
              </a:buClr>
              <a:buSzPts val="2400"/>
              <a:buFont typeface="Arial"/>
              <a:buNone/>
            </a:pPr>
            <a:r>
              <a:rPr lang="en-US" sz="1800">
                <a:solidFill>
                  <a:srgbClr val="0A0A0A"/>
                </a:solidFill>
                <a:highlight>
                  <a:srgbClr val="FFFFFF"/>
                </a:highlight>
              </a:rPr>
              <a:t>Equivalency processes at California community colleges are locally established, vary widely, and may or may not include a means for evaluating equivalency</a:t>
            </a:r>
            <a:endParaRPr sz="1800">
              <a:solidFill>
                <a:schemeClr val="dk1"/>
              </a:solidFill>
            </a:endParaRPr>
          </a:p>
          <a:p>
            <a:pPr marL="0" lvl="0" indent="0" algn="l" rtl="0">
              <a:lnSpc>
                <a:spcPct val="115000"/>
              </a:lnSpc>
              <a:spcBef>
                <a:spcPts val="600"/>
              </a:spcBef>
              <a:spcAft>
                <a:spcPts val="0"/>
              </a:spcAft>
              <a:buClr>
                <a:schemeClr val="dk1"/>
              </a:buClr>
              <a:buSzPts val="1100"/>
              <a:buFont typeface="Arial"/>
              <a:buNone/>
            </a:pPr>
            <a:r>
              <a:rPr lang="en-US" sz="1800">
                <a:solidFill>
                  <a:schemeClr val="dk1"/>
                </a:solidFill>
              </a:rPr>
              <a:t>Every district must have an equivalency process, with process, criteria, and standards by which the governing board determines that faculty possess qualifications at least equal to the minimum qualifications (</a:t>
            </a:r>
            <a:r>
              <a:rPr lang="en-US" sz="1800" b="1">
                <a:solidFill>
                  <a:schemeClr val="dk1"/>
                </a:solidFill>
              </a:rPr>
              <a:t>Ed Code §87359</a:t>
            </a:r>
            <a:r>
              <a:rPr lang="en-US" sz="1800">
                <a:solidFill>
                  <a:schemeClr val="dk1"/>
                </a:solidFill>
              </a:rPr>
              <a:t>).</a:t>
            </a:r>
            <a:endParaRPr sz="1800">
              <a:solidFill>
                <a:schemeClr val="dk1"/>
              </a:solidFill>
            </a:endParaRPr>
          </a:p>
          <a:p>
            <a:pPr marL="0" lvl="0" indent="0" algn="l" rtl="0">
              <a:lnSpc>
                <a:spcPct val="115000"/>
              </a:lnSpc>
              <a:spcBef>
                <a:spcPts val="600"/>
              </a:spcBef>
              <a:spcAft>
                <a:spcPts val="0"/>
              </a:spcAft>
              <a:buClr>
                <a:schemeClr val="dk1"/>
              </a:buClr>
              <a:buSzPts val="1100"/>
              <a:buFont typeface="Arial"/>
              <a:buNone/>
            </a:pPr>
            <a:r>
              <a:rPr lang="en-US" sz="1800">
                <a:solidFill>
                  <a:schemeClr val="dk1"/>
                </a:solidFill>
              </a:rPr>
              <a:t>“The process, as well as criteria and standards…shall be </a:t>
            </a:r>
            <a:r>
              <a:rPr lang="en-US" sz="1800" u="sng">
                <a:solidFill>
                  <a:schemeClr val="dk1"/>
                </a:solidFill>
              </a:rPr>
              <a:t>developed and agreed upon jointly</a:t>
            </a:r>
            <a:r>
              <a:rPr lang="en-US" sz="1800">
                <a:solidFill>
                  <a:schemeClr val="dk1"/>
                </a:solidFill>
              </a:rPr>
              <a:t> by …the [local] governing board and the [local] academic senate” and “that the governing board </a:t>
            </a:r>
            <a:r>
              <a:rPr lang="en-US" sz="1800" u="sng">
                <a:solidFill>
                  <a:schemeClr val="dk1"/>
                </a:solidFill>
              </a:rPr>
              <a:t>relies primarily</a:t>
            </a:r>
            <a:r>
              <a:rPr lang="en-US" sz="1800">
                <a:solidFill>
                  <a:schemeClr val="dk1"/>
                </a:solidFill>
              </a:rPr>
              <a:t> upon the advice and judgment of the academic senate” (</a:t>
            </a:r>
            <a:r>
              <a:rPr lang="en-US" sz="1800" b="1">
                <a:solidFill>
                  <a:schemeClr val="dk1"/>
                </a:solidFill>
              </a:rPr>
              <a:t>Ed Code §87359/Title 5 §53430</a:t>
            </a:r>
            <a:r>
              <a:rPr lang="en-US" sz="1800">
                <a:solidFill>
                  <a:schemeClr val="dk1"/>
                </a:solidFill>
              </a:rPr>
              <a:t>).</a:t>
            </a:r>
            <a:endParaRPr sz="1800">
              <a:solidFill>
                <a:srgbClr val="0A0A0A"/>
              </a:solidFill>
              <a:highlight>
                <a:srgbClr val="FFFFFF"/>
              </a:highlight>
            </a:endParaRPr>
          </a:p>
        </p:txBody>
      </p:sp>
      <p:sp>
        <p:nvSpPr>
          <p:cNvPr id="86" name="Google Shape;86;p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22d57d1578b_3_21"/>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Principles for Granting Equivalency</a:t>
            </a:r>
            <a:endParaRPr/>
          </a:p>
        </p:txBody>
      </p:sp>
      <p:sp>
        <p:nvSpPr>
          <p:cNvPr id="93" name="Google Shape;93;g22d57d1578b_3_21"/>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a:t>Equivalency promotes diversity by broadening the applicant pool. </a:t>
            </a:r>
            <a:endParaRPr/>
          </a:p>
          <a:p>
            <a:pPr marL="457200" lvl="0" indent="-381000" algn="l" rtl="0">
              <a:spcBef>
                <a:spcPts val="0"/>
              </a:spcBef>
              <a:spcAft>
                <a:spcPts val="0"/>
              </a:spcAft>
              <a:buSzPts val="2400"/>
              <a:buChar char="●"/>
            </a:pPr>
            <a:r>
              <a:rPr lang="en-US"/>
              <a:t>Equivalent to the minimum qualifications means equal to the minimum qualifications, not nearly equal.</a:t>
            </a:r>
            <a:endParaRPr/>
          </a:p>
          <a:p>
            <a:pPr marL="457200" lvl="0" indent="-381000" algn="l" rtl="0">
              <a:spcBef>
                <a:spcPts val="0"/>
              </a:spcBef>
              <a:spcAft>
                <a:spcPts val="0"/>
              </a:spcAft>
              <a:buSzPts val="2400"/>
              <a:buChar char="●"/>
            </a:pPr>
            <a:r>
              <a:rPr lang="en-US"/>
              <a:t>Applicants must provide evidence that they have attained the breadth of coursework or experience equal to the general education component of an earned associate’s or bachelor’s degree.</a:t>
            </a:r>
            <a:endParaRPr/>
          </a:p>
          <a:p>
            <a:pPr marL="457200" lvl="0" indent="-381000" algn="l" rtl="0">
              <a:spcBef>
                <a:spcPts val="0"/>
              </a:spcBef>
              <a:spcAft>
                <a:spcPts val="0"/>
              </a:spcAft>
              <a:buSzPts val="2400"/>
              <a:buChar char="●"/>
            </a:pPr>
            <a:r>
              <a:rPr lang="en-US"/>
              <a:t>Applicants must provide evidence demonstrating attainment of the skills and knowledge provided by specialized coursework required for the degree listed in the Disciplines List.</a:t>
            </a:r>
            <a:endParaRPr/>
          </a:p>
        </p:txBody>
      </p:sp>
      <p:sp>
        <p:nvSpPr>
          <p:cNvPr id="94" name="Google Shape;94;g22d57d1578b_3_2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22d57d1578b_3_42"/>
          <p:cNvSpPr txBox="1">
            <a:spLocks noGrp="1"/>
          </p:cNvSpPr>
          <p:nvPr>
            <p:ph type="title"/>
          </p:nvPr>
        </p:nvSpPr>
        <p:spPr>
          <a:xfrm>
            <a:off x="2795450" y="403412"/>
            <a:ext cx="85584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Principles for Granting Equivalency (Cont.)</a:t>
            </a:r>
            <a:endParaRPr/>
          </a:p>
        </p:txBody>
      </p:sp>
      <p:sp>
        <p:nvSpPr>
          <p:cNvPr id="101" name="Google Shape;101;g22d57d1578b_3_42"/>
          <p:cNvSpPr txBox="1">
            <a:spLocks noGrp="1"/>
          </p:cNvSpPr>
          <p:nvPr>
            <p:ph type="body" idx="1"/>
          </p:nvPr>
        </p:nvSpPr>
        <p:spPr>
          <a:xfrm>
            <a:off x="829994" y="2205368"/>
            <a:ext cx="10523700" cy="35694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a:t>Local hiring procedures should support applicants seeking equivalency by providing public-facing information that makes clear the…process…and provides resources to help applicants.</a:t>
            </a:r>
            <a:endParaRPr/>
          </a:p>
          <a:p>
            <a:pPr marL="457200" lvl="0" indent="-381000" algn="l" rtl="0">
              <a:spcBef>
                <a:spcPts val="0"/>
              </a:spcBef>
              <a:spcAft>
                <a:spcPts val="0"/>
              </a:spcAft>
              <a:buSzPts val="2400"/>
              <a:buChar char="●"/>
            </a:pPr>
            <a:r>
              <a:rPr lang="en-US"/>
              <a:t>Faculty members exemplify to their students the value of an education that is both well-rounded and specialized and has consistently defined associate’s degree parameters. Faculty should act as models for students by demonstrating a breadth of general education knowledge and a depth of knowledge that is discipline specific.</a:t>
            </a:r>
            <a:endParaRPr/>
          </a:p>
          <a:p>
            <a:pPr marL="457200" lvl="0" indent="-381000" algn="l" rtl="0">
              <a:spcBef>
                <a:spcPts val="0"/>
              </a:spcBef>
              <a:spcAft>
                <a:spcPts val="0"/>
              </a:spcAft>
              <a:buSzPts val="2400"/>
              <a:buChar char="●"/>
            </a:pPr>
            <a:r>
              <a:rPr lang="en-US"/>
              <a:t>Eminence should not be used as the sole criteria for granting equivalence (ASCCC Resolution 10.01 SP09).</a:t>
            </a:r>
            <a:endParaRPr/>
          </a:p>
          <a:p>
            <a:pPr marL="457200" lvl="0" indent="-381000" algn="l" rtl="0">
              <a:spcBef>
                <a:spcPts val="0"/>
              </a:spcBef>
              <a:spcAft>
                <a:spcPts val="0"/>
              </a:spcAft>
              <a:buSzPts val="2400"/>
              <a:buChar char="●"/>
            </a:pPr>
            <a:r>
              <a:rPr lang="en-US"/>
              <a:t>No provisional or conditional equivalency should exist</a:t>
            </a:r>
            <a:endParaRPr/>
          </a:p>
        </p:txBody>
      </p:sp>
      <p:sp>
        <p:nvSpPr>
          <p:cNvPr id="102" name="Google Shape;102;g22d57d1578b_3_4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SCCC Curriculum Inst. 2020 Theme">
  <a:themeElements>
    <a:clrScheme name="ASCCC Spring Plenary 2023 2">
      <a:dk1>
        <a:srgbClr val="000000"/>
      </a:dk1>
      <a:lt1>
        <a:srgbClr val="FFFFFF"/>
      </a:lt1>
      <a:dk2>
        <a:srgbClr val="75122E"/>
      </a:dk2>
      <a:lt2>
        <a:srgbClr val="E7E6E6"/>
      </a:lt2>
      <a:accent1>
        <a:srgbClr val="07827C"/>
      </a:accent1>
      <a:accent2>
        <a:srgbClr val="FFCF71"/>
      </a:accent2>
      <a:accent3>
        <a:srgbClr val="4F473B"/>
      </a:accent3>
      <a:accent4>
        <a:srgbClr val="D33F2C"/>
      </a:accent4>
      <a:accent5>
        <a:srgbClr val="E8831D"/>
      </a:accent5>
      <a:accent6>
        <a:srgbClr val="D6BE78"/>
      </a:accent6>
      <a:hlink>
        <a:srgbClr val="74112E"/>
      </a:hlink>
      <a:folHlink>
        <a:srgbClr val="74112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2823</Words>
  <Application>Microsoft Office PowerPoint</Application>
  <PresentationFormat>Widescreen</PresentationFormat>
  <Paragraphs>177</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Palatino</vt:lpstr>
      <vt:lpstr>Arial</vt:lpstr>
      <vt:lpstr>Calibri</vt:lpstr>
      <vt:lpstr>Georgia</vt:lpstr>
      <vt:lpstr>ASCCC Curriculum Inst. 2020 Theme</vt:lpstr>
      <vt:lpstr>Mark Edward Osea, Mendocino College Erik Reese, ASCCC Area C Representative Carrie Roberson, ASCCC At-large Representative Manuel Vélez, ASCCC Area D Representative</vt:lpstr>
      <vt:lpstr>Session Description</vt:lpstr>
      <vt:lpstr>Overview</vt:lpstr>
      <vt:lpstr>Academic and Professional Matters</vt:lpstr>
      <vt:lpstr>Disciplines List &amp; Minimum Qualifications</vt:lpstr>
      <vt:lpstr>Disciplines List &amp; Minimum Qualifications (Cont.)</vt:lpstr>
      <vt:lpstr>Equivalency</vt:lpstr>
      <vt:lpstr>Principles for Granting Equivalency</vt:lpstr>
      <vt:lpstr>Principles for Granting Equivalency (Cont.)</vt:lpstr>
      <vt:lpstr>Single Course Equivalency?</vt:lpstr>
      <vt:lpstr>So you know…</vt:lpstr>
      <vt:lpstr>CTE Minimum Qualifications Toolkit</vt:lpstr>
      <vt:lpstr>CTE Min Quals Toolkit</vt:lpstr>
      <vt:lpstr>Assigning Courses to Disciplines</vt:lpstr>
      <vt:lpstr>Assigning Courses to Disciplines (Cont.)</vt:lpstr>
      <vt:lpstr>Options for Assigning Courses</vt:lpstr>
      <vt:lpstr>Cross-listing Courses</vt:lpstr>
      <vt:lpstr>Cross-listing and Ethnic Studies</vt:lpstr>
      <vt:lpstr>Cross-listing Best Practices</vt:lpstr>
      <vt:lpstr>Disciplines List Process</vt:lpstr>
      <vt:lpstr>Disciplines List Process (Cont.)</vt:lpstr>
      <vt:lpstr>Disciplines List Example: Ethnic Studies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Edward Osea, Mendocino College Erik Reese, ASCCC Area C Representative Carrie Roberson, ASCCC At-large Representative Manuel Vélez, ASCCC Area D Representative</dc:title>
  <dc:creator>Erik Reese</dc:creator>
  <cp:lastModifiedBy>Erik Reese</cp:lastModifiedBy>
  <cp:revision>3</cp:revision>
  <dcterms:created xsi:type="dcterms:W3CDTF">2023-03-28T17:51:56Z</dcterms:created>
  <dcterms:modified xsi:type="dcterms:W3CDTF">2023-04-14T23:20:08Z</dcterms:modified>
</cp:coreProperties>
</file>