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8"/>
  </p:notesMasterIdLst>
  <p:handoutMasterIdLst>
    <p:handoutMasterId r:id="rId29"/>
  </p:handoutMasterIdLst>
  <p:sldIdLst>
    <p:sldId id="257" r:id="rId2"/>
    <p:sldId id="258" r:id="rId3"/>
    <p:sldId id="259" r:id="rId4"/>
    <p:sldId id="260" r:id="rId5"/>
    <p:sldId id="263" r:id="rId6"/>
    <p:sldId id="291" r:id="rId7"/>
    <p:sldId id="292" r:id="rId8"/>
    <p:sldId id="293" r:id="rId9"/>
    <p:sldId id="278" r:id="rId10"/>
    <p:sldId id="272" r:id="rId11"/>
    <p:sldId id="271" r:id="rId12"/>
    <p:sldId id="274" r:id="rId13"/>
    <p:sldId id="275" r:id="rId14"/>
    <p:sldId id="289" r:id="rId15"/>
    <p:sldId id="288" r:id="rId16"/>
    <p:sldId id="280" r:id="rId17"/>
    <p:sldId id="283" r:id="rId18"/>
    <p:sldId id="296" r:id="rId19"/>
    <p:sldId id="276" r:id="rId20"/>
    <p:sldId id="282" r:id="rId21"/>
    <p:sldId id="286" r:id="rId22"/>
    <p:sldId id="287" r:id="rId23"/>
    <p:sldId id="294" r:id="rId24"/>
    <p:sldId id="295" r:id="rId25"/>
    <p:sldId id="284" r:id="rId26"/>
    <p:sldId id="285"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576" autoAdjust="0"/>
    <p:restoredTop sz="86951" autoAdjust="0"/>
  </p:normalViewPr>
  <p:slideViewPr>
    <p:cSldViewPr snapToGrid="0" snapToObjects="1">
      <p:cViewPr>
        <p:scale>
          <a:sx n="120" d="100"/>
          <a:sy n="120" d="100"/>
        </p:scale>
        <p:origin x="576" y="84"/>
      </p:cViewPr>
      <p:guideLst/>
    </p:cSldViewPr>
  </p:slideViewPr>
  <p:notesTextViewPr>
    <p:cViewPr>
      <p:scale>
        <a:sx n="3" d="2"/>
        <a:sy n="3" d="2"/>
      </p:scale>
      <p:origin x="0" y="0"/>
    </p:cViewPr>
  </p:notesTextViewPr>
  <p:sorterViewPr>
    <p:cViewPr>
      <p:scale>
        <a:sx n="100" d="100"/>
        <a:sy n="100" d="100"/>
      </p:scale>
      <p:origin x="0" y="-798"/>
    </p:cViewPr>
  </p:sorterViewPr>
  <p:notesViewPr>
    <p:cSldViewPr snapToGrid="0" snapToObjects="1">
      <p:cViewPr varScale="1">
        <p:scale>
          <a:sx n="95" d="100"/>
          <a:sy n="95" d="100"/>
        </p:scale>
        <p:origin x="251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D6BF9947-BDB5-C243-B7A2-36D9F683F0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 xmlns:a16="http://schemas.microsoft.com/office/drawing/2014/main" id="{D7FD1F8F-590B-5A44-82CA-502393CBBF2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0E031C2-284B-8947-9EB8-64348743951C}" type="datetimeFigureOut">
              <a:rPr lang="en-US"/>
              <a:pPr>
                <a:defRPr/>
              </a:pPr>
              <a:t>4/13/2021</a:t>
            </a:fld>
            <a:endParaRPr lang="en-US"/>
          </a:p>
        </p:txBody>
      </p:sp>
      <p:sp>
        <p:nvSpPr>
          <p:cNvPr id="4" name="Footer Placeholder 3">
            <a:extLst>
              <a:ext uri="{FF2B5EF4-FFF2-40B4-BE49-F238E27FC236}">
                <a16:creationId xmlns="" xmlns:a16="http://schemas.microsoft.com/office/drawing/2014/main" id="{CFDBED0F-B1A6-DC4E-A20C-BFBE88F3E52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5" name="Slide Number Placeholder 4">
            <a:extLst>
              <a:ext uri="{FF2B5EF4-FFF2-40B4-BE49-F238E27FC236}">
                <a16:creationId xmlns="" xmlns:a16="http://schemas.microsoft.com/office/drawing/2014/main" id="{50D1D563-962C-EB4F-8C1C-A80010CD8DC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E4AE1CA-57BE-9E4B-8F4C-A235CE48E772}"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14F3729E-F2F9-C745-A75B-1C2251AD80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 xmlns:a16="http://schemas.microsoft.com/office/drawing/2014/main" id="{384409D7-4F6C-8845-90CF-91FFDA01365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A3B367DB-28A5-764B-B43E-E729C6DC9A9B}" type="datetimeFigureOut">
              <a:rPr lang="en-US"/>
              <a:pPr>
                <a:defRPr/>
              </a:pPr>
              <a:t>4/13/2021</a:t>
            </a:fld>
            <a:endParaRPr lang="en-US"/>
          </a:p>
        </p:txBody>
      </p:sp>
      <p:sp>
        <p:nvSpPr>
          <p:cNvPr id="4" name="Slide Image Placeholder 3">
            <a:extLst>
              <a:ext uri="{FF2B5EF4-FFF2-40B4-BE49-F238E27FC236}">
                <a16:creationId xmlns="" xmlns:a16="http://schemas.microsoft.com/office/drawing/2014/main" id="{F27CB40F-DC69-FE40-854A-CD68F194AC0B}"/>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9DF7BB0B-7BF6-AD4A-A41C-AC8A22F48F6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68D53491-7546-234E-A644-0FFD4A839E0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r>
              <a:rPr lang="en-US"/>
              <a:t>ASCCC Academic Academy 2020</a:t>
            </a:r>
          </a:p>
        </p:txBody>
      </p:sp>
      <p:sp>
        <p:nvSpPr>
          <p:cNvPr id="7" name="Slide Number Placeholder 6">
            <a:extLst>
              <a:ext uri="{FF2B5EF4-FFF2-40B4-BE49-F238E27FC236}">
                <a16:creationId xmlns="" xmlns:a16="http://schemas.microsoft.com/office/drawing/2014/main" id="{D554715F-14D4-1D41-9A97-94E9F735388F}"/>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249C7C15-6DF6-F045-95EC-AC3549CAE62C}" type="slidenum">
              <a:rPr lang="en-US"/>
              <a:pPr>
                <a:defRPr/>
              </a:pPr>
              <a:t>‹#›</a:t>
            </a:fld>
            <a:endParaRPr lang="en-US"/>
          </a:p>
        </p:txBody>
      </p:sp>
    </p:spTree>
    <p:extLst>
      <p:ext uri="{BB962C8B-B14F-4D97-AF65-F5344CB8AC3E}">
        <p14:creationId xmlns:p14="http://schemas.microsoft.com/office/powerpoint/2010/main" val="41786015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a:t>
            </a:fld>
            <a:endParaRPr lang="en-US"/>
          </a:p>
        </p:txBody>
      </p:sp>
    </p:spTree>
    <p:extLst>
      <p:ext uri="{BB962C8B-B14F-4D97-AF65-F5344CB8AC3E}">
        <p14:creationId xmlns:p14="http://schemas.microsoft.com/office/powerpoint/2010/main" val="2093935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a:t>
            </a:r>
            <a:r>
              <a:rPr lang="en-US" baseline="0" dirty="0" smtClean="0"/>
              <a:t> growing understanding of innovation adoption we must consider the faculty and student who fall into the late majority and laggards categories in our response to influencing the near future headline.</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12</a:t>
            </a:fld>
            <a:endParaRPr lang="en-US"/>
          </a:p>
        </p:txBody>
      </p:sp>
    </p:spTree>
    <p:extLst>
      <p:ext uri="{BB962C8B-B14F-4D97-AF65-F5344CB8AC3E}">
        <p14:creationId xmlns:p14="http://schemas.microsoft.com/office/powerpoint/2010/main" val="33490237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must continually create platforms,</a:t>
            </a:r>
            <a:r>
              <a:rPr lang="en-US" baseline="0" dirty="0" smtClean="0"/>
              <a:t> create and implement surveys to u</a:t>
            </a:r>
            <a:r>
              <a:rPr lang="en-US" dirty="0" smtClean="0"/>
              <a:t>nderstand </a:t>
            </a:r>
            <a:r>
              <a:rPr lang="en-US" dirty="0"/>
              <a:t>student </a:t>
            </a:r>
            <a:r>
              <a:rPr lang="en-US" dirty="0" smtClean="0"/>
              <a:t>needs and make data informed</a:t>
            </a:r>
            <a:r>
              <a:rPr lang="en-US" baseline="0" dirty="0" smtClean="0"/>
              <a:t> decisions. </a:t>
            </a:r>
          </a:p>
          <a:p>
            <a:endParaRPr lang="en-US" baseline="0" dirty="0" smtClean="0"/>
          </a:p>
          <a:p>
            <a:r>
              <a:rPr lang="en-US" baseline="0" dirty="0" smtClean="0"/>
              <a:t>** Understand student needs: Host panels with student organizations, identity-based equity centers, LGBTQ resource centers and multicultural centers, and other student-led groups where student panelists talk about their new reality and what they want faculty to know; administer ongoing surveys to monitor students’ situations; pause and ask students about their needs, their expectations and how things are going with them — because they know best about their own situation.</a:t>
            </a:r>
          </a:p>
          <a:p>
            <a:endParaRPr lang="en-US" baseline="0" dirty="0" smtClean="0"/>
          </a:p>
          <a:p>
            <a:r>
              <a:rPr lang="en-US" baseline="0" dirty="0" smtClean="0"/>
              <a:t>If we are going to provide flexible traditional and online courses the Enrollment management team becomes vital.  For example Analyzing trends of enrollment could help identify when to schedule courses and equally important when to provide support services and  perhaps what type of services.</a:t>
            </a:r>
          </a:p>
          <a:p>
            <a:endParaRPr lang="en-US" baseline="0" dirty="0" smtClean="0"/>
          </a:p>
          <a:p>
            <a:r>
              <a:rPr lang="en-US" baseline="0" dirty="0" smtClean="0"/>
              <a:t>The CCCCO provides a nice model of date informed decisions around student populations served.</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13</a:t>
            </a:fld>
            <a:endParaRPr lang="en-US"/>
          </a:p>
        </p:txBody>
      </p:sp>
    </p:spTree>
    <p:extLst>
      <p:ext uri="{BB962C8B-B14F-4D97-AF65-F5344CB8AC3E}">
        <p14:creationId xmlns:p14="http://schemas.microsoft.com/office/powerpoint/2010/main" val="2017944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 Demographics by Ethnicity (2017-18) https://</a:t>
            </a:r>
            <a:r>
              <a:rPr lang="en-US" dirty="0" smtClean="0"/>
              <a:t>www.cccco.edu/About-Us/Key-Facts Ethnicity Percentage/ Data Mart</a:t>
            </a:r>
            <a:endParaRPr lang="en-US" dirty="0"/>
          </a:p>
          <a:p>
            <a:r>
              <a:rPr lang="en-US" dirty="0"/>
              <a:t>African-American 	5.9%</a:t>
            </a:r>
          </a:p>
          <a:p>
            <a:r>
              <a:rPr lang="en-US" dirty="0"/>
              <a:t>Native American 	0.43%</a:t>
            </a:r>
          </a:p>
          <a:p>
            <a:r>
              <a:rPr lang="en-US" dirty="0"/>
              <a:t>Asian 	11.56%</a:t>
            </a:r>
          </a:p>
          <a:p>
            <a:r>
              <a:rPr lang="en-US" dirty="0"/>
              <a:t>Filipino 	2.69%</a:t>
            </a:r>
          </a:p>
          <a:p>
            <a:r>
              <a:rPr lang="en-US" dirty="0"/>
              <a:t>Hispanic 	44.54%</a:t>
            </a:r>
          </a:p>
          <a:p>
            <a:r>
              <a:rPr lang="en-US" dirty="0"/>
              <a:t>Pacific Islander 	0.41%</a:t>
            </a:r>
          </a:p>
          <a:p>
            <a:r>
              <a:rPr lang="en-US" dirty="0"/>
              <a:t>White 	25.88%</a:t>
            </a:r>
          </a:p>
          <a:p>
            <a:r>
              <a:rPr lang="en-US" dirty="0"/>
              <a:t>Multi-Ethnicity 	3.82%</a:t>
            </a:r>
          </a:p>
          <a:p>
            <a:r>
              <a:rPr lang="en-US" dirty="0"/>
              <a:t>Unknown 	4.77%</a:t>
            </a:r>
          </a:p>
          <a:p>
            <a:endParaRPr lang="en-US" dirty="0"/>
          </a:p>
          <a:p>
            <a:r>
              <a:rPr lang="en-US" dirty="0"/>
              <a:t>Age 	Percentage</a:t>
            </a:r>
          </a:p>
          <a:p>
            <a:r>
              <a:rPr lang="en-US" dirty="0"/>
              <a:t>≤20 	26.8%</a:t>
            </a:r>
          </a:p>
          <a:p>
            <a:r>
              <a:rPr lang="en-US" dirty="0"/>
              <a:t>20-24 	30.9%</a:t>
            </a:r>
          </a:p>
          <a:p>
            <a:r>
              <a:rPr lang="en-US" dirty="0"/>
              <a:t>25-39 	26.9%</a:t>
            </a:r>
          </a:p>
          <a:p>
            <a:r>
              <a:rPr lang="en-US" dirty="0"/>
              <a:t>40 and over 	15.4%</a:t>
            </a:r>
          </a:p>
          <a:p>
            <a:endParaRPr lang="en-US" dirty="0"/>
          </a:p>
          <a:p>
            <a:r>
              <a:rPr lang="en-US" dirty="0"/>
              <a:t>Student Demographics by Gender (2016-17)</a:t>
            </a:r>
          </a:p>
          <a:p>
            <a:r>
              <a:rPr lang="en-US" dirty="0"/>
              <a:t>Gender 	Percentage</a:t>
            </a:r>
          </a:p>
          <a:p>
            <a:r>
              <a:rPr lang="en-US" dirty="0"/>
              <a:t>Female 	53.6%</a:t>
            </a:r>
          </a:p>
          <a:p>
            <a:r>
              <a:rPr lang="en-US" dirty="0"/>
              <a:t>Male 	45.2%</a:t>
            </a:r>
          </a:p>
          <a:p>
            <a:r>
              <a:rPr lang="en-US" dirty="0"/>
              <a:t>Unknown 	1.2</a:t>
            </a:r>
            <a:r>
              <a:rPr lang="en-US" dirty="0" smtClean="0"/>
              <a:t>%   How would an</a:t>
            </a:r>
            <a:r>
              <a:rPr lang="en-US" baseline="0" dirty="0" smtClean="0"/>
              <a:t> ongoing culture of reviewing date influence how we hire, market, set targets, select course material, provide trainings, take advantage of faculty development opportunities….</a:t>
            </a:r>
            <a:endParaRPr lang="en-US" dirty="0"/>
          </a:p>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14</a:t>
            </a:fld>
            <a:endParaRPr lang="en-US"/>
          </a:p>
        </p:txBody>
      </p:sp>
    </p:spTree>
    <p:extLst>
      <p:ext uri="{BB962C8B-B14F-4D97-AF65-F5344CB8AC3E}">
        <p14:creationId xmlns:p14="http://schemas.microsoft.com/office/powerpoint/2010/main" val="18176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INCREASE DEGREE &amp; CERTIFICATE ATTAINMENT Through Guided Pathways, colleges provide students with program maps that help them get and stay on the path that’s as straightforward as possible and furthers their career goals</a:t>
            </a:r>
          </a:p>
          <a:p>
            <a:r>
              <a:rPr lang="en-US" dirty="0"/>
              <a:t>INCREASE TRANSFERS TO FOUR-YEAR INSTITUTIONS Our student transfer rate continues to increase year over year. We’ve nearly doubled the number of students receiving associate degrees for transfer since 2015. Every year, our colleges introduce new degrees with a guarantee for transfer to the California State University system.</a:t>
            </a:r>
          </a:p>
          <a:p>
            <a:r>
              <a:rPr lang="en-US" dirty="0"/>
              <a:t> SECURE GAINFUL EMPLOYMENT We’re stepping up and playing a key role in connecting displaced workers who will be on the front lines of economic recovery efforts to career-training opportunities. This means improving on-ramps to learning and off-ramps to work for learners of all ages.</a:t>
            </a:r>
          </a:p>
          <a:p>
            <a:r>
              <a:rPr lang="en-US" dirty="0"/>
              <a:t>REDUCE EXCESS UNIT ACCUMULATION BY STUDENTS</a:t>
            </a:r>
          </a:p>
          <a:p>
            <a:r>
              <a:rPr lang="en-US" dirty="0"/>
              <a:t>By abandoning a placement system that failed to accurately measure students’ potential, particularly students of color, colleges more than doubled the number of transfer-level courses and significantly reduced or eliminated remedial courses that don’t count toward graduation.</a:t>
            </a:r>
          </a:p>
          <a:p>
            <a:r>
              <a:rPr lang="en-US" dirty="0"/>
              <a:t>CLOSE EQUITY GAPS We’re asking colleges to identify students most in need so that they can tailor their support. We provided more flexibility with funding for programs and services that advance equity.</a:t>
            </a:r>
          </a:p>
          <a:p>
            <a:r>
              <a:rPr lang="en-US" dirty="0"/>
              <a:t>CLOSE REGIONAL ACHIEVEMENT GAPS Nearly half of our students have tuition covered by the California College Promise grant. We’re working with the legislature to increase financial aid and its flexibility so that students can cover other important college expenses like rent, food, and books</a:t>
            </a:r>
          </a:p>
          <a:p>
            <a:r>
              <a:rPr lang="en-US" dirty="0"/>
              <a:t>https://www.cccco.edu/-/media/CCCCO-Website/Files/Communications/101920-ccc-vision-onepager-accessible-final.pdf</a:t>
            </a:r>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15</a:t>
            </a:fld>
            <a:endParaRPr lang="en-US"/>
          </a:p>
        </p:txBody>
      </p:sp>
    </p:spTree>
    <p:extLst>
      <p:ext uri="{BB962C8B-B14F-4D97-AF65-F5344CB8AC3E}">
        <p14:creationId xmlns:p14="http://schemas.microsoft.com/office/powerpoint/2010/main" val="358606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an understanding of the system wide goals and local institutional</a:t>
            </a:r>
            <a:r>
              <a:rPr lang="en-US" baseline="0" dirty="0" smtClean="0"/>
              <a:t> values and integrated strategic plans can you take a moment to place in the </a:t>
            </a:r>
            <a:r>
              <a:rPr lang="en-US" baseline="0" dirty="0" err="1" smtClean="0"/>
              <a:t>Pathable</a:t>
            </a:r>
            <a:r>
              <a:rPr lang="en-US" baseline="0" dirty="0" smtClean="0"/>
              <a:t> chat what is a least one personal commitment to bring about the Near Future Headline?</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16</a:t>
            </a:fld>
            <a:endParaRPr lang="en-US"/>
          </a:p>
        </p:txBody>
      </p:sp>
    </p:spTree>
    <p:extLst>
      <p:ext uri="{BB962C8B-B14F-4D97-AF65-F5344CB8AC3E}">
        <p14:creationId xmlns:p14="http://schemas.microsoft.com/office/powerpoint/2010/main" val="224066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Creating an Equitable Future</a:t>
            </a:r>
          </a:p>
          <a:p>
            <a:pPr marL="228600" indent="-228600">
              <a:buAutoNum type="arabicPeriod"/>
            </a:pPr>
            <a:endParaRPr lang="en-US" dirty="0" smtClean="0"/>
          </a:p>
          <a:p>
            <a:pPr marL="228600" indent="-228600">
              <a:buAutoNum type="arabicPeriod"/>
            </a:pPr>
            <a:r>
              <a:rPr lang="en-US" dirty="0" smtClean="0"/>
              <a:t>Create accessible materials: Ensure that documents can be easily shared and printed; share documents and materials that are compatible with assistive technologies; adopt inclusive writing, respectful and sensitive to students from different backgrounds; provide descriptions in hyperlinks and images for students with visual impairments and using screen readers; format text in easily readable colors and fonts; provide course content materials in multiple formats.</a:t>
            </a:r>
          </a:p>
          <a:p>
            <a:pPr marL="228600" indent="-228600">
              <a:buAutoNum type="arabicPeriod"/>
            </a:pPr>
            <a:endParaRPr lang="en-US" dirty="0" smtClean="0"/>
          </a:p>
          <a:p>
            <a:pPr marL="228600" indent="-228600">
              <a:buAutoNum type="arabicPeriod"/>
            </a:pPr>
            <a:r>
              <a:rPr lang="en-US" dirty="0" smtClean="0"/>
              <a:t>Choose adequate digital technologies: Use university and institutional IT department-supported digital technologies; use digital technologies available for students in different time zones and international contexts; choose tools that include accessibility features, such as text-to-speech, high-contrast themes, enlarged cursors, closed-captioning, keyboard shortcuts and alternative text.</a:t>
            </a:r>
          </a:p>
          <a:p>
            <a:pPr marL="228600" indent="-228600">
              <a:buAutoNum type="arabicPeriod"/>
            </a:pPr>
            <a:endParaRPr lang="en-US" dirty="0" smtClean="0"/>
          </a:p>
          <a:p>
            <a:pPr marL="228600" indent="-228600">
              <a:buAutoNum type="arabicPeriod"/>
            </a:pPr>
            <a:r>
              <a:rPr lang="en-US" dirty="0" smtClean="0"/>
              <a:t>Record lectures, and caption videos and audio content: Ensure the asynchronous availability of lectures; facilitate the accessibility of these lectures or any other video or audio content through captioning.</a:t>
            </a:r>
          </a:p>
          <a:p>
            <a:pPr marL="228600" indent="-228600">
              <a:buAutoNum type="arabicPeriod"/>
            </a:pPr>
            <a:endParaRPr lang="en-US" dirty="0" smtClean="0"/>
          </a:p>
          <a:p>
            <a:pPr marL="0" indent="0">
              <a:buNone/>
            </a:pPr>
            <a:r>
              <a:rPr lang="en-US" dirty="0" smtClean="0"/>
              <a:t>4. Adopt inclusive culturally responsive teaching: Instill equity as a value in designing learning experiences; avoid one-size-fits-all instructional designs; be aware of the risks of a “color blind” approach as claiming not to see race may mean ignoring racism or discrimination; explicitly value all students’ experiences; design courses to activate students’ cultural capital; make sure that all students are seen, heard, respected and valued for who they are.</a:t>
            </a:r>
          </a:p>
          <a:p>
            <a:pPr marL="0" indent="0">
              <a:buNone/>
            </a:pPr>
            <a:endParaRPr lang="en-US" dirty="0" smtClean="0"/>
          </a:p>
          <a:p>
            <a:pPr marL="0" indent="0">
              <a:buNone/>
            </a:pPr>
            <a:r>
              <a:rPr lang="en-US" dirty="0" smtClean="0"/>
              <a:t>*Learning about other cultures helps us understand different perspectives within the world in which we live. It helps dispel negative stereotypes and personal biases about different groups. In addition, cultural diversity helps us recognize and respect “ways of being” that are not necessarily our own</a:t>
            </a:r>
          </a:p>
          <a:p>
            <a:pPr marL="228600" indent="-228600">
              <a:buAutoNum type="arabicPeriod"/>
            </a:pPr>
            <a:endParaRPr lang="en-US" dirty="0" smtClean="0"/>
          </a:p>
          <a:p>
            <a:pPr marL="0" indent="0">
              <a:buNone/>
            </a:pPr>
            <a:r>
              <a:rPr lang="en-US" dirty="0" smtClean="0"/>
              <a:t>5. Adopt a flexible approach to student participation: Prepare for flexible timing for student assessment; discontinue traditional three-hour lectures; opt for asynchronous activities; give priority to project-based assignments in order to promote asynchronous participation; provide additional time for completing exams and other evaluations when necessary.</a:t>
            </a:r>
          </a:p>
          <a:p>
            <a:pPr marL="0" indent="0">
              <a:buNone/>
            </a:pPr>
            <a:r>
              <a:rPr lang="en-US" dirty="0" smtClean="0"/>
              <a:t>Now</a:t>
            </a:r>
            <a:r>
              <a:rPr lang="en-US" baseline="0" dirty="0" smtClean="0"/>
              <a:t> we are going to dialogue in 6foucs </a:t>
            </a:r>
            <a:r>
              <a:rPr lang="en-US" baseline="0" dirty="0" err="1" smtClean="0"/>
              <a:t>areasThe</a:t>
            </a:r>
            <a:r>
              <a:rPr lang="en-US" baseline="0" dirty="0" smtClean="0"/>
              <a:t> Learning Environment…………Adequate Digital Technologies……Curriculum and Institutional Culture…..Adopting Flexible Approaches……….. Ensure Students’ Future - Provide Financial Support and Equipment……Mental Health and Wellness</a:t>
            </a:r>
            <a:endParaRPr lang="en-US" dirty="0" smtClean="0"/>
          </a:p>
          <a:p>
            <a:pPr marL="228600" indent="-228600">
              <a:buAutoNum type="arabicPeriod"/>
            </a:pP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17</a:t>
            </a:fld>
            <a:endParaRPr lang="en-US"/>
          </a:p>
        </p:txBody>
      </p:sp>
    </p:spTree>
    <p:extLst>
      <p:ext uri="{BB962C8B-B14F-4D97-AF65-F5344CB8AC3E}">
        <p14:creationId xmlns:p14="http://schemas.microsoft.com/office/powerpoint/2010/main" val="39243289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will now have 10 minutes to</a:t>
            </a:r>
            <a:r>
              <a:rPr lang="en-US" baseline="0" dirty="0" smtClean="0"/>
              <a:t> dialogue about 1 of the seven areas.  Please select someone who will return and share with the larger group. The chat will not display the topic for discussion so please write it down.</a:t>
            </a:r>
            <a:endParaRPr lang="en-US" dirty="0"/>
          </a:p>
        </p:txBody>
      </p:sp>
      <p:sp>
        <p:nvSpPr>
          <p:cNvPr id="4" name="Footer Placeholder 3"/>
          <p:cNvSpPr>
            <a:spLocks noGrp="1"/>
          </p:cNvSpPr>
          <p:nvPr>
            <p:ph type="ftr" sz="quarter" idx="10"/>
          </p:nvPr>
        </p:nvSpPr>
        <p:spPr/>
        <p:txBody>
          <a:bodyPr/>
          <a:lstStyle/>
          <a:p>
            <a:pPr>
              <a:defRPr/>
            </a:pPr>
            <a:r>
              <a:rPr lang="en-US" smtClean="0"/>
              <a:t>ASCCC Academic Academy 2020</a:t>
            </a:r>
            <a:endParaRPr lang="en-US"/>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18</a:t>
            </a:fld>
            <a:endParaRPr lang="en-US"/>
          </a:p>
        </p:txBody>
      </p:sp>
    </p:spTree>
    <p:extLst>
      <p:ext uri="{BB962C8B-B14F-4D97-AF65-F5344CB8AC3E}">
        <p14:creationId xmlns:p14="http://schemas.microsoft.com/office/powerpoint/2010/main" val="1468602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Brave spaces are not just for crucial </a:t>
            </a:r>
            <a:r>
              <a:rPr lang="en-US" dirty="0" smtClean="0"/>
              <a:t>conversations, but</a:t>
            </a:r>
            <a:r>
              <a:rPr lang="en-US" baseline="0" dirty="0" smtClean="0"/>
              <a:t> they are intentional innovative areas which cater to student learning styles and needs.</a:t>
            </a:r>
          </a:p>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19</a:t>
            </a:fld>
            <a:endParaRPr lang="en-US"/>
          </a:p>
        </p:txBody>
      </p:sp>
    </p:spTree>
    <p:extLst>
      <p:ext uri="{BB962C8B-B14F-4D97-AF65-F5344CB8AC3E}">
        <p14:creationId xmlns:p14="http://schemas.microsoft.com/office/powerpoint/2010/main" val="782955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20</a:t>
            </a:fld>
            <a:endParaRPr lang="en-US"/>
          </a:p>
        </p:txBody>
      </p:sp>
    </p:spTree>
    <p:extLst>
      <p:ext uri="{BB962C8B-B14F-4D97-AF65-F5344CB8AC3E}">
        <p14:creationId xmlns:p14="http://schemas.microsoft.com/office/powerpoint/2010/main" val="37104799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Adopt inclusive culturally responsive teaching</a:t>
            </a:r>
          </a:p>
          <a:p>
            <a:r>
              <a:rPr lang="en-US" dirty="0"/>
              <a:t>Principles and Practices</a:t>
            </a:r>
          </a:p>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21</a:t>
            </a:fld>
            <a:endParaRPr lang="en-US"/>
          </a:p>
        </p:txBody>
      </p:sp>
    </p:spTree>
    <p:extLst>
      <p:ext uri="{BB962C8B-B14F-4D97-AF65-F5344CB8AC3E}">
        <p14:creationId xmlns:p14="http://schemas.microsoft.com/office/powerpoint/2010/main" val="2633313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3</a:t>
            </a:fld>
            <a:endParaRPr lang="en-US"/>
          </a:p>
        </p:txBody>
      </p:sp>
    </p:spTree>
    <p:extLst>
      <p:ext uri="{BB962C8B-B14F-4D97-AF65-F5344CB8AC3E}">
        <p14:creationId xmlns:p14="http://schemas.microsoft.com/office/powerpoint/2010/main" val="384902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22</a:t>
            </a:fld>
            <a:endParaRPr lang="en-US"/>
          </a:p>
        </p:txBody>
      </p:sp>
    </p:spTree>
    <p:extLst>
      <p:ext uri="{BB962C8B-B14F-4D97-AF65-F5344CB8AC3E}">
        <p14:creationId xmlns:p14="http://schemas.microsoft.com/office/powerpoint/2010/main" val="1335151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Ensure financial support and equipment: Facilitate students’ access to financial aid and technological equipment, or provide this when possible during and</a:t>
            </a:r>
            <a:r>
              <a:rPr lang="en-US" baseline="0" dirty="0" smtClean="0"/>
              <a:t> after </a:t>
            </a:r>
            <a:r>
              <a:rPr lang="en-US" dirty="0" smtClean="0"/>
              <a:t>the pandemic to students facing financial constraints, no questions asked.</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23</a:t>
            </a:fld>
            <a:endParaRPr lang="en-US"/>
          </a:p>
        </p:txBody>
      </p:sp>
    </p:spTree>
    <p:extLst>
      <p:ext uri="{BB962C8B-B14F-4D97-AF65-F5344CB8AC3E}">
        <p14:creationId xmlns:p14="http://schemas.microsoft.com/office/powerpoint/2010/main" val="4282267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25</a:t>
            </a:fld>
            <a:endParaRPr lang="en-US"/>
          </a:p>
        </p:txBody>
      </p:sp>
    </p:spTree>
    <p:extLst>
      <p:ext uri="{BB962C8B-B14F-4D97-AF65-F5344CB8AC3E}">
        <p14:creationId xmlns:p14="http://schemas.microsoft.com/office/powerpoint/2010/main" val="1845313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this time we have the created space to take som</a:t>
            </a:r>
            <a:r>
              <a:rPr lang="en-US" baseline="0" dirty="0" smtClean="0"/>
              <a:t>e time away from our busy lives to pause and self-reflect. </a:t>
            </a:r>
            <a:endParaRPr lang="en-US" dirty="0" smtClean="0"/>
          </a:p>
          <a:p>
            <a:endParaRPr lang="en-US" dirty="0" smtClean="0"/>
          </a:p>
          <a:p>
            <a:r>
              <a:rPr lang="en-US" dirty="0" smtClean="0"/>
              <a:t>In</a:t>
            </a:r>
            <a:r>
              <a:rPr lang="en-US" baseline="0" dirty="0" smtClean="0"/>
              <a:t> the reflection space y</a:t>
            </a:r>
            <a:r>
              <a:rPr lang="en-US" dirty="0" smtClean="0"/>
              <a:t>ou now have an opportunity to think</a:t>
            </a:r>
            <a:r>
              <a:rPr lang="en-US" baseline="0" dirty="0" smtClean="0"/>
              <a:t> about if </a:t>
            </a:r>
            <a:r>
              <a:rPr lang="en-US" baseline="0" dirty="0"/>
              <a:t>you could host a one hour live chat with someone deceased or living who would it be?</a:t>
            </a:r>
          </a:p>
          <a:p>
            <a:endParaRPr lang="en-US" baseline="0" dirty="0"/>
          </a:p>
          <a:p>
            <a:r>
              <a:rPr lang="en-US" baseline="0" dirty="0"/>
              <a:t>Place your response in the </a:t>
            </a:r>
            <a:r>
              <a:rPr lang="en-US" baseline="0" dirty="0" err="1"/>
              <a:t>Pathable</a:t>
            </a:r>
            <a:r>
              <a:rPr lang="en-US" baseline="0" dirty="0"/>
              <a:t> chat</a:t>
            </a:r>
            <a:r>
              <a:rPr lang="en-US" baseline="0" dirty="0" smtClean="0"/>
              <a:t>.</a:t>
            </a:r>
          </a:p>
          <a:p>
            <a:endParaRPr lang="en-US" baseline="0" dirty="0"/>
          </a:p>
          <a:p>
            <a:r>
              <a:rPr lang="en-US" baseline="0" dirty="0" smtClean="0"/>
              <a:t>Following the typing of your responses I would like to request </a:t>
            </a:r>
            <a:r>
              <a:rPr lang="en-US" baseline="0" dirty="0"/>
              <a:t>three volunteers to share their selection and why</a:t>
            </a:r>
            <a:r>
              <a:rPr lang="en-US" baseline="0" dirty="0" smtClean="0"/>
              <a:t>?</a:t>
            </a:r>
          </a:p>
          <a:p>
            <a:endParaRPr lang="en-US" baseline="0" dirty="0" smtClean="0"/>
          </a:p>
          <a:p>
            <a:r>
              <a:rPr lang="en-US" baseline="0" dirty="0" smtClean="0"/>
              <a:t>Thank you for engaging in the Live Chat. Does anyone want to share their person selected and why?</a:t>
            </a:r>
          </a:p>
          <a:p>
            <a:endParaRPr lang="en-US" baseline="0" dirty="0"/>
          </a:p>
          <a:p>
            <a:endParaRPr lang="en-US" baseline="0" dirty="0"/>
          </a:p>
          <a:p>
            <a:r>
              <a:rPr lang="en-US" baseline="0" dirty="0"/>
              <a:t>Dr. LaTonya Parker’s Example:</a:t>
            </a:r>
          </a:p>
          <a:p>
            <a:r>
              <a:rPr lang="en-US" dirty="0"/>
              <a:t>Mordecai Wyatt Johnson</a:t>
            </a:r>
          </a:p>
          <a:p>
            <a:r>
              <a:rPr lang="en-US" dirty="0"/>
              <a:t>Mordecai Wyatt Johnson (January 4, 1891 – September 10, 1976) was an American educator and pastor. He served as the first African-American president of Howard University, from 1926 until 1960.</a:t>
            </a:r>
          </a:p>
          <a:p>
            <a:endParaRPr lang="en-US" dirty="0"/>
          </a:p>
          <a:p>
            <a:r>
              <a:rPr lang="en-US" dirty="0"/>
              <a:t>Why? To continue</a:t>
            </a:r>
            <a:r>
              <a:rPr lang="en-US" baseline="0" dirty="0"/>
              <a:t> the legacy of education and intellect matters in higher education.</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4</a:t>
            </a:fld>
            <a:endParaRPr lang="en-US"/>
          </a:p>
        </p:txBody>
      </p:sp>
    </p:spTree>
    <p:extLst>
      <p:ext uri="{BB962C8B-B14F-4D97-AF65-F5344CB8AC3E}">
        <p14:creationId xmlns:p14="http://schemas.microsoft.com/office/powerpoint/2010/main" val="37837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dirty="0"/>
              <a:t>Just like the futuristic live</a:t>
            </a:r>
            <a:r>
              <a:rPr lang="en-US" sz="2000" baseline="0" dirty="0"/>
              <a:t> chat </a:t>
            </a:r>
            <a:r>
              <a:rPr lang="en-US" sz="2000" dirty="0"/>
              <a:t>image in the previous slide a product</a:t>
            </a:r>
            <a:r>
              <a:rPr lang="en-US" sz="2000" baseline="0" dirty="0"/>
              <a:t> or dream manifested does not take place without the mental creation of the </a:t>
            </a:r>
            <a:r>
              <a:rPr lang="en-US" sz="2000" baseline="0" dirty="0" smtClean="0"/>
              <a:t>product first. </a:t>
            </a:r>
            <a:r>
              <a:rPr lang="en-US" sz="2000" baseline="0" dirty="0"/>
              <a:t>The same should apply to the CCC system and our areas of influence. </a:t>
            </a:r>
          </a:p>
          <a:p>
            <a:endParaRPr lang="en-US" sz="2000" baseline="0" dirty="0"/>
          </a:p>
          <a:p>
            <a:r>
              <a:rPr lang="en-US" sz="2000" baseline="0" dirty="0"/>
              <a:t>Stephen Covey stated “To begin with the end in mind means to start with a clear understanding of your destination. It means to know where you're going so that you better understand where you are now and so that the steps you take are always in the right </a:t>
            </a:r>
            <a:endParaRPr lang="en-US" sz="2000" baseline="0" dirty="0" smtClean="0"/>
          </a:p>
          <a:p>
            <a:r>
              <a:rPr lang="en-US" sz="2000" baseline="0" dirty="0" smtClean="0"/>
              <a:t>direction.”</a:t>
            </a:r>
          </a:p>
          <a:p>
            <a:endParaRPr lang="en-US" sz="2000" baseline="0" dirty="0" smtClean="0"/>
          </a:p>
          <a:p>
            <a:r>
              <a:rPr lang="en-US" sz="2000" baseline="0" dirty="0" smtClean="0"/>
              <a:t>With that said our near future headline will state ….</a:t>
            </a:r>
          </a:p>
          <a:p>
            <a:endParaRPr lang="en-US" sz="2000" baseline="0" dirty="0" smtClean="0"/>
          </a:p>
          <a:p>
            <a:r>
              <a:rPr lang="en-US" sz="2000" baseline="0" dirty="0" smtClean="0"/>
              <a:t>How exciting is that? And just think we are going to be the leaders who not only bring about transitional change, but transformational change through curriculum and student support services.</a:t>
            </a:r>
          </a:p>
          <a:p>
            <a:endParaRPr lang="sv-SE" sz="2000" baseline="0" dirty="0" smtClean="0"/>
          </a:p>
          <a:p>
            <a:r>
              <a:rPr lang="sv-SE" sz="2000" baseline="0" dirty="0" smtClean="0"/>
              <a:t>According to Dr. Linda S. Ackerman Anderson and Dean Anderson whose work around organization transformation I admire.</a:t>
            </a:r>
          </a:p>
          <a:p>
            <a:endParaRPr lang="sv-SE" sz="2000" baseline="0" dirty="0" smtClean="0"/>
          </a:p>
          <a:p>
            <a:r>
              <a:rPr lang="sv-SE" sz="2000" baseline="0" dirty="0" smtClean="0"/>
              <a:t>They define Transitional Change as a </a:t>
            </a:r>
            <a:r>
              <a:rPr lang="en-US" sz="2000" baseline="0" dirty="0" smtClean="0"/>
              <a:t>change made to replace existing processes with new processes., and Transformational Change as a change made to completely reshape a business strategy and processes, often resulting in a shift in work culture.</a:t>
            </a:r>
          </a:p>
          <a:p>
            <a:endParaRPr lang="en-US" sz="2000" baseline="0" dirty="0" smtClean="0"/>
          </a:p>
          <a:p>
            <a:r>
              <a:rPr lang="en-US" sz="2000" baseline="0" dirty="0" smtClean="0"/>
              <a:t>As transformational change agents we ourselves must be willing to transform to lead transformation successfully and to lead consciously.  As we seek to revise and develop new policies and procedures it is vital will implement a process of accountability attending to  internal and external dynamics at the individual, Relationship, team and organization levels. This Anderson and Anderson change process will include the four quadrants Mindset, Behavior, Culture and Systems</a:t>
            </a:r>
          </a:p>
          <a:p>
            <a:endParaRPr lang="en-US" sz="2000" baseline="0" dirty="0" smtClean="0"/>
          </a:p>
          <a:p>
            <a:r>
              <a:rPr lang="en-US" sz="2000" baseline="0" dirty="0" smtClean="0"/>
              <a:t>Next slide…</a:t>
            </a:r>
            <a:endParaRPr lang="en-US" sz="2000" baseline="0"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5</a:t>
            </a:fld>
            <a:endParaRPr lang="en-US"/>
          </a:p>
        </p:txBody>
      </p:sp>
    </p:spTree>
    <p:extLst>
      <p:ext uri="{BB962C8B-B14F-4D97-AF65-F5344CB8AC3E}">
        <p14:creationId xmlns:p14="http://schemas.microsoft.com/office/powerpoint/2010/main" val="1941628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Reflecting on the near future headline of positive outcomes for students we must ask ourselves…</a:t>
            </a:r>
          </a:p>
          <a:p>
            <a:endParaRPr lang="en-US" dirty="0" smtClean="0"/>
          </a:p>
          <a:p>
            <a:r>
              <a:rPr lang="en-US" dirty="0" smtClean="0"/>
              <a:t>How</a:t>
            </a:r>
            <a:r>
              <a:rPr lang="en-US" baseline="0" dirty="0" smtClean="0"/>
              <a:t> </a:t>
            </a:r>
            <a:r>
              <a:rPr lang="en-US" baseline="0" dirty="0"/>
              <a:t>do we increase graduation rates, increase completion, increase transfer rates and provide necessary support services for the onboarding and through process to completion? </a:t>
            </a:r>
            <a:endParaRPr lang="en-US" baseline="0" dirty="0" smtClean="0"/>
          </a:p>
          <a:p>
            <a:endParaRPr lang="en-US" baseline="0" dirty="0" smtClean="0"/>
          </a:p>
          <a:p>
            <a:r>
              <a:rPr lang="en-US" baseline="0" dirty="0" smtClean="0"/>
              <a:t>We want to keep in mind ----answering the question How do we influence the future headline will require conscious change leadership with focus on the 4 quadrants</a:t>
            </a:r>
          </a:p>
          <a:p>
            <a:endParaRPr lang="en-US" baseline="0" dirty="0" smtClean="0"/>
          </a:p>
          <a:p>
            <a:endParaRPr lang="en-US" baseline="0" dirty="0" smtClean="0"/>
          </a:p>
          <a:p>
            <a:r>
              <a:rPr lang="en-US" baseline="0" dirty="0" smtClean="0"/>
              <a:t>In the Mindset quadrant will want to focus on- What are the current values, beliefs, thoughts, emotions, ways of being and levels of commitments. Individual and Organization</a:t>
            </a:r>
          </a:p>
          <a:p>
            <a:endParaRPr lang="en-US" baseline="0" dirty="0" smtClean="0"/>
          </a:p>
          <a:p>
            <a:r>
              <a:rPr lang="en-US" baseline="0" dirty="0" smtClean="0"/>
              <a:t>Behavior: Work styles, skills, action and behaviors</a:t>
            </a:r>
            <a:endParaRPr lang="en-US" baseline="0" dirty="0"/>
          </a:p>
          <a:p>
            <a:endParaRPr lang="en-US" dirty="0" smtClean="0"/>
          </a:p>
          <a:p>
            <a:r>
              <a:rPr lang="en-US" dirty="0" smtClean="0"/>
              <a:t>Culture:</a:t>
            </a:r>
            <a:r>
              <a:rPr lang="en-US" baseline="0" dirty="0" smtClean="0"/>
              <a:t> Norms, Collective ways  of being, working and relating.</a:t>
            </a:r>
          </a:p>
          <a:p>
            <a:r>
              <a:rPr lang="en-US" baseline="0" dirty="0" smtClean="0"/>
              <a:t> </a:t>
            </a:r>
          </a:p>
          <a:p>
            <a:r>
              <a:rPr lang="en-US" baseline="0" dirty="0" smtClean="0"/>
              <a:t>System: Includes structures, systems, business processes and technology/</a:t>
            </a:r>
          </a:p>
          <a:p>
            <a:endParaRPr lang="en-US" baseline="0" dirty="0" smtClean="0"/>
          </a:p>
          <a:p>
            <a:r>
              <a:rPr lang="en-US" baseline="0" dirty="0" smtClean="0"/>
              <a:t>Next slide…</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6</a:t>
            </a:fld>
            <a:endParaRPr lang="en-US"/>
          </a:p>
        </p:txBody>
      </p:sp>
    </p:spTree>
    <p:extLst>
      <p:ext uri="{BB962C8B-B14F-4D97-AF65-F5344CB8AC3E}">
        <p14:creationId xmlns:p14="http://schemas.microsoft.com/office/powerpoint/2010/main" val="3402451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the conscious</a:t>
            </a:r>
            <a:r>
              <a:rPr lang="en-US" baseline="0" dirty="0" smtClean="0"/>
              <a:t> change leadership approaches not only do we want to look forward to the near future……. we also want to focus on the present and grow from past experiences.</a:t>
            </a:r>
          </a:p>
          <a:p>
            <a:endParaRPr lang="en-US" dirty="0" smtClean="0"/>
          </a:p>
          <a:p>
            <a:r>
              <a:rPr lang="en-US" dirty="0" smtClean="0"/>
              <a:t>In March 11, 2020, the World Health Organization designated the novel Coronavirus-2019 as a pandemic. In the days following this announcement, private corporations and institutions worked to mitigate the spread of this disease through the implementation of remote work and remote learning. </a:t>
            </a:r>
          </a:p>
          <a:p>
            <a:endParaRPr lang="en-US" dirty="0" smtClean="0"/>
          </a:p>
          <a:p>
            <a:r>
              <a:rPr lang="en-US" dirty="0" smtClean="0"/>
              <a:t>Within a week, higher education and K–12 schools across the country announced the cancellation of in-person classes. By March 19, forty-one states decided to close schools, and 43.9 million students across the United States were no longer attending school in-person.1 In-person classes were to be replaced with online learning. </a:t>
            </a:r>
          </a:p>
          <a:p>
            <a:endParaRPr lang="en-US" dirty="0" smtClean="0"/>
          </a:p>
          <a:p>
            <a:r>
              <a:rPr lang="en-US" dirty="0" smtClean="0"/>
              <a:t>For colleges, universities, and K–12 schools alike, instructors had a week at best to begin moving student learning online.</a:t>
            </a:r>
          </a:p>
          <a:p>
            <a:r>
              <a:rPr lang="en-US" dirty="0" smtClean="0"/>
              <a:t>Source:  Reimagining Online Education: How Perceived Constraints Became Affordances in an Undergraduate Online STEM Course https://er.educause.edu/articles/2020/9/reimagining-online-education-how-perceived-constraints-became-affordances</a:t>
            </a:r>
          </a:p>
          <a:p>
            <a:endParaRPr lang="en-US" dirty="0" smtClean="0"/>
          </a:p>
          <a:p>
            <a:r>
              <a:rPr lang="en-US" dirty="0" smtClean="0"/>
              <a:t>What did</a:t>
            </a:r>
            <a:r>
              <a:rPr lang="en-US" baseline="0" dirty="0" smtClean="0"/>
              <a:t> we learn and how will we grow?  </a:t>
            </a:r>
          </a:p>
          <a:p>
            <a:r>
              <a:rPr lang="en-US" baseline="0" dirty="0" smtClean="0"/>
              <a:t>Accessibility, Flexibility, Quality of Instruction.</a:t>
            </a:r>
            <a:endParaRPr lang="en-US" dirty="0" smtClean="0"/>
          </a:p>
          <a:p>
            <a:endParaRPr lang="en-US" dirty="0" smtClean="0"/>
          </a:p>
          <a:p>
            <a:r>
              <a:rPr lang="en-US" dirty="0" smtClean="0"/>
              <a:t>Increases in Online Learning- a Paradigm Shift. More institutions have adopted online learning to maintain increase enrollment in higher education (Allen &amp; Seaman, 2013; Chaney et al., 2010; </a:t>
            </a:r>
            <a:r>
              <a:rPr lang="en-US" dirty="0" err="1" smtClean="0"/>
              <a:t>Nwankwo</a:t>
            </a:r>
            <a:r>
              <a:rPr lang="en-US" dirty="0" smtClean="0"/>
              <a:t>, 2013; Wright, 2014). Allen and Seaman (2013)  reported “there were 572,000 more online students in fall 2011 than in fall 2010 for a new total of 6.7 million students taking one online course” (p.17).  Allen and Seaman (2013) discovered the online learning increased enrollment of student numbers in US postsecondary education in fall 2002 to fall 2011 were been driven by increased high school graduation rates and economic factors (Allen and Seaman, 2013).  According to </a:t>
            </a:r>
            <a:r>
              <a:rPr lang="en-US" dirty="0" err="1" smtClean="0"/>
              <a:t>Jaggars</a:t>
            </a:r>
            <a:r>
              <a:rPr lang="en-US" dirty="0" smtClean="0"/>
              <a:t> (2013) “while four-year colleges and universities have embraced this trend online learning strongest growth has occurred in public two-year colleges” (p.1). </a:t>
            </a:r>
            <a:endParaRPr lang="en-US" dirty="0"/>
          </a:p>
        </p:txBody>
      </p:sp>
      <p:sp>
        <p:nvSpPr>
          <p:cNvPr id="4" name="Footer Placeholder 3"/>
          <p:cNvSpPr>
            <a:spLocks noGrp="1"/>
          </p:cNvSpPr>
          <p:nvPr>
            <p:ph type="ftr" sz="quarter" idx="10"/>
          </p:nvPr>
        </p:nvSpPr>
        <p:spPr/>
        <p:txBody>
          <a:bodyPr/>
          <a:lstStyle/>
          <a:p>
            <a:pPr>
              <a:defRPr/>
            </a:pPr>
            <a:r>
              <a:rPr lang="en-US" smtClean="0"/>
              <a:t>ASCCC Academic Academy 2020</a:t>
            </a:r>
            <a:endParaRPr lang="en-US"/>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7</a:t>
            </a:fld>
            <a:endParaRPr lang="en-US"/>
          </a:p>
        </p:txBody>
      </p:sp>
    </p:spTree>
    <p:extLst>
      <p:ext uri="{BB962C8B-B14F-4D97-AF65-F5344CB8AC3E}">
        <p14:creationId xmlns:p14="http://schemas.microsoft.com/office/powerpoint/2010/main" val="3423472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https://www.mckinsey.com/~/media/McKinsey/Industries/Public%20and%20Social%20Sector/Our%20Insights/Coronavirus%20How%20should%20US%20higher%20education%20plan%20for%20an%20uncertain%20future/Coronavirus-How-should-US-higher-education-plan-for-an-uncertain-future-final.pdf</a:t>
            </a:r>
          </a:p>
          <a:p>
            <a:endParaRPr lang="en-US" dirty="0" smtClean="0"/>
          </a:p>
          <a:p>
            <a:r>
              <a:rPr lang="en-US" dirty="0" smtClean="0"/>
              <a:t>Public Sector Practice Coronavirus: How should US higher education plan for an uncertain future?</a:t>
            </a:r>
          </a:p>
          <a:p>
            <a:r>
              <a:rPr lang="en-US" dirty="0" smtClean="0"/>
              <a:t>by </a:t>
            </a:r>
            <a:r>
              <a:rPr lang="en-US" dirty="0" err="1" smtClean="0"/>
              <a:t>Frankki</a:t>
            </a:r>
            <a:r>
              <a:rPr lang="en-US" dirty="0" smtClean="0"/>
              <a:t> </a:t>
            </a:r>
            <a:r>
              <a:rPr lang="en-US" dirty="0" err="1" smtClean="0"/>
              <a:t>Bevins</a:t>
            </a:r>
            <a:r>
              <a:rPr lang="en-US" dirty="0" smtClean="0"/>
              <a:t>, Jake Bryant, </a:t>
            </a:r>
            <a:r>
              <a:rPr lang="en-US" dirty="0" err="1" smtClean="0"/>
              <a:t>Charag</a:t>
            </a:r>
            <a:r>
              <a:rPr lang="en-US" dirty="0" smtClean="0"/>
              <a:t> Krishnan, and Jonathan Law</a:t>
            </a:r>
          </a:p>
          <a:p>
            <a:endParaRPr lang="en-US" dirty="0" smtClean="0"/>
          </a:p>
          <a:p>
            <a:r>
              <a:rPr lang="en-US" dirty="0" smtClean="0"/>
              <a:t>There were</a:t>
            </a:r>
            <a:r>
              <a:rPr lang="en-US" baseline="0" dirty="0" smtClean="0"/>
              <a:t> </a:t>
            </a:r>
            <a:r>
              <a:rPr lang="en-US" dirty="0" smtClean="0"/>
              <a:t>Implications for student enrollment, equity,  and experience In the virus-contained scenario, the main impact has been persistence, as students and faculty struggled to adapt to online coursework. Institutions with limited records of creating a compelling online experience could have been hurt if their students were dissatisfied with their digital offerings and may have decided to go elsewhere</a:t>
            </a:r>
          </a:p>
          <a:p>
            <a:endParaRPr lang="en-US" dirty="0" smtClean="0"/>
          </a:p>
          <a:p>
            <a:r>
              <a:rPr lang="en-US" dirty="0" smtClean="0"/>
              <a:t>Implications for teaching and learnin</a:t>
            </a:r>
            <a:r>
              <a:rPr lang="en-US" baseline="0" dirty="0" smtClean="0"/>
              <a:t>g during the pandemic</a:t>
            </a:r>
            <a:r>
              <a:rPr lang="en-US" dirty="0" smtClean="0"/>
              <a:t>, we envision that most students will complete the current semester online, and the class of 2021 will graduate virtually—that is, without a formal on-campus ceremony. </a:t>
            </a:r>
          </a:p>
          <a:p>
            <a:endParaRPr lang="en-US" dirty="0" smtClean="0"/>
          </a:p>
          <a:p>
            <a:r>
              <a:rPr lang="en-US" dirty="0" smtClean="0"/>
              <a:t>Beginning in the summer, rules on travel and events will loosen to some extent, although study-abroad programs might not resume just yet. Although additional health safeguards will be necessary, students will be able to return to class for the fall semester.</a:t>
            </a:r>
          </a:p>
          <a:p>
            <a:endParaRPr lang="en-US" dirty="0" smtClean="0"/>
          </a:p>
          <a:p>
            <a:r>
              <a:rPr lang="en-US" dirty="0" smtClean="0"/>
              <a:t>Additionally,</a:t>
            </a:r>
            <a:r>
              <a:rPr lang="en-US" baseline="0" dirty="0" smtClean="0"/>
              <a:t> there were </a:t>
            </a:r>
            <a:r>
              <a:rPr lang="en-US" dirty="0" smtClean="0"/>
              <a:t>Implications for faculty and staff during</a:t>
            </a:r>
            <a:r>
              <a:rPr lang="en-US" baseline="0" dirty="0" smtClean="0"/>
              <a:t> COVID-19</a:t>
            </a:r>
            <a:r>
              <a:rPr lang="en-US" dirty="0" smtClean="0"/>
              <a:t>, faculty were under intense pressure to develop and deliver online courses. Beyond that, cancellation of kindergarten through 12th grade could have affected faculty members with children and compromise the availability of staff services. Mental-health resources could HAVE EXPERIENCED</a:t>
            </a:r>
            <a:r>
              <a:rPr lang="en-US" baseline="0" dirty="0" smtClean="0"/>
              <a:t> A</a:t>
            </a:r>
            <a:r>
              <a:rPr lang="en-US" dirty="0" smtClean="0"/>
              <a:t> greater demand.</a:t>
            </a:r>
          </a:p>
          <a:p>
            <a:endParaRPr lang="en-US" dirty="0" smtClean="0"/>
          </a:p>
          <a:p>
            <a:r>
              <a:rPr lang="en-US" dirty="0" smtClean="0"/>
              <a:t>Implications for finances For most colleges and universities, COVID-19-related developments</a:t>
            </a:r>
            <a:r>
              <a:rPr lang="en-US" baseline="0" dirty="0" smtClean="0"/>
              <a:t> MAY HAVE</a:t>
            </a:r>
            <a:r>
              <a:rPr lang="en-US" dirty="0" smtClean="0"/>
              <a:t> put their budgets under even more pressure. In the virus-contained scenario, current-year tuition revenues MAY</a:t>
            </a:r>
            <a:r>
              <a:rPr lang="en-US" baseline="0" dirty="0" smtClean="0"/>
              <a:t> HAVE </a:t>
            </a:r>
            <a:r>
              <a:rPr lang="en-US" dirty="0" smtClean="0"/>
              <a:t>fallen,</a:t>
            </a:r>
          </a:p>
          <a:p>
            <a:endParaRPr lang="en-US" dirty="0" smtClean="0"/>
          </a:p>
          <a:p>
            <a:r>
              <a:rPr lang="en-US" dirty="0" smtClean="0"/>
              <a:t>Implications for infrastructure. In the few cases in which students remain on campus, they need to be kept healthy and physically distanced. Even when there are few or no students around, universities</a:t>
            </a:r>
            <a:r>
              <a:rPr lang="en-US" baseline="0" dirty="0" smtClean="0"/>
              <a:t> had to</a:t>
            </a:r>
            <a:r>
              <a:rPr lang="en-US" dirty="0" smtClean="0"/>
              <a:t> continue to support faculty and staff. In both cases, campus health systems may be feeling the stress.</a:t>
            </a:r>
          </a:p>
          <a:p>
            <a:endParaRPr lang="en-US" dirty="0" smtClean="0"/>
          </a:p>
          <a:p>
            <a:r>
              <a:rPr lang="en-US" dirty="0" smtClean="0"/>
              <a:t>What should we Do?</a:t>
            </a:r>
          </a:p>
          <a:p>
            <a:r>
              <a:rPr lang="en-US" dirty="0" smtClean="0"/>
              <a:t>Create and</a:t>
            </a:r>
            <a:r>
              <a:rPr lang="en-US" baseline="0" dirty="0" smtClean="0"/>
              <a:t> or Continue Task Force or Committees devoted to the overall safety and health of our communities.</a:t>
            </a:r>
          </a:p>
          <a:p>
            <a:r>
              <a:rPr lang="en-US" baseline="0" dirty="0" smtClean="0"/>
              <a:t>Intentional Enrollment Management focus groups - Focus on enrollment, persistence, and operations. </a:t>
            </a:r>
            <a:endParaRPr lang="en-US" dirty="0"/>
          </a:p>
        </p:txBody>
      </p:sp>
      <p:sp>
        <p:nvSpPr>
          <p:cNvPr id="4" name="Footer Placeholder 3"/>
          <p:cNvSpPr>
            <a:spLocks noGrp="1"/>
          </p:cNvSpPr>
          <p:nvPr>
            <p:ph type="ftr" sz="quarter" idx="10"/>
          </p:nvPr>
        </p:nvSpPr>
        <p:spPr/>
        <p:txBody>
          <a:bodyPr/>
          <a:lstStyle/>
          <a:p>
            <a:pPr>
              <a:defRPr/>
            </a:pPr>
            <a:r>
              <a:rPr lang="en-US" smtClean="0"/>
              <a:t>ASCCC Academic Academy 2020</a:t>
            </a:r>
            <a:endParaRPr lang="en-US"/>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8</a:t>
            </a:fld>
            <a:endParaRPr lang="en-US"/>
          </a:p>
        </p:txBody>
      </p:sp>
    </p:spTree>
    <p:extLst>
      <p:ext uri="{BB962C8B-B14F-4D97-AF65-F5344CB8AC3E}">
        <p14:creationId xmlns:p14="http://schemas.microsoft.com/office/powerpoint/2010/main" val="7586873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Impact on Grading Policies</a:t>
            </a:r>
            <a:r>
              <a:rPr lang="en-US" baseline="0" dirty="0" smtClean="0"/>
              <a:t> and Articulation</a:t>
            </a:r>
            <a:endParaRPr lang="en-US" dirty="0" smtClean="0"/>
          </a:p>
          <a:p>
            <a:r>
              <a:rPr lang="en-US" dirty="0" smtClean="0"/>
              <a:t>‘The Six’ ask colleges for clarity, flexibility on grades, credit transfer  April 16, 2020 American Associatio</a:t>
            </a:r>
            <a:r>
              <a:rPr lang="en-US" baseline="0" dirty="0" smtClean="0"/>
              <a:t>n of Community Colleges</a:t>
            </a:r>
            <a:endParaRPr lang="en-US" dirty="0" smtClean="0"/>
          </a:p>
          <a:p>
            <a:r>
              <a:rPr lang="en-US" dirty="0" smtClean="0"/>
              <a:t>Encouraging flexibility</a:t>
            </a:r>
          </a:p>
          <a:p>
            <a:endParaRPr lang="en-US" dirty="0" smtClean="0"/>
          </a:p>
          <a:p>
            <a:r>
              <a:rPr lang="en-US" dirty="0" smtClean="0"/>
              <a:t>higher education organizations may</a:t>
            </a:r>
            <a:r>
              <a:rPr lang="en-US" baseline="0" dirty="0" smtClean="0"/>
              <a:t> have made changes </a:t>
            </a:r>
            <a:r>
              <a:rPr lang="en-US" dirty="0" smtClean="0"/>
              <a:t>to grading policies, and may have even provided flexibility to add/drop deadlines and exams. </a:t>
            </a:r>
          </a:p>
          <a:p>
            <a:endParaRPr lang="en-US" dirty="0" smtClean="0"/>
          </a:p>
          <a:p>
            <a:r>
              <a:rPr lang="en-US" dirty="0" smtClean="0"/>
              <a:t> “One size does not fit all and that is not and should not be our aspiration. Similarly, we do not believe that there is one approach or one system that should apply to how institutions evaluate and accept credits when students seek to transfer between institutions, seek approval for non-traditional coursework, or apply to graduate and professional programs.”</a:t>
            </a:r>
          </a:p>
          <a:p>
            <a:endParaRPr lang="en-US" dirty="0" smtClean="0"/>
          </a:p>
          <a:p>
            <a:r>
              <a:rPr lang="en-US" dirty="0" smtClean="0"/>
              <a:t>*Articulation</a:t>
            </a:r>
            <a:r>
              <a:rPr lang="en-US" baseline="0" dirty="0" smtClean="0"/>
              <a:t> Support</a:t>
            </a:r>
          </a:p>
          <a:p>
            <a:endParaRPr lang="en-US" dirty="0" smtClean="0"/>
          </a:p>
          <a:p>
            <a:r>
              <a:rPr lang="en-US" dirty="0" smtClean="0"/>
              <a:t>There a set of common principles that institutions should keep in mind when developing policies regarding credit acceptance. </a:t>
            </a:r>
          </a:p>
          <a:p>
            <a:endParaRPr lang="en-US" dirty="0" smtClean="0"/>
          </a:p>
          <a:p>
            <a:r>
              <a:rPr lang="en-US" dirty="0" smtClean="0"/>
              <a:t>“These principles should seek to model the integrity, flexibility, understanding, and compassion that represent the very best of our diverse institutions and our commitment to our students and the communities we serve,” the letter said. “The principles should also reflect an expectation that all institutions see the current situation as a unique one that may not be well served by policies and practices that seemed appropriate even just weeks ago.”</a:t>
            </a:r>
          </a:p>
          <a:p>
            <a:endParaRPr lang="en-US" dirty="0" smtClean="0"/>
          </a:p>
          <a:p>
            <a:r>
              <a:rPr lang="en-US" dirty="0" smtClean="0"/>
              <a:t>The principles are (as written in the letter):</a:t>
            </a:r>
          </a:p>
          <a:p>
            <a:endParaRPr lang="en-US" dirty="0" smtClean="0"/>
          </a:p>
          <a:p>
            <a:r>
              <a:rPr lang="en-US" dirty="0" smtClean="0"/>
              <a:t>    Institutional policies and the evaluation of grades and credit should recognize the extraordinary burden placed on students during this time. Even in the best of cases, student dislocation and the need to change the very basic patterns of life impose challenges on our students that may have an impact their performance.</a:t>
            </a:r>
          </a:p>
          <a:p>
            <a:r>
              <a:rPr lang="en-US" dirty="0" smtClean="0"/>
              <a:t>    Institutional policies and practices should recognize that traditional inequities are exacerbated in the current crisis and that “equal” treatment of students’ transcripts is unlikely to result in “equitable” outcomes.</a:t>
            </a:r>
          </a:p>
          <a:p>
            <a:r>
              <a:rPr lang="en-US" dirty="0" smtClean="0"/>
              <a:t>    Institutional policies and practices should, therefore, be as holistic as possible, taking into account the range of situational and behavioral circumstances in which our students find themselves.</a:t>
            </a:r>
          </a:p>
          <a:p>
            <a:r>
              <a:rPr lang="en-US" dirty="0" smtClean="0"/>
              <a:t>    Institutional policies should, wherever practicable, provide flexibility in the timely reporting of grades and other markers of achievement, understanding that the dislocations mentioned above are also present for faculty, staff, and others.</a:t>
            </a:r>
          </a:p>
          <a:p>
            <a:r>
              <a:rPr lang="en-US" dirty="0" smtClean="0"/>
              <a:t>    Institutional policies should aim for complete transparency. The circumstances under which credits and or grades are accepted and not accepted should be clear and publicly stated in accessible, specific, and easy to understand terms. The rationale for these policies should be made equally clear and transparent.</a:t>
            </a:r>
          </a:p>
          <a:p>
            <a:r>
              <a:rPr lang="en-US" dirty="0" smtClean="0"/>
              <a:t>    This transparency should extend inside as well as outside the institution. Institutional policies that respond to this unprecedented and unique situation should be broadly communicated and disseminated within institutions. At a time when telework has become the norm, it is in the collective best interest of higher education that each student-facing employee understands new and existing policies. </a:t>
            </a:r>
          </a:p>
          <a:p>
            <a:r>
              <a:rPr lang="en-US" dirty="0" smtClean="0"/>
              <a:t>    Institutional decision-making regarding individual students should be swift and definitive. Students and their families need clear, timely information on which to make decisions.</a:t>
            </a:r>
          </a:p>
          <a:p>
            <a:r>
              <a:rPr lang="en-US" dirty="0" smtClean="0"/>
              <a:t>    Institutions should clarify their policies as soon as possible. Students and families are making decisions now about, for example, whether to take courses pass/fail, whether to enroll in non-traditional coursework to fill gaps in their curricula, and whether to accept partial credit for coursework already underway. Uncertainty can only exacerbate the stress students are experiencing and could, in the end, harm students who make decisions today that might not serve them tomorrow.</a:t>
            </a:r>
            <a:endParaRPr lang="en-US" dirty="0"/>
          </a:p>
        </p:txBody>
      </p:sp>
      <p:sp>
        <p:nvSpPr>
          <p:cNvPr id="4" name="Footer Placeholder 3"/>
          <p:cNvSpPr>
            <a:spLocks noGrp="1"/>
          </p:cNvSpPr>
          <p:nvPr>
            <p:ph type="ftr" sz="quarter" idx="10"/>
          </p:nvPr>
        </p:nvSpPr>
        <p:spPr/>
        <p:txBody>
          <a:bodyPr/>
          <a:lstStyle/>
          <a:p>
            <a:pPr>
              <a:defRPr/>
            </a:pPr>
            <a:r>
              <a:rPr lang="en-US"/>
              <a:t>ASCCC Academic Academy 2020</a:t>
            </a:r>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9</a:t>
            </a:fld>
            <a:endParaRPr lang="en-US"/>
          </a:p>
        </p:txBody>
      </p:sp>
    </p:spTree>
    <p:extLst>
      <p:ext uri="{BB962C8B-B14F-4D97-AF65-F5344CB8AC3E}">
        <p14:creationId xmlns:p14="http://schemas.microsoft.com/office/powerpoint/2010/main" val="53428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with</a:t>
            </a:r>
            <a:r>
              <a:rPr lang="en-US" baseline="0" dirty="0" smtClean="0"/>
              <a:t> intentional process and procedures in place to support students and faculty there must be a degree of understanding the impact and acceptance of change. </a:t>
            </a:r>
          </a:p>
          <a:p>
            <a:endParaRPr lang="en-US" baseline="0" dirty="0" smtClean="0"/>
          </a:p>
          <a:p>
            <a:r>
              <a:rPr lang="en-US" dirty="0" smtClean="0"/>
              <a:t>Rogers’ in (1983) through his research indicated four characteristics of innovations to help explain the different rate of adoption: relative advantage, compatibility, complexity and </a:t>
            </a:r>
            <a:r>
              <a:rPr lang="en-US" dirty="0" err="1" smtClean="0"/>
              <a:t>trialability</a:t>
            </a:r>
            <a:r>
              <a:rPr lang="en-US" dirty="0" smtClean="0"/>
              <a:t>.  </a:t>
            </a:r>
          </a:p>
          <a:p>
            <a:r>
              <a:rPr lang="en-US" dirty="0" smtClean="0"/>
              <a:t>He first noted the perceived advantages an individual must associate with the innovation over the idea in place (Rogers, 1983).  The perceived relative advantage placed on an innovation determines the rate of adoption. </a:t>
            </a:r>
          </a:p>
          <a:p>
            <a:endParaRPr lang="en-US" dirty="0" smtClean="0"/>
          </a:p>
          <a:p>
            <a:r>
              <a:rPr lang="en-US" dirty="0" smtClean="0"/>
              <a:t>Rogers’ 1983 Diffusion of Innovation process is the process through which an individual (or other decision-making unit) passes from first knowledge of an innovation, to forming an attitude toward the innovation, to a decision to adopt or reject, to implementation of the new idea, and to confirmation of this decision (Rogers, 1983, p 263). </a:t>
            </a:r>
          </a:p>
          <a:p>
            <a:endParaRPr lang="en-US" dirty="0" smtClean="0"/>
          </a:p>
          <a:p>
            <a:r>
              <a:rPr lang="en-US" dirty="0" smtClean="0"/>
              <a:t>Here is a</a:t>
            </a:r>
            <a:r>
              <a:rPr lang="en-US" baseline="0" dirty="0" smtClean="0"/>
              <a:t> brief video to explain Roger’s theory</a:t>
            </a:r>
            <a:endParaRPr lang="en-US" dirty="0"/>
          </a:p>
        </p:txBody>
      </p:sp>
      <p:sp>
        <p:nvSpPr>
          <p:cNvPr id="4" name="Footer Placeholder 3"/>
          <p:cNvSpPr>
            <a:spLocks noGrp="1"/>
          </p:cNvSpPr>
          <p:nvPr>
            <p:ph type="ftr" sz="quarter" idx="10"/>
          </p:nvPr>
        </p:nvSpPr>
        <p:spPr/>
        <p:txBody>
          <a:bodyPr/>
          <a:lstStyle/>
          <a:p>
            <a:pPr>
              <a:defRPr/>
            </a:pPr>
            <a:r>
              <a:rPr lang="en-US" smtClean="0"/>
              <a:t>ASCCC Academic Academy 2020</a:t>
            </a:r>
            <a:endParaRPr lang="en-US"/>
          </a:p>
        </p:txBody>
      </p:sp>
      <p:sp>
        <p:nvSpPr>
          <p:cNvPr id="5" name="Slide Number Placeholder 4"/>
          <p:cNvSpPr>
            <a:spLocks noGrp="1"/>
          </p:cNvSpPr>
          <p:nvPr>
            <p:ph type="sldNum" sz="quarter" idx="11"/>
          </p:nvPr>
        </p:nvSpPr>
        <p:spPr/>
        <p:txBody>
          <a:bodyPr/>
          <a:lstStyle/>
          <a:p>
            <a:pPr>
              <a:defRPr/>
            </a:pPr>
            <a:fld id="{249C7C15-6DF6-F045-95EC-AC3549CAE62C}" type="slidenum">
              <a:rPr lang="en-US" smtClean="0"/>
              <a:pPr>
                <a:defRPr/>
              </a:pPr>
              <a:t>10</a:t>
            </a:fld>
            <a:endParaRPr lang="en-US"/>
          </a:p>
        </p:txBody>
      </p:sp>
    </p:spTree>
    <p:extLst>
      <p:ext uri="{BB962C8B-B14F-4D97-AF65-F5344CB8AC3E}">
        <p14:creationId xmlns:p14="http://schemas.microsoft.com/office/powerpoint/2010/main" val="19361670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 xmlns:a16="http://schemas.microsoft.com/office/drawing/2014/main" id="{E98C01E4-BBDE-A04D-BF52-50C7E63D7B5A}"/>
              </a:ext>
            </a:extLst>
          </p:cNvPr>
          <p:cNvSpPr>
            <a:spLocks noGrp="1"/>
          </p:cNvSpPr>
          <p:nvPr>
            <p:ph type="title"/>
          </p:nvPr>
        </p:nvSpPr>
        <p:spPr>
          <a:xfrm>
            <a:off x="822076" y="3429000"/>
            <a:ext cx="10547847" cy="2928002"/>
          </a:xfrm>
        </p:spPr>
        <p:txBody>
          <a:bodyPr>
            <a:normAutofit/>
          </a:bodyPr>
          <a:lstStyle>
            <a:lvl1pPr algn="ctr">
              <a:lnSpc>
                <a:spcPct val="100000"/>
              </a:lnSpc>
              <a:defRPr sz="440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789583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spTree>
      <p:nvGrpSpPr>
        <p:cNvPr id="1" name=""/>
        <p:cNvGrpSpPr/>
        <p:nvPr/>
      </p:nvGrpSpPr>
      <p:grpSpPr>
        <a:xfrm>
          <a:off x="0" y="0"/>
          <a:ext cx="0" cy="0"/>
          <a:chOff x="0" y="0"/>
          <a:chExt cx="0" cy="0"/>
        </a:xfrm>
      </p:grpSpPr>
      <p:sp>
        <p:nvSpPr>
          <p:cNvPr id="4" name="Rectangle 3">
            <a:extLst>
              <a:ext uri="{FF2B5EF4-FFF2-40B4-BE49-F238E27FC236}">
                <a16:creationId xmlns="" xmlns:a16="http://schemas.microsoft.com/office/drawing/2014/main" id="{1BA23216-B73C-BC41-B5A6-EE30919CDF3E}"/>
              </a:ext>
            </a:extLst>
          </p:cNvPr>
          <p:cNvSpPr/>
          <p:nvPr userDrawn="1"/>
        </p:nvSpPr>
        <p:spPr>
          <a:xfrm>
            <a:off x="0" y="0"/>
            <a:ext cx="12192000" cy="2355850"/>
          </a:xfrm>
          <a:prstGeom prst="rect">
            <a:avLst/>
          </a:prstGeom>
          <a:solidFill>
            <a:schemeClr val="tx2"/>
          </a:solidFill>
          <a:ln>
            <a:noFill/>
          </a:ln>
          <a:effectLst>
            <a:outerShdw blurRad="228600" dist="63500" dir="5400000" algn="t"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5" name="Picture 6">
            <a:extLst>
              <a:ext uri="{FF2B5EF4-FFF2-40B4-BE49-F238E27FC236}">
                <a16:creationId xmlns="" xmlns:a16="http://schemas.microsoft.com/office/drawing/2014/main" id="{A0AAD64B-D3EB-FA47-8A6D-F0545709A4DD}"/>
              </a:ext>
            </a:extLst>
          </p:cNvPr>
          <p:cNvPicPr>
            <a:picLocks noChangeAspect="1" noChangeArrowheads="1"/>
          </p:cNvPicPr>
          <p:nvPr userDrawn="1"/>
        </p:nvPicPr>
        <p:blipFill>
          <a:blip r:embed="rId2"/>
          <a:srcRect/>
          <a:stretch/>
        </p:blipFill>
        <p:spPr bwMode="auto">
          <a:xfrm>
            <a:off x="-12700" y="6063"/>
            <a:ext cx="2537147" cy="2349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 xmlns:a16="http://schemas.microsoft.com/office/drawing/2014/main" id="{659F8480-C576-1E4D-821D-52D2E7641B6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02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4E280103-BDBC-4A40-9E85-AE3F70CBE934}"/>
              </a:ext>
            </a:extLst>
          </p:cNvPr>
          <p:cNvSpPr>
            <a:spLocks noGrp="1"/>
          </p:cNvSpPr>
          <p:nvPr>
            <p:ph type="title"/>
          </p:nvPr>
        </p:nvSpPr>
        <p:spPr>
          <a:xfrm>
            <a:off x="2560319" y="403412"/>
            <a:ext cx="8793479" cy="1685768"/>
          </a:xfrm>
        </p:spPr>
        <p:txBody>
          <a:bodyPr anchor="b">
            <a:normAutofit/>
          </a:bodyPr>
          <a:lstStyle>
            <a:lvl1pPr algn="l">
              <a:defRPr sz="3600">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 xmlns:a16="http://schemas.microsoft.com/office/drawing/2014/main" id="{788E3A56-FB7B-AC46-8402-D5947961F472}"/>
              </a:ext>
            </a:extLst>
          </p:cNvPr>
          <p:cNvSpPr>
            <a:spLocks noGrp="1"/>
          </p:cNvSpPr>
          <p:nvPr>
            <p:ph idx="1"/>
          </p:nvPr>
        </p:nvSpPr>
        <p:spPr>
          <a:xfrm>
            <a:off x="829994" y="2662568"/>
            <a:ext cx="10523806" cy="3569419"/>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Slide Number Placeholder 12">
            <a:extLst>
              <a:ext uri="{FF2B5EF4-FFF2-40B4-BE49-F238E27FC236}">
                <a16:creationId xmlns="" xmlns:a16="http://schemas.microsoft.com/office/drawing/2014/main" id="{12E4CABE-70BD-374D-8198-897766095213}"/>
              </a:ext>
            </a:extLst>
          </p:cNvPr>
          <p:cNvSpPr>
            <a:spLocks noGrp="1"/>
          </p:cNvSpPr>
          <p:nvPr>
            <p:ph type="sldNum" sz="quarter" idx="10"/>
          </p:nvPr>
        </p:nvSpPr>
        <p:spPr/>
        <p:txBody>
          <a:bodyPr/>
          <a:lstStyle>
            <a:lvl1pPr>
              <a:defRPr/>
            </a:lvl1pPr>
          </a:lstStyle>
          <a:p>
            <a:pPr>
              <a:defRPr/>
            </a:pPr>
            <a:fld id="{6816004B-AEE5-9547-AC9B-0D5C79C3D978}" type="slidenum">
              <a:rPr lang="en-US"/>
              <a:pPr>
                <a:defRPr/>
              </a:pPr>
              <a:t>‹#›</a:t>
            </a:fld>
            <a:endParaRPr lang="en-US" dirty="0"/>
          </a:p>
        </p:txBody>
      </p:sp>
    </p:spTree>
    <p:extLst>
      <p:ext uri="{BB962C8B-B14F-4D97-AF65-F5344CB8AC3E}">
        <p14:creationId xmlns:p14="http://schemas.microsoft.com/office/powerpoint/2010/main" val="2427287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2 Column Slide">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04A963E9-8E2B-A443-8F06-4D75339427DC}"/>
              </a:ext>
            </a:extLst>
          </p:cNvPr>
          <p:cNvPicPr>
            <a:picLocks noChangeAspect="1"/>
          </p:cNvPicPr>
          <p:nvPr userDrawn="1"/>
        </p:nvPicPr>
        <p:blipFill>
          <a:blip r:embed="rId2"/>
          <a:srcRect/>
          <a:stretch/>
        </p:blipFill>
        <p:spPr>
          <a:xfrm>
            <a:off x="-23178" y="0"/>
            <a:ext cx="944880" cy="6858000"/>
          </a:xfrm>
          <a:prstGeom prst="rect">
            <a:avLst/>
          </a:prstGeom>
          <a:effectLst>
            <a:outerShdw blurRad="228600" dist="63500" algn="l" rotWithShape="0">
              <a:prstClr val="black">
                <a:alpha val="35000"/>
              </a:prstClr>
            </a:outerShdw>
          </a:effectLst>
        </p:spPr>
      </p:pic>
      <p:pic>
        <p:nvPicPr>
          <p:cNvPr id="7" name="Picture 6">
            <a:extLst>
              <a:ext uri="{FF2B5EF4-FFF2-40B4-BE49-F238E27FC236}">
                <a16:creationId xmlns="" xmlns:a16="http://schemas.microsoft.com/office/drawing/2014/main" id="{FD86B30F-83DF-124F-8119-D8C34F5D19A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Tree>
    <p:extLst>
      <p:ext uri="{BB962C8B-B14F-4D97-AF65-F5344CB8AC3E}">
        <p14:creationId xmlns:p14="http://schemas.microsoft.com/office/powerpoint/2010/main" val="2931291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2 Column Slide">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FD86B30F-83DF-124F-8119-D8C34F5D19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49363" y="6376988"/>
            <a:ext cx="344487"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4" name="Content Placeholder 3">
            <a:extLst>
              <a:ext uri="{FF2B5EF4-FFF2-40B4-BE49-F238E27FC236}">
                <a16:creationId xmlns=""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8" name="Slide Number Placeholder 12">
            <a:extLst>
              <a:ext uri="{FF2B5EF4-FFF2-40B4-BE49-F238E27FC236}">
                <a16:creationId xmlns="" xmlns:a16="http://schemas.microsoft.com/office/drawing/2014/main" id="{5F5F484E-C0FE-AF40-B22E-F67B031EBE70}"/>
              </a:ext>
            </a:extLst>
          </p:cNvPr>
          <p:cNvSpPr>
            <a:spLocks noGrp="1"/>
          </p:cNvSpPr>
          <p:nvPr>
            <p:ph type="sldNum" sz="quarter" idx="10"/>
          </p:nvPr>
        </p:nvSpPr>
        <p:spPr/>
        <p:txBody>
          <a:bodyPr/>
          <a:lstStyle>
            <a:lvl1pPr>
              <a:defRPr/>
            </a:lvl1pPr>
          </a:lstStyle>
          <a:p>
            <a:pPr>
              <a:defRPr/>
            </a:pPr>
            <a:fld id="{616D5885-80C4-334A-ADD9-792750371828}" type="slidenum">
              <a:rPr lang="en-US"/>
              <a:pPr>
                <a:defRPr/>
              </a:pPr>
              <a:t>‹#›</a:t>
            </a:fld>
            <a:endParaRPr lang="en-US" dirty="0"/>
          </a:p>
        </p:txBody>
      </p:sp>
      <p:sp>
        <p:nvSpPr>
          <p:cNvPr id="9" name="Rectangle 8">
            <a:extLst>
              <a:ext uri="{FF2B5EF4-FFF2-40B4-BE49-F238E27FC236}">
                <a16:creationId xmlns="" xmlns:a16="http://schemas.microsoft.com/office/drawing/2014/main" id="{1F255A6B-6F12-8447-BE9C-2228DD24FAF1}"/>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2621166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spTree>
      <p:nvGrpSpPr>
        <p:cNvPr id="1" name=""/>
        <p:cNvGrpSpPr/>
        <p:nvPr/>
      </p:nvGrpSpPr>
      <p:grpSpPr>
        <a:xfrm>
          <a:off x="0" y="0"/>
          <a:ext cx="0" cy="0"/>
          <a:chOff x="0" y="0"/>
          <a:chExt cx="0" cy="0"/>
        </a:xfrm>
      </p:grpSpPr>
      <p:pic>
        <p:nvPicPr>
          <p:cNvPr id="4" name="Picture 5">
            <a:extLst>
              <a:ext uri="{FF2B5EF4-FFF2-40B4-BE49-F238E27FC236}">
                <a16:creationId xmlns=""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 xmlns:a16="http://schemas.microsoft.com/office/drawing/2014/main" id="{2D51E490-653C-C243-8A73-CEC94EC70A74}"/>
              </a:ext>
            </a:extLst>
          </p:cNvPr>
          <p:cNvPicPr>
            <a:picLocks noChangeAspect="1"/>
          </p:cNvPicPr>
          <p:nvPr userDrawn="1"/>
        </p:nvPicPr>
        <p:blipFill>
          <a:blip r:embed="rId3"/>
          <a:srcRect/>
          <a:stretch/>
        </p:blipFill>
        <p:spPr>
          <a:xfrm>
            <a:off x="-23178" y="0"/>
            <a:ext cx="944880" cy="6858000"/>
          </a:xfrm>
          <a:prstGeom prst="rect">
            <a:avLst/>
          </a:prstGeom>
          <a:effectLst>
            <a:outerShdw blurRad="228600" dist="63500" algn="l" rotWithShape="0">
              <a:prstClr val="black">
                <a:alpha val="35000"/>
              </a:prstClr>
            </a:outerShdw>
          </a:effectLst>
        </p:spPr>
      </p:pic>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Tree>
    <p:extLst>
      <p:ext uri="{BB962C8B-B14F-4D97-AF65-F5344CB8AC3E}">
        <p14:creationId xmlns:p14="http://schemas.microsoft.com/office/powerpoint/2010/main" val="141833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ntent 1 Column Slide">
    <p:spTree>
      <p:nvGrpSpPr>
        <p:cNvPr id="1" name=""/>
        <p:cNvGrpSpPr/>
        <p:nvPr/>
      </p:nvGrpSpPr>
      <p:grpSpPr>
        <a:xfrm>
          <a:off x="0" y="0"/>
          <a:ext cx="0" cy="0"/>
          <a:chOff x="0" y="0"/>
          <a:chExt cx="0" cy="0"/>
        </a:xfrm>
      </p:grpSpPr>
      <p:pic>
        <p:nvPicPr>
          <p:cNvPr id="4" name="Picture 5">
            <a:extLst>
              <a:ext uri="{FF2B5EF4-FFF2-40B4-BE49-F238E27FC236}">
                <a16:creationId xmlns="" xmlns:a16="http://schemas.microsoft.com/office/drawing/2014/main" id="{E2562B52-FC25-BA42-A595-051AFC5D61D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350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11" name="Content Placeholder 2">
            <a:extLst>
              <a:ext uri="{FF2B5EF4-FFF2-40B4-BE49-F238E27FC236}">
                <a16:creationId xmlns="" xmlns:a16="http://schemas.microsoft.com/office/drawing/2014/main" id="{19193D36-B121-6342-A5EB-898D4AD08232}"/>
              </a:ext>
            </a:extLst>
          </p:cNvPr>
          <p:cNvSpPr>
            <a:spLocks noGrp="1"/>
          </p:cNvSpPr>
          <p:nvPr>
            <p:ph sz="half" idx="1"/>
          </p:nvPr>
        </p:nvSpPr>
        <p:spPr>
          <a:xfrm>
            <a:off x="1277650" y="1798320"/>
            <a:ext cx="1005840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9">
            <a:extLst>
              <a:ext uri="{FF2B5EF4-FFF2-40B4-BE49-F238E27FC236}">
                <a16:creationId xmlns="" xmlns:a16="http://schemas.microsoft.com/office/drawing/2014/main" id="{2C6B8D81-8A26-324C-A324-A6D4B23F53F9}"/>
              </a:ext>
            </a:extLst>
          </p:cNvPr>
          <p:cNvSpPr>
            <a:spLocks noGrp="1"/>
          </p:cNvSpPr>
          <p:nvPr>
            <p:ph type="sldNum" sz="quarter" idx="10"/>
          </p:nvPr>
        </p:nvSpPr>
        <p:spPr/>
        <p:txBody>
          <a:bodyPr/>
          <a:lstStyle>
            <a:lvl1pPr>
              <a:defRPr/>
            </a:lvl1pPr>
          </a:lstStyle>
          <a:p>
            <a:pPr>
              <a:defRPr/>
            </a:pPr>
            <a:fld id="{CA86D19C-58E4-0C4B-866F-351E2232D695}" type="slidenum">
              <a:rPr lang="en-US"/>
              <a:pPr>
                <a:defRPr/>
              </a:pPr>
              <a:t>‹#›</a:t>
            </a:fld>
            <a:endParaRPr lang="en-US" dirty="0"/>
          </a:p>
        </p:txBody>
      </p:sp>
      <p:sp>
        <p:nvSpPr>
          <p:cNvPr id="7" name="Rectangle 6">
            <a:extLst>
              <a:ext uri="{FF2B5EF4-FFF2-40B4-BE49-F238E27FC236}">
                <a16:creationId xmlns="" xmlns:a16="http://schemas.microsoft.com/office/drawing/2014/main" id="{2E8BE4BC-7C35-0D49-B888-682258072704}"/>
              </a:ext>
            </a:extLst>
          </p:cNvPr>
          <p:cNvSpPr/>
          <p:nvPr userDrawn="1"/>
        </p:nvSpPr>
        <p:spPr>
          <a:xfrm>
            <a:off x="0" y="0"/>
            <a:ext cx="927100" cy="6858000"/>
          </a:xfrm>
          <a:prstGeom prst="rect">
            <a:avLst/>
          </a:prstGeom>
          <a:solidFill>
            <a:srgbClr val="000000"/>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Tree>
    <p:extLst>
      <p:ext uri="{BB962C8B-B14F-4D97-AF65-F5344CB8AC3E}">
        <p14:creationId xmlns:p14="http://schemas.microsoft.com/office/powerpoint/2010/main" val="3371444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a:extLst>
              <a:ext uri="{FF2B5EF4-FFF2-40B4-BE49-F238E27FC236}">
                <a16:creationId xmlns="" xmlns:a16="http://schemas.microsoft.com/office/drawing/2014/main" id="{23D3C46F-E14B-B44C-AC0B-25A12E406C7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41375" y="6376988"/>
            <a:ext cx="344488" cy="34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3">
            <a:extLst>
              <a:ext uri="{FF2B5EF4-FFF2-40B4-BE49-F238E27FC236}">
                <a16:creationId xmlns="" xmlns:a16="http://schemas.microsoft.com/office/drawing/2014/main" id="{A9FE922D-F772-714F-BBCE-22D4D745D86F}"/>
              </a:ext>
            </a:extLst>
          </p:cNvPr>
          <p:cNvSpPr>
            <a:spLocks noGrp="1"/>
          </p:cNvSpPr>
          <p:nvPr>
            <p:ph type="sldNum" sz="quarter" idx="10"/>
          </p:nvPr>
        </p:nvSpPr>
        <p:spPr>
          <a:xfrm>
            <a:off x="10298113" y="6356350"/>
            <a:ext cx="1055687" cy="365125"/>
          </a:xfrm>
        </p:spPr>
        <p:txBody>
          <a:bodyPr/>
          <a:lstStyle>
            <a:lvl1pPr>
              <a:defRPr>
                <a:solidFill>
                  <a:schemeClr val="tx2">
                    <a:lumMod val="50000"/>
                    <a:lumOff val="50000"/>
                  </a:schemeClr>
                </a:solidFill>
              </a:defRPr>
            </a:lvl1pPr>
          </a:lstStyle>
          <a:p>
            <a:pPr>
              <a:defRPr/>
            </a:pPr>
            <a:fld id="{FA376053-2106-E447-8DB4-C380188FD9AA}" type="slidenum">
              <a:rPr lang="en-US"/>
              <a:pPr>
                <a:defRPr/>
              </a:pPr>
              <a:t>‹#›</a:t>
            </a:fld>
            <a:endParaRPr lang="en-US" dirty="0"/>
          </a:p>
        </p:txBody>
      </p:sp>
    </p:spTree>
    <p:extLst>
      <p:ext uri="{BB962C8B-B14F-4D97-AF65-F5344CB8AC3E}">
        <p14:creationId xmlns:p14="http://schemas.microsoft.com/office/powerpoint/2010/main" val="149725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 xmlns:a16="http://schemas.microsoft.com/office/drawing/2014/main" id="{7981D301-7D76-FC4A-A3AD-3C0B47C2A925}"/>
              </a:ext>
            </a:extLst>
          </p:cNvPr>
          <p:cNvSpPr>
            <a:spLocks noGrp="1" noChangeArrowheads="1"/>
          </p:cNvSpPr>
          <p:nvPr>
            <p:ph type="title"/>
          </p:nvPr>
        </p:nvSpPr>
        <p:spPr bwMode="auto">
          <a:xfrm>
            <a:off x="1277938" y="365125"/>
            <a:ext cx="10075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US" altLang="en-US" dirty="0"/>
          </a:p>
        </p:txBody>
      </p:sp>
      <p:sp>
        <p:nvSpPr>
          <p:cNvPr id="1027" name="Text Placeholder 2">
            <a:extLst>
              <a:ext uri="{FF2B5EF4-FFF2-40B4-BE49-F238E27FC236}">
                <a16:creationId xmlns="" xmlns:a16="http://schemas.microsoft.com/office/drawing/2014/main" id="{187013A9-2FA7-5044-8AFB-3775213DFB44}"/>
              </a:ext>
            </a:extLst>
          </p:cNvPr>
          <p:cNvSpPr>
            <a:spLocks noGrp="1" noChangeArrowheads="1"/>
          </p:cNvSpPr>
          <p:nvPr>
            <p:ph type="body" idx="1"/>
          </p:nvPr>
        </p:nvSpPr>
        <p:spPr bwMode="auto">
          <a:xfrm>
            <a:off x="1289050" y="1825625"/>
            <a:ext cx="1006475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 Remember to ad alt text to all imported graphics and images.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5" name="Slide Number Placeholder 14">
            <a:extLst>
              <a:ext uri="{FF2B5EF4-FFF2-40B4-BE49-F238E27FC236}">
                <a16:creationId xmlns="" xmlns:a16="http://schemas.microsoft.com/office/drawing/2014/main" id="{DFE2BADB-087C-F94B-915A-40A8B742028C}"/>
              </a:ext>
            </a:extLst>
          </p:cNvPr>
          <p:cNvSpPr>
            <a:spLocks noGrp="1"/>
          </p:cNvSpPr>
          <p:nvPr>
            <p:ph type="sldNum" sz="quarter" idx="4"/>
          </p:nvPr>
        </p:nvSpPr>
        <p:spPr>
          <a:xfrm>
            <a:off x="10437813" y="6356350"/>
            <a:ext cx="915987" cy="365125"/>
          </a:xfrm>
          <a:prstGeom prst="rect">
            <a:avLst/>
          </a:prstGeom>
        </p:spPr>
        <p:txBody>
          <a:bodyPr vert="horz" lIns="91440" tIns="45720" rIns="0" bIns="45720" rtlCol="0" anchor="ctr"/>
          <a:lstStyle>
            <a:lvl1pPr algn="r" eaLnBrk="1" fontAlgn="auto" hangingPunct="1">
              <a:spcBef>
                <a:spcPts val="0"/>
              </a:spcBef>
              <a:spcAft>
                <a:spcPts val="0"/>
              </a:spcAft>
              <a:defRPr sz="1200">
                <a:solidFill>
                  <a:schemeClr val="tx2">
                    <a:lumMod val="50000"/>
                    <a:lumOff val="50000"/>
                  </a:schemeClr>
                </a:solidFill>
                <a:latin typeface="+mn-lt"/>
              </a:defRPr>
            </a:lvl1pPr>
          </a:lstStyle>
          <a:p>
            <a:pPr>
              <a:defRPr/>
            </a:pPr>
            <a:fld id="{29593A8D-09AE-EB47-B417-13049C5F1F09}" type="slidenum">
              <a:rPr lang="en-US"/>
              <a:pPr>
                <a:defRPr/>
              </a:pPr>
              <a:t>‹#›</a:t>
            </a:fld>
            <a:endParaRPr lang="en-US" dirty="0"/>
          </a:p>
        </p:txBody>
      </p:sp>
      <p:sp>
        <p:nvSpPr>
          <p:cNvPr id="4" name="Footer Placeholder 3">
            <a:extLst>
              <a:ext uri="{FF2B5EF4-FFF2-40B4-BE49-F238E27FC236}">
                <a16:creationId xmlns="" xmlns:a16="http://schemas.microsoft.com/office/drawing/2014/main" id="{8E8D297E-F053-9B44-9A03-2402248C0B75}"/>
              </a:ext>
            </a:extLst>
          </p:cNvPr>
          <p:cNvSpPr>
            <a:spLocks noGrp="1"/>
          </p:cNvSpPr>
          <p:nvPr>
            <p:ph type="ftr" sz="quarter" idx="3"/>
          </p:nvPr>
        </p:nvSpPr>
        <p:spPr>
          <a:xfrm>
            <a:off x="1806575" y="6356350"/>
            <a:ext cx="411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lumMod val="50000"/>
                    <a:lumOff val="50000"/>
                  </a:schemeClr>
                </a:solidFill>
                <a:latin typeface="+mn-lt"/>
              </a:defRPr>
            </a:lvl1pPr>
          </a:lstStyle>
          <a:p>
            <a:pPr>
              <a:defRPr/>
            </a:pPr>
            <a:r>
              <a:rPr lang="en-US"/>
              <a:t>ASCCC</a:t>
            </a:r>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7" r:id="rId4"/>
    <p:sldLayoutId id="2147483725" r:id="rId5"/>
    <p:sldLayoutId id="2147483728" r:id="rId6"/>
    <p:sldLayoutId id="2147483726" r:id="rId7"/>
  </p:sldLayoutIdLst>
  <p:hf hdr="0" dt="0"/>
  <p:txStyles>
    <p:titleStyle>
      <a:lvl1pPr algn="l" rtl="0" eaLnBrk="1" fontAlgn="base" hangingPunct="1">
        <a:lnSpc>
          <a:spcPct val="90000"/>
        </a:lnSpc>
        <a:spcBef>
          <a:spcPct val="0"/>
        </a:spcBef>
        <a:spcAft>
          <a:spcPct val="0"/>
        </a:spcAft>
        <a:defRPr sz="4400" kern="1200">
          <a:solidFill>
            <a:schemeClr val="accent1"/>
          </a:solidFill>
          <a:latin typeface="Palatino" pitchFamily="2" charset="77"/>
          <a:ea typeface="Palatino" pitchFamily="2" charset="77"/>
          <a:cs typeface="Palatino" pitchFamily="2" charset="77"/>
        </a:defRPr>
      </a:lvl1pPr>
      <a:lvl2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2pPr>
      <a:lvl3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3pPr>
      <a:lvl4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4pPr>
      <a:lvl5pPr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5pPr>
      <a:lvl6pPr marL="4572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6pPr>
      <a:lvl7pPr marL="9144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7pPr>
      <a:lvl8pPr marL="13716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8pPr>
      <a:lvl9pPr marL="1828800" algn="l" rtl="0" eaLnBrk="1" fontAlgn="base" hangingPunct="1">
        <a:lnSpc>
          <a:spcPct val="90000"/>
        </a:lnSpc>
        <a:spcBef>
          <a:spcPct val="0"/>
        </a:spcBef>
        <a:spcAft>
          <a:spcPct val="0"/>
        </a:spcAft>
        <a:defRPr sz="4400">
          <a:solidFill>
            <a:schemeClr val="tx1"/>
          </a:solidFill>
          <a:latin typeface="Palatino" pitchFamily="2" charset="77"/>
          <a:ea typeface="Palatino" pitchFamily="2" charset="77"/>
          <a:cs typeface="Palatino" pitchFamily="2" charset="77"/>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400" kern="1200">
          <a:solidFill>
            <a:srgbClr val="404040"/>
          </a:solidFill>
          <a:latin typeface="+mj-lt"/>
          <a:ea typeface="+mn-ea"/>
          <a:cs typeface="Gill Sans" panose="020B0502020104020203" pitchFamily="34" charset="-79"/>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200" kern="1200">
          <a:solidFill>
            <a:srgbClr val="404040"/>
          </a:solidFill>
          <a:latin typeface="+mj-lt"/>
          <a:ea typeface="+mn-ea"/>
          <a:cs typeface="Gill Sans" panose="020B0502020104020203" pitchFamily="34" charset="-79"/>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404040"/>
          </a:solidFill>
          <a:latin typeface="+mj-lt"/>
          <a:ea typeface="+mn-ea"/>
          <a:cs typeface="Gill Sans" panose="020B0502020104020203" pitchFamily="34" charset="-79"/>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404040"/>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9QnfWhtujPA?feature=oembed" TargetMode="Externa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nTLpGRCV22Y?feature=oembed" TargetMode="External"/><Relationship Id="rId5" Type="http://schemas.openxmlformats.org/officeDocument/2006/relationships/image" Target="../media/image7.jpe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E1503C-8A89-054D-A364-8895BE08D36D}"/>
              </a:ext>
            </a:extLst>
          </p:cNvPr>
          <p:cNvSpPr>
            <a:spLocks noGrp="1"/>
          </p:cNvSpPr>
          <p:nvPr>
            <p:ph type="title"/>
          </p:nvPr>
        </p:nvSpPr>
        <p:spPr>
          <a:xfrm>
            <a:off x="390526" y="2698393"/>
            <a:ext cx="11337726" cy="3540481"/>
          </a:xfrm>
        </p:spPr>
        <p:txBody>
          <a:bodyPr>
            <a:normAutofit fontScale="90000"/>
          </a:bodyPr>
          <a:lstStyle/>
          <a:p>
            <a:r>
              <a:rPr lang="en-US" dirty="0"/>
              <a:t> Rethinking curriculum, instruction, student services and student support in Covid-19 and </a:t>
            </a:r>
            <a:br>
              <a:rPr lang="en-US" dirty="0"/>
            </a:br>
            <a:r>
              <a:rPr lang="en-US" dirty="0"/>
              <a:t>beyond </a:t>
            </a:r>
            <a:br>
              <a:rPr lang="en-US" dirty="0"/>
            </a:br>
            <a:r>
              <a:rPr lang="en-US" dirty="0"/>
              <a:t>Friday, April 16, 2021</a:t>
            </a:r>
            <a:br>
              <a:rPr lang="en-US" dirty="0"/>
            </a:br>
            <a:r>
              <a:rPr lang="en-US" dirty="0"/>
              <a:t>Breakout #4 1:30 p.m. to 2:45 p.m. </a:t>
            </a:r>
            <a:br>
              <a:rPr lang="en-US" dirty="0"/>
            </a:br>
            <a:r>
              <a:rPr lang="en-US" dirty="0"/>
              <a:t>Presenter: Dr. LaTonya Parker ASCCC Area D Rep.</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25" y="3829050"/>
            <a:ext cx="1409004" cy="1524000"/>
          </a:xfrm>
          <a:prstGeom prst="rect">
            <a:avLst/>
          </a:prstGeom>
          <a:ln>
            <a:noFill/>
          </a:ln>
          <a:effectLst>
            <a:softEdge rad="112500"/>
          </a:effectLst>
        </p:spPr>
      </p:pic>
    </p:spTree>
    <p:extLst>
      <p:ext uri="{BB962C8B-B14F-4D97-AF65-F5344CB8AC3E}">
        <p14:creationId xmlns:p14="http://schemas.microsoft.com/office/powerpoint/2010/main" val="1930913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5991" y="555400"/>
            <a:ext cx="8793479" cy="984771"/>
          </a:xfrm>
        </p:spPr>
        <p:txBody>
          <a:bodyPr>
            <a:normAutofit/>
          </a:bodyPr>
          <a:lstStyle/>
          <a:p>
            <a:r>
              <a:rPr lang="en-US" dirty="0"/>
              <a:t>Everett M. Roger’s Diffusion on Innovation</a:t>
            </a:r>
          </a:p>
        </p:txBody>
      </p:sp>
      <p:sp>
        <p:nvSpPr>
          <p:cNvPr id="3" name="Content Placeholder 2"/>
          <p:cNvSpPr>
            <a:spLocks noGrp="1"/>
          </p:cNvSpPr>
          <p:nvPr>
            <p:ph idx="1"/>
          </p:nvPr>
        </p:nvSpPr>
        <p:spPr>
          <a:xfrm>
            <a:off x="848619" y="2662568"/>
            <a:ext cx="10523806" cy="3569419"/>
          </a:xfrm>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10</a:t>
            </a:fld>
            <a:endParaRPr lang="en-US" dirty="0"/>
          </a:p>
        </p:txBody>
      </p:sp>
      <p:pic>
        <p:nvPicPr>
          <p:cNvPr id="5" name="Online Media 4" title="Diffusion of Innovation Theory: The Adoption Curve">
            <a:hlinkClick r:id="" action="ppaction://media"/>
            <a:extLst>
              <a:ext uri="{FF2B5EF4-FFF2-40B4-BE49-F238E27FC236}">
                <a16:creationId xmlns="" xmlns:a16="http://schemas.microsoft.com/office/drawing/2014/main" id="{489DBECD-2B17-4779-88EB-96049D1ABA9C}"/>
              </a:ext>
            </a:extLst>
          </p:cNvPr>
          <p:cNvPicPr>
            <a:picLocks noRot="1" noChangeAspect="1"/>
          </p:cNvPicPr>
          <p:nvPr>
            <a:videoFile r:link="rId1"/>
          </p:nvPr>
        </p:nvPicPr>
        <p:blipFill>
          <a:blip r:embed="rId4"/>
          <a:stretch>
            <a:fillRect/>
          </a:stretch>
        </p:blipFill>
        <p:spPr>
          <a:xfrm>
            <a:off x="1280160" y="2711450"/>
            <a:ext cx="9157653" cy="3272790"/>
          </a:xfrm>
          <a:prstGeom prst="rect">
            <a:avLst/>
          </a:prstGeom>
        </p:spPr>
      </p:pic>
    </p:spTree>
    <p:extLst>
      <p:ext uri="{BB962C8B-B14F-4D97-AF65-F5344CB8AC3E}">
        <p14:creationId xmlns:p14="http://schemas.microsoft.com/office/powerpoint/2010/main" val="5442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109407" y="4133851"/>
            <a:ext cx="2072943" cy="1550868"/>
          </a:xfrm>
          <a:prstGeom prst="rect">
            <a:avLst/>
          </a:prstGeom>
        </p:spPr>
      </p:pic>
      <p:sp>
        <p:nvSpPr>
          <p:cNvPr id="2" name="Title 1"/>
          <p:cNvSpPr>
            <a:spLocks noGrp="1"/>
          </p:cNvSpPr>
          <p:nvPr>
            <p:ph type="title"/>
          </p:nvPr>
        </p:nvSpPr>
        <p:spPr>
          <a:xfrm>
            <a:off x="2560319" y="495300"/>
            <a:ext cx="8622031" cy="1072419"/>
          </a:xfrm>
        </p:spPr>
        <p:txBody>
          <a:bodyPr/>
          <a:lstStyle/>
          <a:p>
            <a:r>
              <a:rPr lang="en-US" dirty="0"/>
              <a:t>Innovation Decision Process Defined</a:t>
            </a:r>
          </a:p>
        </p:txBody>
      </p:sp>
      <p:sp>
        <p:nvSpPr>
          <p:cNvPr id="3" name="Content Placeholder 2"/>
          <p:cNvSpPr>
            <a:spLocks noGrp="1"/>
          </p:cNvSpPr>
          <p:nvPr>
            <p:ph idx="1"/>
          </p:nvPr>
        </p:nvSpPr>
        <p:spPr/>
        <p:txBody>
          <a:bodyPr/>
          <a:lstStyle/>
          <a:p>
            <a:r>
              <a:rPr lang="en-US" dirty="0"/>
              <a:t>To clarify Rogers (2003) defined the innovation-decision process as the process through which an individual (or other decision-making units) passes from gaining initial knowledge of an innovation, to forming an attitude toward the innovation, to making a decision to adopt or reject, to implementation of the new idea, and to confirmation of this decision. (p. 168).</a:t>
            </a:r>
          </a:p>
          <a:p>
            <a:endParaRPr lang="en-US" dirty="0"/>
          </a:p>
          <a:p>
            <a:endParaRPr lang="en-US" dirty="0"/>
          </a:p>
          <a:p>
            <a:endParaRPr lang="en-US" dirty="0"/>
          </a:p>
          <a:p>
            <a:r>
              <a:rPr lang="en-US" dirty="0"/>
              <a:t>Rogers, E. M. (2003). Diffusion of Innovations 5</a:t>
            </a:r>
            <a:r>
              <a:rPr lang="en-US" baseline="30000" dirty="0"/>
              <a:t>th</a:t>
            </a:r>
            <a:r>
              <a:rPr lang="en-US" dirty="0"/>
              <a:t> ed. New York: Free Press.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11</a:t>
            </a:fld>
            <a:endParaRPr lang="en-US" dirty="0"/>
          </a:p>
        </p:txBody>
      </p:sp>
    </p:spTree>
    <p:extLst>
      <p:ext uri="{BB962C8B-B14F-4D97-AF65-F5344CB8AC3E}">
        <p14:creationId xmlns:p14="http://schemas.microsoft.com/office/powerpoint/2010/main" val="2487653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Early Majority, Late Majority and Laggards &amp; COVID 19 Shift</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12</a:t>
            </a:fld>
            <a:endParaRPr lang="en-US" dirty="0"/>
          </a:p>
        </p:txBody>
      </p:sp>
      <p:pic>
        <p:nvPicPr>
          <p:cNvPr id="8" name="Content Placeholder 7"/>
          <p:cNvPicPr>
            <a:picLocks noGrp="1" noChangeAspect="1"/>
          </p:cNvPicPr>
          <p:nvPr>
            <p:ph sz="half" idx="1"/>
          </p:nvPr>
        </p:nvPicPr>
        <p:blipFill>
          <a:blip r:embed="rId3"/>
          <a:stretch>
            <a:fillRect/>
          </a:stretch>
        </p:blipFill>
        <p:spPr>
          <a:xfrm>
            <a:off x="1810555" y="1616075"/>
            <a:ext cx="9916732" cy="4740275"/>
          </a:xfrm>
          <a:prstGeom prst="rect">
            <a:avLst/>
          </a:prstGeom>
        </p:spPr>
      </p:pic>
    </p:spTree>
    <p:extLst>
      <p:ext uri="{BB962C8B-B14F-4D97-AF65-F5344CB8AC3E}">
        <p14:creationId xmlns:p14="http://schemas.microsoft.com/office/powerpoint/2010/main" val="41121911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504824"/>
            <a:ext cx="8564881" cy="1184305"/>
          </a:xfrm>
        </p:spPr>
        <p:txBody>
          <a:bodyPr/>
          <a:lstStyle/>
          <a:p>
            <a:r>
              <a:rPr lang="en-US" dirty="0"/>
              <a:t>Data informed decisions around student populations served</a:t>
            </a:r>
          </a:p>
        </p:txBody>
      </p:sp>
      <p:pic>
        <p:nvPicPr>
          <p:cNvPr id="5" name="Content Placeholder 4"/>
          <p:cNvPicPr>
            <a:picLocks noGrp="1" noChangeAspect="1"/>
          </p:cNvPicPr>
          <p:nvPr>
            <p:ph idx="1"/>
          </p:nvPr>
        </p:nvPicPr>
        <p:blipFill>
          <a:blip r:embed="rId3"/>
          <a:stretch>
            <a:fillRect/>
          </a:stretch>
        </p:blipFill>
        <p:spPr>
          <a:xfrm>
            <a:off x="2122168" y="2547938"/>
            <a:ext cx="8060057" cy="3570287"/>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13</a:t>
            </a:fld>
            <a:endParaRPr lang="en-US" dirty="0"/>
          </a:p>
        </p:txBody>
      </p:sp>
    </p:spTree>
    <p:extLst>
      <p:ext uri="{BB962C8B-B14F-4D97-AF65-F5344CB8AC3E}">
        <p14:creationId xmlns:p14="http://schemas.microsoft.com/office/powerpoint/2010/main" val="1642200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279587"/>
            <a:ext cx="8793479" cy="1685768"/>
          </a:xfrm>
        </p:spPr>
        <p:txBody>
          <a:bodyPr>
            <a:normAutofit/>
          </a:bodyPr>
          <a:lstStyle/>
          <a:p>
            <a:r>
              <a:rPr lang="en-US" dirty="0"/>
              <a:t>CCCO Student Demographics by Ethnicity (2017-18) </a:t>
            </a:r>
            <a:br>
              <a:rPr lang="en-US" dirty="0"/>
            </a:br>
            <a:r>
              <a:rPr lang="en-US" sz="2000" dirty="0"/>
              <a:t>https://www.cccco.edu/About-Us/Key-Facts</a:t>
            </a:r>
          </a:p>
        </p:txBody>
      </p:sp>
      <p:pic>
        <p:nvPicPr>
          <p:cNvPr id="5" name="Content Placeholder 4"/>
          <p:cNvPicPr>
            <a:picLocks noGrp="1" noChangeAspect="1"/>
          </p:cNvPicPr>
          <p:nvPr>
            <p:ph idx="1"/>
          </p:nvPr>
        </p:nvPicPr>
        <p:blipFill>
          <a:blip r:embed="rId3"/>
          <a:stretch>
            <a:fillRect/>
          </a:stretch>
        </p:blipFill>
        <p:spPr>
          <a:xfrm>
            <a:off x="1800225" y="2533650"/>
            <a:ext cx="8782050" cy="3428345"/>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14</a:t>
            </a:fld>
            <a:endParaRPr lang="en-US" dirty="0"/>
          </a:p>
        </p:txBody>
      </p:sp>
    </p:spTree>
    <p:extLst>
      <p:ext uri="{BB962C8B-B14F-4D97-AF65-F5344CB8AC3E}">
        <p14:creationId xmlns:p14="http://schemas.microsoft.com/office/powerpoint/2010/main" val="16989540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645" y="641335"/>
            <a:ext cx="8402956" cy="965230"/>
          </a:xfrm>
        </p:spPr>
        <p:txBody>
          <a:bodyPr/>
          <a:lstStyle/>
          <a:p>
            <a:r>
              <a:rPr lang="en-US" dirty="0"/>
              <a:t>CCC’s System Derived Guiding Goals</a:t>
            </a:r>
          </a:p>
        </p:txBody>
      </p:sp>
      <p:sp>
        <p:nvSpPr>
          <p:cNvPr id="3" name="Content Placeholder 2"/>
          <p:cNvSpPr>
            <a:spLocks noGrp="1"/>
          </p:cNvSpPr>
          <p:nvPr>
            <p:ph idx="1"/>
          </p:nvPr>
        </p:nvSpPr>
        <p:spPr/>
        <p:txBody>
          <a:bodyPr/>
          <a:lstStyle/>
          <a:p>
            <a:r>
              <a:rPr lang="en-US" dirty="0"/>
              <a:t>Increase Degree &amp; Certificate Attainment</a:t>
            </a:r>
          </a:p>
          <a:p>
            <a:r>
              <a:rPr lang="en-US" dirty="0"/>
              <a:t>Increase Transfers to Four-Year Institutions</a:t>
            </a:r>
          </a:p>
          <a:p>
            <a:r>
              <a:rPr lang="en-US" dirty="0"/>
              <a:t>Secure Gainful Employment</a:t>
            </a:r>
          </a:p>
          <a:p>
            <a:r>
              <a:rPr lang="en-US" dirty="0"/>
              <a:t>Reduce Excess Unit Accumulation by Students</a:t>
            </a:r>
          </a:p>
          <a:p>
            <a:r>
              <a:rPr lang="en-US" dirty="0"/>
              <a:t>Close Equity Gaps</a:t>
            </a:r>
          </a:p>
          <a:p>
            <a:r>
              <a:rPr lang="en-US" dirty="0"/>
              <a:t>Close Regional Achievement Gaps</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15</a:t>
            </a:fld>
            <a:endParaRPr lang="en-US" dirty="0"/>
          </a:p>
        </p:txBody>
      </p:sp>
      <p:pic>
        <p:nvPicPr>
          <p:cNvPr id="5" name="Picture 4"/>
          <p:cNvPicPr>
            <a:picLocks noChangeAspect="1"/>
          </p:cNvPicPr>
          <p:nvPr/>
        </p:nvPicPr>
        <p:blipFill>
          <a:blip r:embed="rId3"/>
          <a:stretch>
            <a:fillRect/>
          </a:stretch>
        </p:blipFill>
        <p:spPr>
          <a:xfrm>
            <a:off x="7386320" y="2850076"/>
            <a:ext cx="3672205" cy="2835092"/>
          </a:xfrm>
          <a:prstGeom prst="rect">
            <a:avLst/>
          </a:prstGeom>
        </p:spPr>
      </p:pic>
    </p:spTree>
    <p:extLst>
      <p:ext uri="{BB962C8B-B14F-4D97-AF65-F5344CB8AC3E}">
        <p14:creationId xmlns:p14="http://schemas.microsoft.com/office/powerpoint/2010/main" val="35574121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9365" y="704850"/>
            <a:ext cx="8688706" cy="1155730"/>
          </a:xfrm>
        </p:spPr>
        <p:txBody>
          <a:bodyPr/>
          <a:lstStyle/>
          <a:p>
            <a:r>
              <a:rPr lang="en-US" dirty="0"/>
              <a:t>What are your individual leadership goals?</a:t>
            </a:r>
          </a:p>
        </p:txBody>
      </p:sp>
      <p:pic>
        <p:nvPicPr>
          <p:cNvPr id="5" name="Content Placeholder 4"/>
          <p:cNvPicPr>
            <a:picLocks noGrp="1" noChangeAspect="1"/>
          </p:cNvPicPr>
          <p:nvPr>
            <p:ph idx="1"/>
          </p:nvPr>
        </p:nvPicPr>
        <p:blipFill>
          <a:blip r:embed="rId3"/>
          <a:stretch>
            <a:fillRect/>
          </a:stretch>
        </p:blipFill>
        <p:spPr>
          <a:xfrm>
            <a:off x="0" y="2343150"/>
            <a:ext cx="12192000" cy="4591050"/>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16</a:t>
            </a:fld>
            <a:endParaRPr lang="en-US" dirty="0"/>
          </a:p>
        </p:txBody>
      </p:sp>
    </p:spTree>
    <p:extLst>
      <p:ext uri="{BB962C8B-B14F-4D97-AF65-F5344CB8AC3E}">
        <p14:creationId xmlns:p14="http://schemas.microsoft.com/office/powerpoint/2010/main" val="13735909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1" y="676275"/>
            <a:ext cx="9847550" cy="871538"/>
          </a:xfrm>
        </p:spPr>
        <p:txBody>
          <a:bodyPr/>
          <a:lstStyle/>
          <a:p>
            <a:r>
              <a:rPr lang="en-US" dirty="0"/>
              <a:t>Teaching and Learning</a:t>
            </a:r>
          </a:p>
        </p:txBody>
      </p:sp>
      <p:pic>
        <p:nvPicPr>
          <p:cNvPr id="5" name="Content Placeholder 4"/>
          <p:cNvPicPr>
            <a:picLocks noGrp="1" noChangeAspect="1"/>
          </p:cNvPicPr>
          <p:nvPr>
            <p:ph sz="half" idx="1"/>
          </p:nvPr>
        </p:nvPicPr>
        <p:blipFill>
          <a:blip r:embed="rId3"/>
          <a:stretch>
            <a:fillRect/>
          </a:stretch>
        </p:blipFill>
        <p:spPr>
          <a:xfrm>
            <a:off x="2497138" y="1817688"/>
            <a:ext cx="7620000" cy="4381500"/>
          </a:xfrm>
          <a:prstGeom prst="rect">
            <a:avLst/>
          </a:prstGeom>
        </p:spPr>
      </p:pic>
      <p:sp>
        <p:nvSpPr>
          <p:cNvPr id="4" name="Slide Number Placeholder 3"/>
          <p:cNvSpPr>
            <a:spLocks noGrp="1"/>
          </p:cNvSpPr>
          <p:nvPr>
            <p:ph type="sldNum" sz="quarter" idx="10"/>
          </p:nvPr>
        </p:nvSpPr>
        <p:spPr/>
        <p:txBody>
          <a:bodyPr/>
          <a:lstStyle/>
          <a:p>
            <a:pPr>
              <a:defRPr/>
            </a:pPr>
            <a:fld id="{CA86D19C-58E4-0C4B-866F-351E2232D695}" type="slidenum">
              <a:rPr lang="en-US" smtClean="0"/>
              <a:pPr>
                <a:defRPr/>
              </a:pPr>
              <a:t>17</a:t>
            </a:fld>
            <a:endParaRPr lang="en-US" dirty="0"/>
          </a:p>
        </p:txBody>
      </p:sp>
    </p:spTree>
    <p:extLst>
      <p:ext uri="{BB962C8B-B14F-4D97-AF65-F5344CB8AC3E}">
        <p14:creationId xmlns:p14="http://schemas.microsoft.com/office/powerpoint/2010/main" val="2627500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Let’s Chat for 10</a:t>
            </a:r>
            <a:endParaRPr lang="en-US" dirty="0"/>
          </a:p>
        </p:txBody>
      </p:sp>
      <p:pic>
        <p:nvPicPr>
          <p:cNvPr id="7" name="Content Placeholder 6"/>
          <p:cNvPicPr>
            <a:picLocks noGrp="1" noChangeAspect="1"/>
          </p:cNvPicPr>
          <p:nvPr>
            <p:ph sz="half" idx="2"/>
          </p:nvPr>
        </p:nvPicPr>
        <p:blipFill>
          <a:blip r:embed="rId3"/>
          <a:stretch>
            <a:fillRect/>
          </a:stretch>
        </p:blipFill>
        <p:spPr>
          <a:xfrm>
            <a:off x="1277651" y="1940175"/>
            <a:ext cx="3585656" cy="2083344"/>
          </a:xfrm>
          <a:prstGeom prst="rect">
            <a:avLst/>
          </a:prstGeom>
        </p:spPr>
      </p:pic>
      <p:sp>
        <p:nvSpPr>
          <p:cNvPr id="8" name="Content Placeholder 7"/>
          <p:cNvSpPr>
            <a:spLocks noGrp="1"/>
          </p:cNvSpPr>
          <p:nvPr>
            <p:ph sz="quarter" idx="4"/>
          </p:nvPr>
        </p:nvSpPr>
        <p:spPr>
          <a:xfrm>
            <a:off x="5277394" y="997426"/>
            <a:ext cx="6209212" cy="4523808"/>
          </a:xfrm>
        </p:spPr>
        <p:txBody>
          <a:bodyPr/>
          <a:lstStyle/>
          <a:p>
            <a:pPr marL="0" indent="0">
              <a:buNone/>
            </a:pPr>
            <a:r>
              <a:rPr lang="en-US" b="1" dirty="0" smtClean="0"/>
              <a:t>Chat Room #1: </a:t>
            </a:r>
            <a:r>
              <a:rPr lang="en-US" dirty="0" smtClean="0"/>
              <a:t>The </a:t>
            </a:r>
            <a:r>
              <a:rPr lang="en-US" dirty="0"/>
              <a:t>Learning </a:t>
            </a:r>
            <a:r>
              <a:rPr lang="en-US" dirty="0" smtClean="0"/>
              <a:t>Environment</a:t>
            </a:r>
          </a:p>
          <a:p>
            <a:pPr marL="0" indent="0">
              <a:buNone/>
            </a:pPr>
            <a:r>
              <a:rPr lang="en-US" b="1" dirty="0"/>
              <a:t>Chat Room </a:t>
            </a:r>
            <a:r>
              <a:rPr lang="en-US" b="1" dirty="0" smtClean="0"/>
              <a:t>#2: </a:t>
            </a:r>
            <a:r>
              <a:rPr lang="en-US" dirty="0" smtClean="0"/>
              <a:t>Choose </a:t>
            </a:r>
            <a:r>
              <a:rPr lang="en-US" dirty="0"/>
              <a:t>Adequate Digital </a:t>
            </a:r>
            <a:r>
              <a:rPr lang="en-US" dirty="0" smtClean="0"/>
              <a:t>Technologies</a:t>
            </a:r>
          </a:p>
          <a:p>
            <a:pPr marL="0" indent="0">
              <a:buNone/>
            </a:pPr>
            <a:r>
              <a:rPr lang="en-US" b="1" dirty="0"/>
              <a:t>Chat Room </a:t>
            </a:r>
            <a:r>
              <a:rPr lang="en-US" b="1" dirty="0" smtClean="0"/>
              <a:t>#3: </a:t>
            </a:r>
            <a:r>
              <a:rPr lang="en-US" dirty="0" smtClean="0"/>
              <a:t>The </a:t>
            </a:r>
            <a:r>
              <a:rPr lang="en-US" dirty="0"/>
              <a:t>Learning </a:t>
            </a:r>
            <a:r>
              <a:rPr lang="en-US" dirty="0" smtClean="0"/>
              <a:t>Environment</a:t>
            </a:r>
          </a:p>
          <a:p>
            <a:pPr marL="0" indent="0">
              <a:buNone/>
            </a:pPr>
            <a:r>
              <a:rPr lang="en-US" b="1" dirty="0"/>
              <a:t>Chat Room </a:t>
            </a:r>
            <a:r>
              <a:rPr lang="en-US" b="1" dirty="0" smtClean="0"/>
              <a:t>#4: </a:t>
            </a:r>
            <a:r>
              <a:rPr lang="en-US" dirty="0" smtClean="0"/>
              <a:t>Curriculum </a:t>
            </a:r>
            <a:r>
              <a:rPr lang="en-US" dirty="0"/>
              <a:t>and Institutional </a:t>
            </a:r>
            <a:r>
              <a:rPr lang="en-US" dirty="0" smtClean="0"/>
              <a:t>Culture</a:t>
            </a:r>
          </a:p>
          <a:p>
            <a:pPr marL="0" indent="0">
              <a:buNone/>
            </a:pPr>
            <a:r>
              <a:rPr lang="en-US" b="1" dirty="0"/>
              <a:t>Chat Room </a:t>
            </a:r>
            <a:r>
              <a:rPr lang="en-US" b="1" dirty="0" smtClean="0"/>
              <a:t>#5: </a:t>
            </a:r>
            <a:r>
              <a:rPr lang="en-US" dirty="0" smtClean="0"/>
              <a:t>Adopt </a:t>
            </a:r>
            <a:r>
              <a:rPr lang="en-US" dirty="0"/>
              <a:t>Flexible </a:t>
            </a:r>
            <a:r>
              <a:rPr lang="en-US" dirty="0" smtClean="0"/>
              <a:t>Approaches</a:t>
            </a:r>
          </a:p>
          <a:p>
            <a:pPr marL="0" indent="0">
              <a:buNone/>
            </a:pPr>
            <a:r>
              <a:rPr lang="en-US" b="1" dirty="0"/>
              <a:t>Chat Room </a:t>
            </a:r>
            <a:r>
              <a:rPr lang="en-US" b="1" dirty="0" smtClean="0"/>
              <a:t>#6: </a:t>
            </a:r>
            <a:r>
              <a:rPr lang="en-US" dirty="0" smtClean="0"/>
              <a:t>Ensure </a:t>
            </a:r>
            <a:r>
              <a:rPr lang="en-US" dirty="0"/>
              <a:t>Students’ Future - Provide Financial Support and </a:t>
            </a:r>
            <a:r>
              <a:rPr lang="en-US" dirty="0" smtClean="0"/>
              <a:t>Equipment</a:t>
            </a:r>
          </a:p>
          <a:p>
            <a:pPr marL="0" indent="0">
              <a:buNone/>
            </a:pPr>
            <a:r>
              <a:rPr lang="en-US" b="1" dirty="0"/>
              <a:t>Chat Room </a:t>
            </a:r>
            <a:r>
              <a:rPr lang="en-US" b="1" dirty="0" smtClean="0"/>
              <a:t>#7: </a:t>
            </a:r>
            <a:r>
              <a:rPr lang="en-US" dirty="0" smtClean="0"/>
              <a:t>Mental </a:t>
            </a:r>
            <a:r>
              <a:rPr lang="en-US" dirty="0"/>
              <a:t>Health and Wellness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CA86D19C-58E4-0C4B-866F-351E2232D695}" type="slidenum">
              <a:rPr lang="en-US" smtClean="0"/>
              <a:pPr>
                <a:defRPr/>
              </a:pPr>
              <a:t>18</a:t>
            </a:fld>
            <a:endParaRPr lang="en-US" dirty="0"/>
          </a:p>
        </p:txBody>
      </p:sp>
    </p:spTree>
    <p:extLst>
      <p:ext uri="{BB962C8B-B14F-4D97-AF65-F5344CB8AC3E}">
        <p14:creationId xmlns:p14="http://schemas.microsoft.com/office/powerpoint/2010/main" val="11016770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647" y="466725"/>
            <a:ext cx="8441054" cy="1117630"/>
          </a:xfrm>
        </p:spPr>
        <p:txBody>
          <a:bodyPr/>
          <a:lstStyle/>
          <a:p>
            <a:r>
              <a:rPr lang="en-US" dirty="0"/>
              <a:t>The Learning Environment</a:t>
            </a:r>
          </a:p>
        </p:txBody>
      </p:sp>
      <p:pic>
        <p:nvPicPr>
          <p:cNvPr id="5" name="Content Placeholder 4"/>
          <p:cNvPicPr>
            <a:picLocks noGrp="1" noChangeAspect="1"/>
          </p:cNvPicPr>
          <p:nvPr>
            <p:ph idx="1"/>
          </p:nvPr>
        </p:nvPicPr>
        <p:blipFill>
          <a:blip r:embed="rId3"/>
          <a:stretch>
            <a:fillRect/>
          </a:stretch>
        </p:blipFill>
        <p:spPr>
          <a:xfrm>
            <a:off x="2279561" y="2562226"/>
            <a:ext cx="8036014" cy="3670300"/>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19</a:t>
            </a:fld>
            <a:endParaRPr lang="en-US" dirty="0"/>
          </a:p>
        </p:txBody>
      </p:sp>
      <p:sp>
        <p:nvSpPr>
          <p:cNvPr id="6" name="Rectangle 5"/>
          <p:cNvSpPr/>
          <p:nvPr/>
        </p:nvSpPr>
        <p:spPr>
          <a:xfrm>
            <a:off x="3618398" y="3244334"/>
            <a:ext cx="31290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20918516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484171"/>
            <a:ext cx="8374381" cy="1070005"/>
          </a:xfrm>
        </p:spPr>
        <p:txBody>
          <a:bodyPr/>
          <a:lstStyle/>
          <a:p>
            <a:r>
              <a:rPr lang="en-US" dirty="0"/>
              <a:t>Session Description </a:t>
            </a:r>
          </a:p>
        </p:txBody>
      </p:sp>
      <p:sp>
        <p:nvSpPr>
          <p:cNvPr id="3" name="Content Placeholder 2"/>
          <p:cNvSpPr>
            <a:spLocks noGrp="1"/>
          </p:cNvSpPr>
          <p:nvPr>
            <p:ph idx="1"/>
          </p:nvPr>
        </p:nvSpPr>
        <p:spPr/>
        <p:txBody>
          <a:bodyPr/>
          <a:lstStyle/>
          <a:p>
            <a:r>
              <a:rPr lang="en-US" dirty="0"/>
              <a:t>Academic Senate for California Community </a:t>
            </a:r>
            <a:r>
              <a:rPr lang="en-US"/>
              <a:t>Colleges (CCC</a:t>
            </a:r>
            <a:r>
              <a:rPr lang="en-US" dirty="0"/>
              <a:t>) is pleased to empower faculty with an online platform to engage in dialogue around student-centered academic and support services during a pandemic. Join in on a discussion about well-designed curriculum and student services opportunities and challenges to prepare CCC stakeholders for students. Don’t miss this opportunity to examine personal spheres of influence to increase a college going culture, and aspirational completion through academic rigor and wrap around student support. </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a:t>
            </a:fld>
            <a:endParaRPr lang="en-US" dirty="0"/>
          </a:p>
        </p:txBody>
      </p:sp>
    </p:spTree>
    <p:extLst>
      <p:ext uri="{BB962C8B-B14F-4D97-AF65-F5344CB8AC3E}">
        <p14:creationId xmlns:p14="http://schemas.microsoft.com/office/powerpoint/2010/main" val="29870801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84145" y="584185"/>
            <a:ext cx="8441056" cy="927130"/>
          </a:xfrm>
        </p:spPr>
        <p:txBody>
          <a:bodyPr/>
          <a:lstStyle/>
          <a:p>
            <a:r>
              <a:rPr lang="en-US" dirty="0"/>
              <a:t>Choose Adequate Digital Technologies</a:t>
            </a:r>
          </a:p>
        </p:txBody>
      </p:sp>
      <p:pic>
        <p:nvPicPr>
          <p:cNvPr id="5" name="Content Placeholder 4"/>
          <p:cNvPicPr>
            <a:picLocks noGrp="1" noChangeAspect="1"/>
          </p:cNvPicPr>
          <p:nvPr>
            <p:ph idx="1"/>
          </p:nvPr>
        </p:nvPicPr>
        <p:blipFill>
          <a:blip r:embed="rId3"/>
          <a:stretch>
            <a:fillRect/>
          </a:stretch>
        </p:blipFill>
        <p:spPr>
          <a:xfrm>
            <a:off x="2457450" y="2533651"/>
            <a:ext cx="7829550" cy="3459452"/>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20</a:t>
            </a:fld>
            <a:endParaRPr lang="en-US" dirty="0"/>
          </a:p>
        </p:txBody>
      </p:sp>
    </p:spTree>
    <p:extLst>
      <p:ext uri="{BB962C8B-B14F-4D97-AF65-F5344CB8AC3E}">
        <p14:creationId xmlns:p14="http://schemas.microsoft.com/office/powerpoint/2010/main" val="35330534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0" y="571500"/>
            <a:ext cx="8307706" cy="927130"/>
          </a:xfrm>
        </p:spPr>
        <p:txBody>
          <a:bodyPr/>
          <a:lstStyle/>
          <a:p>
            <a:r>
              <a:rPr lang="en-US" dirty="0"/>
              <a:t>Curriculum and Institutional Culture</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21</a:t>
            </a:fld>
            <a:endParaRPr lang="en-US" dirty="0"/>
          </a:p>
        </p:txBody>
      </p:sp>
      <p:pic>
        <p:nvPicPr>
          <p:cNvPr id="7" name="Content Placeholder 6"/>
          <p:cNvPicPr>
            <a:picLocks noGrp="1" noChangeAspect="1"/>
          </p:cNvPicPr>
          <p:nvPr>
            <p:ph idx="1"/>
          </p:nvPr>
        </p:nvPicPr>
        <p:blipFill>
          <a:blip r:embed="rId3"/>
          <a:stretch>
            <a:fillRect/>
          </a:stretch>
        </p:blipFill>
        <p:spPr>
          <a:xfrm>
            <a:off x="2474913" y="2637631"/>
            <a:ext cx="7962900" cy="3201194"/>
          </a:xfrm>
          <a:prstGeom prst="rect">
            <a:avLst/>
          </a:prstGeom>
        </p:spPr>
      </p:pic>
    </p:spTree>
    <p:extLst>
      <p:ext uri="{BB962C8B-B14F-4D97-AF65-F5344CB8AC3E}">
        <p14:creationId xmlns:p14="http://schemas.microsoft.com/office/powerpoint/2010/main" val="17473210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0" y="669910"/>
            <a:ext cx="7877494" cy="946180"/>
          </a:xfrm>
        </p:spPr>
        <p:txBody>
          <a:bodyPr/>
          <a:lstStyle/>
          <a:p>
            <a:r>
              <a:rPr lang="en-US" dirty="0"/>
              <a:t>Adopt Flexible Approaches </a:t>
            </a:r>
          </a:p>
        </p:txBody>
      </p:sp>
      <p:pic>
        <p:nvPicPr>
          <p:cNvPr id="5" name="Content Placeholder 4"/>
          <p:cNvPicPr>
            <a:picLocks noGrp="1" noChangeAspect="1"/>
          </p:cNvPicPr>
          <p:nvPr>
            <p:ph idx="1"/>
          </p:nvPr>
        </p:nvPicPr>
        <p:blipFill>
          <a:blip r:embed="rId3"/>
          <a:stretch>
            <a:fillRect/>
          </a:stretch>
        </p:blipFill>
        <p:spPr>
          <a:xfrm>
            <a:off x="2305050" y="2590800"/>
            <a:ext cx="7886700" cy="3314699"/>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22</a:t>
            </a:fld>
            <a:endParaRPr lang="en-US" dirty="0"/>
          </a:p>
        </p:txBody>
      </p:sp>
    </p:spTree>
    <p:extLst>
      <p:ext uri="{BB962C8B-B14F-4D97-AF65-F5344CB8AC3E}">
        <p14:creationId xmlns:p14="http://schemas.microsoft.com/office/powerpoint/2010/main" val="1430825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514350"/>
            <a:ext cx="8583931" cy="1212880"/>
          </a:xfrm>
        </p:spPr>
        <p:txBody>
          <a:bodyPr/>
          <a:lstStyle/>
          <a:p>
            <a:r>
              <a:rPr lang="en-US" dirty="0"/>
              <a:t>Ensure Students’ Future - Provide Financial Support and Equipment</a:t>
            </a:r>
          </a:p>
        </p:txBody>
      </p:sp>
      <p:pic>
        <p:nvPicPr>
          <p:cNvPr id="5" name="Content Placeholder 4"/>
          <p:cNvPicPr>
            <a:picLocks noGrp="1" noChangeAspect="1"/>
          </p:cNvPicPr>
          <p:nvPr>
            <p:ph idx="1"/>
          </p:nvPr>
        </p:nvPicPr>
        <p:blipFill>
          <a:blip r:embed="rId3"/>
          <a:stretch>
            <a:fillRect/>
          </a:stretch>
        </p:blipFill>
        <p:spPr>
          <a:xfrm>
            <a:off x="2409825" y="2571750"/>
            <a:ext cx="8027988" cy="2781299"/>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23</a:t>
            </a:fld>
            <a:endParaRPr lang="en-US" dirty="0"/>
          </a:p>
        </p:txBody>
      </p:sp>
    </p:spTree>
    <p:extLst>
      <p:ext uri="{BB962C8B-B14F-4D97-AF65-F5344CB8AC3E}">
        <p14:creationId xmlns:p14="http://schemas.microsoft.com/office/powerpoint/2010/main" val="39376550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7946" y="809625"/>
            <a:ext cx="8269606" cy="793780"/>
          </a:xfrm>
        </p:spPr>
        <p:txBody>
          <a:bodyPr/>
          <a:lstStyle/>
          <a:p>
            <a:r>
              <a:rPr lang="en-US" dirty="0"/>
              <a:t>Mental Health and Wellness</a:t>
            </a:r>
          </a:p>
        </p:txBody>
      </p:sp>
      <p:pic>
        <p:nvPicPr>
          <p:cNvPr id="5" name="Content Placeholder 4"/>
          <p:cNvPicPr>
            <a:picLocks noGrp="1" noChangeAspect="1"/>
          </p:cNvPicPr>
          <p:nvPr>
            <p:ph idx="1"/>
          </p:nvPr>
        </p:nvPicPr>
        <p:blipFill>
          <a:blip r:embed="rId2"/>
          <a:stretch>
            <a:fillRect/>
          </a:stretch>
        </p:blipFill>
        <p:spPr>
          <a:xfrm>
            <a:off x="2197173" y="2662238"/>
            <a:ext cx="7789717" cy="3570287"/>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24</a:t>
            </a:fld>
            <a:endParaRPr lang="en-US" dirty="0"/>
          </a:p>
        </p:txBody>
      </p:sp>
    </p:spTree>
    <p:extLst>
      <p:ext uri="{BB962C8B-B14F-4D97-AF65-F5344CB8AC3E}">
        <p14:creationId xmlns:p14="http://schemas.microsoft.com/office/powerpoint/2010/main" val="1127309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26969" y="628650"/>
            <a:ext cx="8450581" cy="923768"/>
          </a:xfrm>
        </p:spPr>
        <p:txBody>
          <a:bodyPr/>
          <a:lstStyle/>
          <a:p>
            <a:r>
              <a:rPr lang="en-US" dirty="0"/>
              <a:t>Continue the great work!</a:t>
            </a:r>
          </a:p>
        </p:txBody>
      </p:sp>
      <p:pic>
        <p:nvPicPr>
          <p:cNvPr id="5" name="Content Placeholder 4"/>
          <p:cNvPicPr>
            <a:picLocks noGrp="1" noChangeAspect="1"/>
          </p:cNvPicPr>
          <p:nvPr>
            <p:ph idx="1"/>
          </p:nvPr>
        </p:nvPicPr>
        <p:blipFill>
          <a:blip r:embed="rId3"/>
          <a:stretch>
            <a:fillRect/>
          </a:stretch>
        </p:blipFill>
        <p:spPr>
          <a:xfrm>
            <a:off x="2047876" y="2514903"/>
            <a:ext cx="7810500" cy="4206571"/>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25</a:t>
            </a:fld>
            <a:endParaRPr lang="en-US" dirty="0"/>
          </a:p>
        </p:txBody>
      </p:sp>
    </p:spTree>
    <p:extLst>
      <p:ext uri="{BB962C8B-B14F-4D97-AF65-F5344CB8AC3E}">
        <p14:creationId xmlns:p14="http://schemas.microsoft.com/office/powerpoint/2010/main" val="60863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0"/>
            <a:ext cx="8793479" cy="1685768"/>
          </a:xfrm>
        </p:spPr>
        <p:txBody>
          <a:bodyPr/>
          <a:lstStyle/>
          <a:p>
            <a:r>
              <a:rPr lang="en-US" dirty="0"/>
              <a:t>Q &amp; A</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26</a:t>
            </a:fld>
            <a:endParaRPr lang="en-US" dirty="0"/>
          </a:p>
        </p:txBody>
      </p:sp>
      <p:pic>
        <p:nvPicPr>
          <p:cNvPr id="7" name="Content Placeholder 6"/>
          <p:cNvPicPr>
            <a:picLocks noGrp="1" noChangeAspect="1"/>
          </p:cNvPicPr>
          <p:nvPr>
            <p:ph idx="1"/>
          </p:nvPr>
        </p:nvPicPr>
        <p:blipFill>
          <a:blip r:embed="rId2"/>
          <a:stretch>
            <a:fillRect/>
          </a:stretch>
        </p:blipFill>
        <p:spPr>
          <a:xfrm>
            <a:off x="2066925" y="2662238"/>
            <a:ext cx="8370887" cy="3570287"/>
          </a:xfrm>
          <a:prstGeom prst="rect">
            <a:avLst/>
          </a:prstGeom>
        </p:spPr>
      </p:pic>
    </p:spTree>
    <p:extLst>
      <p:ext uri="{BB962C8B-B14F-4D97-AF65-F5344CB8AC3E}">
        <p14:creationId xmlns:p14="http://schemas.microsoft.com/office/powerpoint/2010/main" val="9569142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8747" y="598270"/>
            <a:ext cx="8793479" cy="955839"/>
          </a:xfrm>
        </p:spPr>
        <p:txBody>
          <a:bodyPr/>
          <a:lstStyle/>
          <a:p>
            <a:r>
              <a:rPr lang="en-US" dirty="0"/>
              <a:t>Agenda</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Coffee and Live Chat</a:t>
            </a:r>
          </a:p>
          <a:p>
            <a:pPr marL="342900" indent="-342900">
              <a:buFont typeface="Arial" panose="020B0604020202020204" pitchFamily="34" charset="0"/>
              <a:buChar char="•"/>
            </a:pPr>
            <a:r>
              <a:rPr lang="en-US" dirty="0"/>
              <a:t>Beginning With the End in Mind</a:t>
            </a:r>
          </a:p>
          <a:p>
            <a:pPr marL="342900" indent="-342900">
              <a:buFont typeface="Arial" panose="020B0604020202020204" pitchFamily="34" charset="0"/>
              <a:buChar char="•"/>
            </a:pPr>
            <a:r>
              <a:rPr lang="en-US" dirty="0"/>
              <a:t>How do we influence the future headline?</a:t>
            </a:r>
          </a:p>
          <a:p>
            <a:pPr marL="342900" indent="-342900">
              <a:buFont typeface="Arial" panose="020B0604020202020204" pitchFamily="34" charset="0"/>
              <a:buChar char="•"/>
            </a:pPr>
            <a:r>
              <a:rPr lang="en-US" dirty="0"/>
              <a:t>College Going Culture-Preparing Ourselves for Students</a:t>
            </a:r>
          </a:p>
          <a:p>
            <a:pPr marL="342900" indent="-342900">
              <a:buFont typeface="Arial" panose="020B0604020202020204" pitchFamily="34" charset="0"/>
              <a:buChar char="•"/>
            </a:pPr>
            <a:r>
              <a:rPr lang="en-US" dirty="0"/>
              <a:t>Everett M. Roger’s Diffusion on Innovation</a:t>
            </a:r>
          </a:p>
          <a:p>
            <a:pPr marL="342900" indent="-342900">
              <a:buFont typeface="Arial" panose="020B0604020202020204" pitchFamily="34" charset="0"/>
              <a:buChar char="•"/>
            </a:pPr>
            <a:r>
              <a:rPr lang="en-US" dirty="0"/>
              <a:t>Data informed decisions around student populations served</a:t>
            </a:r>
          </a:p>
          <a:p>
            <a:pPr marL="1028700" lvl="1" indent="-342900"/>
            <a:endParaRPr lang="en-US" dirty="0"/>
          </a:p>
          <a:p>
            <a:pPr marL="1028700" lvl="1" indent="-342900"/>
            <a:endParaRPr lang="en-US" dirty="0"/>
          </a:p>
          <a:p>
            <a:pPr marL="1028700" lvl="1" indent="-342900"/>
            <a:endParaRPr lang="en-US" dirty="0"/>
          </a:p>
          <a:p>
            <a:pPr marL="1028700" lvl="1" indent="-342900"/>
            <a:endParaRPr lang="en-US" dirty="0"/>
          </a:p>
          <a:p>
            <a:pPr lvl="1" indent="0">
              <a:buNone/>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3</a:t>
            </a:fld>
            <a:endParaRPr lang="en-US" dirty="0"/>
          </a:p>
        </p:txBody>
      </p:sp>
    </p:spTree>
    <p:extLst>
      <p:ext uri="{BB962C8B-B14F-4D97-AF65-F5344CB8AC3E}">
        <p14:creationId xmlns:p14="http://schemas.microsoft.com/office/powerpoint/2010/main" val="3241990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06470" y="-111743"/>
            <a:ext cx="8793479" cy="1685768"/>
          </a:xfrm>
        </p:spPr>
        <p:txBody>
          <a:bodyPr/>
          <a:lstStyle/>
          <a:p>
            <a:r>
              <a:rPr lang="en-US" dirty="0"/>
              <a:t>Coffee and Live Chat</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4</a:t>
            </a:fld>
            <a:endParaRPr lang="en-US" dirty="0"/>
          </a:p>
        </p:txBody>
      </p:sp>
      <p:pic>
        <p:nvPicPr>
          <p:cNvPr id="14" name="Content Placeholder 13"/>
          <p:cNvPicPr>
            <a:picLocks noGrp="1" noChangeAspect="1"/>
          </p:cNvPicPr>
          <p:nvPr>
            <p:ph idx="1"/>
          </p:nvPr>
        </p:nvPicPr>
        <p:blipFill>
          <a:blip r:embed="rId4"/>
          <a:stretch>
            <a:fillRect/>
          </a:stretch>
        </p:blipFill>
        <p:spPr>
          <a:xfrm>
            <a:off x="3371851" y="2750353"/>
            <a:ext cx="5076824" cy="2696369"/>
          </a:xfrm>
          <a:prstGeom prst="rect">
            <a:avLst/>
          </a:prstGeom>
        </p:spPr>
      </p:pic>
      <p:pic>
        <p:nvPicPr>
          <p:cNvPr id="6" name="Online Media 5" title="Motivational And Inspiring Music For Success Positive Feelings: Subliminal Music Of Success">
            <a:hlinkClick r:id="" action="ppaction://media"/>
            <a:extLst>
              <a:ext uri="{FF2B5EF4-FFF2-40B4-BE49-F238E27FC236}">
                <a16:creationId xmlns="" xmlns:a16="http://schemas.microsoft.com/office/drawing/2014/main" id="{39FC20CE-0AE7-4D40-8AD2-07CB46B67E54}"/>
              </a:ext>
            </a:extLst>
          </p:cNvPr>
          <p:cNvPicPr>
            <a:picLocks noRot="1" noChangeAspect="1"/>
          </p:cNvPicPr>
          <p:nvPr>
            <a:videoFile r:link="rId1"/>
          </p:nvPr>
        </p:nvPicPr>
        <p:blipFill>
          <a:blip r:embed="rId5"/>
          <a:stretch>
            <a:fillRect/>
          </a:stretch>
        </p:blipFill>
        <p:spPr>
          <a:xfrm>
            <a:off x="10146731" y="5838507"/>
            <a:ext cx="1041850" cy="588645"/>
          </a:xfrm>
          <a:prstGeom prst="rect">
            <a:avLst/>
          </a:prstGeom>
        </p:spPr>
      </p:pic>
    </p:spTree>
    <p:extLst>
      <p:ext uri="{BB962C8B-B14F-4D97-AF65-F5344CB8AC3E}">
        <p14:creationId xmlns:p14="http://schemas.microsoft.com/office/powerpoint/2010/main" val="395751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Near Future Headline: </a:t>
            </a:r>
            <a:r>
              <a:rPr lang="en-US" i="1" dirty="0"/>
              <a:t>Disrupted System Due to COVID-19; Brings About CCC Systemic Changes -95% Completion Rates, Transfer Rates and Career Placements</a:t>
            </a:r>
          </a:p>
        </p:txBody>
      </p:sp>
      <p:pic>
        <p:nvPicPr>
          <p:cNvPr id="5" name="Content Placeholder 4"/>
          <p:cNvPicPr>
            <a:picLocks noGrp="1" noChangeAspect="1"/>
          </p:cNvPicPr>
          <p:nvPr>
            <p:ph idx="1"/>
          </p:nvPr>
        </p:nvPicPr>
        <p:blipFill>
          <a:blip r:embed="rId3"/>
          <a:stretch>
            <a:fillRect/>
          </a:stretch>
        </p:blipFill>
        <p:spPr>
          <a:xfrm>
            <a:off x="2474594" y="2799649"/>
            <a:ext cx="7482626" cy="2846231"/>
          </a:xfrm>
          <a:prstGeom prst="rect">
            <a:avLst/>
          </a:prstGeom>
        </p:spPr>
      </p:pic>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5</a:t>
            </a:fld>
            <a:endParaRPr lang="en-US" dirty="0"/>
          </a:p>
        </p:txBody>
      </p:sp>
    </p:spTree>
    <p:extLst>
      <p:ext uri="{BB962C8B-B14F-4D97-AF65-F5344CB8AC3E}">
        <p14:creationId xmlns:p14="http://schemas.microsoft.com/office/powerpoint/2010/main" val="3756465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387724"/>
            <a:ext cx="8793479" cy="1685768"/>
          </a:xfrm>
        </p:spPr>
        <p:txBody>
          <a:bodyPr/>
          <a:lstStyle/>
          <a:p>
            <a:r>
              <a:rPr lang="en-US" dirty="0"/>
              <a:t>How do we influence the future headline?</a:t>
            </a:r>
            <a:br>
              <a:rPr lang="en-US" dirty="0"/>
            </a:br>
            <a:endParaRPr lang="en-US" dirty="0"/>
          </a:p>
        </p:txBody>
      </p:sp>
      <p:sp>
        <p:nvSpPr>
          <p:cNvPr id="3" name="Content Placeholder 2"/>
          <p:cNvSpPr>
            <a:spLocks noGrp="1"/>
          </p:cNvSpPr>
          <p:nvPr>
            <p:ph idx="1"/>
          </p:nvPr>
        </p:nvSpPr>
        <p:spPr>
          <a:solidFill>
            <a:schemeClr val="bg2">
              <a:lumMod val="60000"/>
              <a:lumOff val="40000"/>
            </a:schemeClr>
          </a:solidFill>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6</a:t>
            </a:fld>
            <a:endParaRPr lang="en-US" dirty="0"/>
          </a:p>
        </p:txBody>
      </p:sp>
      <p:pic>
        <p:nvPicPr>
          <p:cNvPr id="5" name="Picture 4"/>
          <p:cNvPicPr>
            <a:picLocks noChangeAspect="1"/>
          </p:cNvPicPr>
          <p:nvPr/>
        </p:nvPicPr>
        <p:blipFill>
          <a:blip r:embed="rId3"/>
          <a:stretch>
            <a:fillRect/>
          </a:stretch>
        </p:blipFill>
        <p:spPr>
          <a:xfrm>
            <a:off x="3819525" y="3019426"/>
            <a:ext cx="4543425" cy="2422256"/>
          </a:xfrm>
          <a:prstGeom prst="rect">
            <a:avLst/>
          </a:prstGeom>
        </p:spPr>
      </p:pic>
    </p:spTree>
    <p:extLst>
      <p:ext uri="{BB962C8B-B14F-4D97-AF65-F5344CB8AC3E}">
        <p14:creationId xmlns:p14="http://schemas.microsoft.com/office/powerpoint/2010/main" val="6606674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1" y="387724"/>
            <a:ext cx="8793479" cy="1685768"/>
          </a:xfrm>
        </p:spPr>
        <p:txBody>
          <a:bodyPr/>
          <a:lstStyle/>
          <a:p>
            <a:r>
              <a:rPr lang="en-US" dirty="0"/>
              <a:t>Learn from Recent Equitable and Accessible Online Learning Experiences for Students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Plan for Higher Education Disruptions </a:t>
            </a:r>
          </a:p>
          <a:p>
            <a:pPr marL="342900" indent="-342900">
              <a:buFont typeface="Arial" panose="020B0604020202020204" pitchFamily="34" charset="0"/>
              <a:buChar char="•"/>
            </a:pPr>
            <a:r>
              <a:rPr lang="en-US" dirty="0"/>
              <a:t>Accessible</a:t>
            </a:r>
          </a:p>
          <a:p>
            <a:pPr marL="342900" indent="-342900">
              <a:buFont typeface="Arial" panose="020B0604020202020204" pitchFamily="34" charset="0"/>
              <a:buChar char="•"/>
            </a:pPr>
            <a:r>
              <a:rPr lang="en-US" dirty="0"/>
              <a:t>Flexible</a:t>
            </a:r>
          </a:p>
          <a:p>
            <a:pPr marL="342900" indent="-342900">
              <a:buFont typeface="Arial" panose="020B0604020202020204" pitchFamily="34" charset="0"/>
              <a:buChar char="•"/>
            </a:pPr>
            <a:r>
              <a:rPr lang="en-US" dirty="0"/>
              <a:t>Sustainable</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7</a:t>
            </a:fld>
            <a:endParaRPr lang="en-US" dirty="0"/>
          </a:p>
        </p:txBody>
      </p:sp>
      <p:pic>
        <p:nvPicPr>
          <p:cNvPr id="5" name="Picture 4"/>
          <p:cNvPicPr>
            <a:picLocks noChangeAspect="1"/>
          </p:cNvPicPr>
          <p:nvPr/>
        </p:nvPicPr>
        <p:blipFill>
          <a:blip r:embed="rId3"/>
          <a:stretch>
            <a:fillRect/>
          </a:stretch>
        </p:blipFill>
        <p:spPr>
          <a:xfrm>
            <a:off x="3676649" y="3428999"/>
            <a:ext cx="6315075" cy="2752725"/>
          </a:xfrm>
          <a:prstGeom prst="rect">
            <a:avLst/>
          </a:prstGeom>
        </p:spPr>
      </p:pic>
    </p:spTree>
    <p:extLst>
      <p:ext uri="{BB962C8B-B14F-4D97-AF65-F5344CB8AC3E}">
        <p14:creationId xmlns:p14="http://schemas.microsoft.com/office/powerpoint/2010/main" val="37708953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19" y="184337"/>
            <a:ext cx="8793479" cy="1685768"/>
          </a:xfrm>
        </p:spPr>
        <p:txBody>
          <a:bodyPr/>
          <a:lstStyle/>
          <a:p>
            <a:r>
              <a:rPr lang="en-US" dirty="0"/>
              <a:t>Plan for Higher Education Disruptions </a:t>
            </a:r>
            <a:br>
              <a:rPr lang="en-US" dirty="0"/>
            </a:br>
            <a:endParaRPr lang="en-US" dirty="0"/>
          </a:p>
        </p:txBody>
      </p:sp>
      <p:sp>
        <p:nvSpPr>
          <p:cNvPr id="3" name="Content Placeholder 2"/>
          <p:cNvSpPr>
            <a:spLocks noGrp="1"/>
          </p:cNvSpPr>
          <p:nvPr>
            <p:ph idx="1"/>
          </p:nvPr>
        </p:nvSpPr>
        <p:spPr/>
        <p:txBody>
          <a:bodyPr/>
          <a:lstStyle/>
          <a:p>
            <a:pPr algn="ctr"/>
            <a:r>
              <a:rPr lang="en-US" sz="3600" dirty="0"/>
              <a:t>The Innovation Decision Based on</a:t>
            </a:r>
            <a:br>
              <a:rPr lang="en-US" sz="3600" dirty="0"/>
            </a:br>
            <a:r>
              <a:rPr lang="en-US" sz="3600" dirty="0"/>
              <a:t>COVID-19</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8</a:t>
            </a:fld>
            <a:endParaRPr lang="en-US" dirty="0"/>
          </a:p>
        </p:txBody>
      </p:sp>
      <p:pic>
        <p:nvPicPr>
          <p:cNvPr id="5" name="Picture 4"/>
          <p:cNvPicPr>
            <a:picLocks noChangeAspect="1"/>
          </p:cNvPicPr>
          <p:nvPr/>
        </p:nvPicPr>
        <p:blipFill>
          <a:blip r:embed="rId3"/>
          <a:stretch>
            <a:fillRect/>
          </a:stretch>
        </p:blipFill>
        <p:spPr>
          <a:xfrm>
            <a:off x="4019550" y="3819525"/>
            <a:ext cx="4667250" cy="2412462"/>
          </a:xfrm>
          <a:prstGeom prst="rect">
            <a:avLst/>
          </a:prstGeom>
        </p:spPr>
      </p:pic>
    </p:spTree>
    <p:extLst>
      <p:ext uri="{BB962C8B-B14F-4D97-AF65-F5344CB8AC3E}">
        <p14:creationId xmlns:p14="http://schemas.microsoft.com/office/powerpoint/2010/main" val="1398006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7650" y="685800"/>
            <a:ext cx="10046043" cy="719138"/>
          </a:xfrm>
        </p:spPr>
        <p:txBody>
          <a:bodyPr/>
          <a:lstStyle/>
          <a:p>
            <a:pPr algn="ctr"/>
            <a:r>
              <a:rPr lang="en-US" dirty="0"/>
              <a:t>Accessible &amp; Flexible</a:t>
            </a:r>
          </a:p>
        </p:txBody>
      </p:sp>
      <p:pic>
        <p:nvPicPr>
          <p:cNvPr id="5" name="Content Placeholder 4"/>
          <p:cNvPicPr>
            <a:picLocks noGrp="1" noChangeAspect="1"/>
          </p:cNvPicPr>
          <p:nvPr>
            <p:ph sz="half" idx="2"/>
          </p:nvPr>
        </p:nvPicPr>
        <p:blipFill>
          <a:blip r:embed="rId3"/>
          <a:stretch>
            <a:fillRect/>
          </a:stretch>
        </p:blipFill>
        <p:spPr>
          <a:xfrm>
            <a:off x="1438274" y="2047875"/>
            <a:ext cx="4486276" cy="3171825"/>
          </a:xfrm>
          <a:prstGeom prst="rect">
            <a:avLst/>
          </a:prstGeom>
        </p:spPr>
      </p:pic>
      <p:sp>
        <p:nvSpPr>
          <p:cNvPr id="7" name="Content Placeholder 6"/>
          <p:cNvSpPr>
            <a:spLocks noGrp="1"/>
          </p:cNvSpPr>
          <p:nvPr>
            <p:ph sz="quarter" idx="4"/>
          </p:nvPr>
        </p:nvSpPr>
        <p:spPr>
          <a:xfrm>
            <a:off x="6388259" y="2238375"/>
            <a:ext cx="4948881" cy="3267075"/>
          </a:xfrm>
        </p:spPr>
        <p:txBody>
          <a:bodyPr/>
          <a:lstStyle/>
          <a:p>
            <a:r>
              <a:rPr lang="en-US" dirty="0"/>
              <a:t>Traditional, Hybrid, Fully Online (Synchronous and Asynchronous)</a:t>
            </a:r>
          </a:p>
          <a:p>
            <a:r>
              <a:rPr lang="en-US" dirty="0"/>
              <a:t>Program Completion 2-Years (full-time students) with flexible enrollment management strategies</a:t>
            </a:r>
          </a:p>
          <a:p>
            <a:r>
              <a:rPr lang="en-US" dirty="0"/>
              <a:t>Online Student Services</a:t>
            </a:r>
          </a:p>
        </p:txBody>
      </p:sp>
      <p:sp>
        <p:nvSpPr>
          <p:cNvPr id="4" name="Slide Number Placeholder 3"/>
          <p:cNvSpPr>
            <a:spLocks noGrp="1"/>
          </p:cNvSpPr>
          <p:nvPr>
            <p:ph type="sldNum" sz="quarter" idx="10"/>
          </p:nvPr>
        </p:nvSpPr>
        <p:spPr/>
        <p:txBody>
          <a:bodyPr/>
          <a:lstStyle/>
          <a:p>
            <a:pPr>
              <a:defRPr/>
            </a:pPr>
            <a:fld id="{6816004B-AEE5-9547-AC9B-0D5C79C3D978}" type="slidenum">
              <a:rPr lang="en-US" smtClean="0"/>
              <a:pPr>
                <a:defRPr/>
              </a:pPr>
              <a:t>9</a:t>
            </a:fld>
            <a:endParaRPr lang="en-US" dirty="0"/>
          </a:p>
        </p:txBody>
      </p:sp>
    </p:spTree>
    <p:extLst>
      <p:ext uri="{BB962C8B-B14F-4D97-AF65-F5344CB8AC3E}">
        <p14:creationId xmlns:p14="http://schemas.microsoft.com/office/powerpoint/2010/main" val="4003336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ASCCC Curriculum Inst. 2020 Theme">
  <a:themeElements>
    <a:clrScheme name="ASCCC Plenary Spring 2021">
      <a:dk1>
        <a:srgbClr val="507BB5"/>
      </a:dk1>
      <a:lt1>
        <a:srgbClr val="FFFFFF"/>
      </a:lt1>
      <a:dk2>
        <a:srgbClr val="000000"/>
      </a:dk2>
      <a:lt2>
        <a:srgbClr val="F9CC41"/>
      </a:lt2>
      <a:accent1>
        <a:srgbClr val="008A69"/>
      </a:accent1>
      <a:accent2>
        <a:srgbClr val="20A7BA"/>
      </a:accent2>
      <a:accent3>
        <a:srgbClr val="C7B893"/>
      </a:accent3>
      <a:accent4>
        <a:srgbClr val="7E3783"/>
      </a:accent4>
      <a:accent5>
        <a:srgbClr val="507BB5"/>
      </a:accent5>
      <a:accent6>
        <a:srgbClr val="581519"/>
      </a:accent6>
      <a:hlink>
        <a:srgbClr val="155F90"/>
      </a:hlink>
      <a:folHlink>
        <a:srgbClr val="2EA1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Plenary 2021 Spring ppt template 1 210127" id="{DAC46680-91E6-7B49-872D-F9551EF3C782}" vid="{41AAB9FA-BDD9-EB40-8621-18159C45AD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Plenary 2021 Spring ppt template 1-1</Template>
  <TotalTime>7347</TotalTime>
  <Words>3738</Words>
  <Application>Microsoft Office PowerPoint</Application>
  <PresentationFormat>Widescreen</PresentationFormat>
  <Paragraphs>305</Paragraphs>
  <Slides>26</Slides>
  <Notes>22</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Gill Sans</vt:lpstr>
      <vt:lpstr>Palatino</vt:lpstr>
      <vt:lpstr>ASCCC Curriculum Inst. 2020 Theme</vt:lpstr>
      <vt:lpstr> Rethinking curriculum, instruction, student services and student support in Covid-19 and  beyond  Friday, April 16, 2021 Breakout #4 1:30 p.m. to 2:45 p.m.  Presenter: Dr. LaTonya Parker ASCCC Area D Rep.</vt:lpstr>
      <vt:lpstr>Session Description </vt:lpstr>
      <vt:lpstr>Agenda</vt:lpstr>
      <vt:lpstr>Coffee and Live Chat</vt:lpstr>
      <vt:lpstr>Near Future Headline: Disrupted System Due to COVID-19; Brings About CCC Systemic Changes -95% Completion Rates, Transfer Rates and Career Placements</vt:lpstr>
      <vt:lpstr>How do we influence the future headline? </vt:lpstr>
      <vt:lpstr>Learn from Recent Equitable and Accessible Online Learning Experiences for Students</vt:lpstr>
      <vt:lpstr>Plan for Higher Education Disruptions  </vt:lpstr>
      <vt:lpstr>Accessible &amp; Flexible</vt:lpstr>
      <vt:lpstr>Everett M. Roger’s Diffusion on Innovation</vt:lpstr>
      <vt:lpstr>Innovation Decision Process Defined</vt:lpstr>
      <vt:lpstr>Early Majority, Late Majority and Laggards &amp; COVID 19 Shift</vt:lpstr>
      <vt:lpstr>Data informed decisions around student populations served</vt:lpstr>
      <vt:lpstr>CCCO Student Demographics by Ethnicity (2017-18)  https://www.cccco.edu/About-Us/Key-Facts</vt:lpstr>
      <vt:lpstr>CCC’s System Derived Guiding Goals</vt:lpstr>
      <vt:lpstr>What are your individual leadership goals?</vt:lpstr>
      <vt:lpstr>Teaching and Learning</vt:lpstr>
      <vt:lpstr>Let’s Chat for 10</vt:lpstr>
      <vt:lpstr>The Learning Environment</vt:lpstr>
      <vt:lpstr>Choose Adequate Digital Technologies</vt:lpstr>
      <vt:lpstr>Curriculum and Institutional Culture</vt:lpstr>
      <vt:lpstr>Adopt Flexible Approaches </vt:lpstr>
      <vt:lpstr>Ensure Students’ Future - Provide Financial Support and Equipment</vt:lpstr>
      <vt:lpstr>Mental Health and Wellness</vt:lpstr>
      <vt:lpstr>Continue the great work!</vt:lpstr>
      <vt:lpstr>Q &amp; A</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curriculum, instruction, student services and student support in Covid-19 and  beyond  Friday, April 16 1:30 p.m. to 2:45 p.m. Breakout 4 Presenter: Dr. LaTonya Parker</dc:title>
  <dc:creator>LaTonya Parker</dc:creator>
  <cp:lastModifiedBy>LaTonya Parker</cp:lastModifiedBy>
  <cp:revision>194</cp:revision>
  <cp:lastPrinted>2020-11-24T19:27:34Z</cp:lastPrinted>
  <dcterms:created xsi:type="dcterms:W3CDTF">2021-04-06T16:59:03Z</dcterms:created>
  <dcterms:modified xsi:type="dcterms:W3CDTF">2021-04-16T20:27:07Z</dcterms:modified>
</cp:coreProperties>
</file>