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60" r:id="rId2"/>
    <p:sldId id="271" r:id="rId3"/>
    <p:sldId id="276" r:id="rId4"/>
    <p:sldId id="259" r:id="rId5"/>
    <p:sldId id="264" r:id="rId6"/>
    <p:sldId id="263" r:id="rId7"/>
    <p:sldId id="272" r:id="rId8"/>
    <p:sldId id="278" r:id="rId9"/>
    <p:sldId id="279" r:id="rId10"/>
    <p:sldId id="299" r:id="rId11"/>
    <p:sldId id="300" r:id="rId12"/>
    <p:sldId id="277" r:id="rId13"/>
    <p:sldId id="258" r:id="rId14"/>
    <p:sldId id="266" r:id="rId15"/>
    <p:sldId id="280" r:id="rId16"/>
    <p:sldId id="273" r:id="rId17"/>
    <p:sldId id="298" r:id="rId18"/>
    <p:sldId id="262" r:id="rId19"/>
    <p:sldId id="270" r:id="rId20"/>
    <p:sldId id="265" r:id="rId21"/>
    <p:sldId id="268" r:id="rId22"/>
    <p:sldId id="267" r:id="rId23"/>
    <p:sldId id="284" r:id="rId24"/>
    <p:sldId id="295" r:id="rId25"/>
    <p:sldId id="294" r:id="rId26"/>
    <p:sldId id="296" r:id="rId27"/>
    <p:sldId id="297" r:id="rId28"/>
    <p:sldId id="285" r:id="rId29"/>
    <p:sldId id="274" r:id="rId30"/>
    <p:sldId id="275" r:id="rId31"/>
    <p:sldId id="26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B813"/>
    <a:srgbClr val="AF23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05" autoAdjust="0"/>
    <p:restoredTop sz="69656" autoAdjust="0"/>
  </p:normalViewPr>
  <p:slideViewPr>
    <p:cSldViewPr snapToGrid="0">
      <p:cViewPr varScale="1">
        <p:scale>
          <a:sx n="61" d="100"/>
          <a:sy n="61" d="100"/>
        </p:scale>
        <p:origin x="1402" y="91"/>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DCF71A-19F6-4A83-A766-B96488236F2D}" type="datetimeFigureOut">
              <a:rPr lang="en-US" smtClean="0"/>
              <a:t>7/8/2020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5458B9-C664-4102-88A7-6997BDED91EA}" type="slidenum">
              <a:rPr lang="en-US" smtClean="0"/>
              <a:t>‹#›</a:t>
            </a:fld>
            <a:endParaRPr lang="en-US"/>
          </a:p>
        </p:txBody>
      </p:sp>
    </p:spTree>
    <p:extLst>
      <p:ext uri="{BB962C8B-B14F-4D97-AF65-F5344CB8AC3E}">
        <p14:creationId xmlns:p14="http://schemas.microsoft.com/office/powerpoint/2010/main" val="1647918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5458B9-C664-4102-88A7-6997BDED91EA}" type="slidenum">
              <a:rPr lang="en-US" smtClean="0"/>
              <a:t>2</a:t>
            </a:fld>
            <a:endParaRPr lang="en-US"/>
          </a:p>
        </p:txBody>
      </p:sp>
    </p:spTree>
    <p:extLst>
      <p:ext uri="{BB962C8B-B14F-4D97-AF65-F5344CB8AC3E}">
        <p14:creationId xmlns:p14="http://schemas.microsoft.com/office/powerpoint/2010/main" val="912430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5458B9-C664-4102-88A7-6997BDED91EA}" type="slidenum">
              <a:rPr lang="en-US" smtClean="0"/>
              <a:t>11</a:t>
            </a:fld>
            <a:endParaRPr lang="en-US"/>
          </a:p>
        </p:txBody>
      </p:sp>
    </p:spTree>
    <p:extLst>
      <p:ext uri="{BB962C8B-B14F-4D97-AF65-F5344CB8AC3E}">
        <p14:creationId xmlns:p14="http://schemas.microsoft.com/office/powerpoint/2010/main" val="4074129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5458B9-C664-4102-88A7-6997BDED91EA}" type="slidenum">
              <a:rPr lang="en-US" smtClean="0"/>
              <a:t>12</a:t>
            </a:fld>
            <a:endParaRPr lang="en-US"/>
          </a:p>
        </p:txBody>
      </p:sp>
    </p:spTree>
    <p:extLst>
      <p:ext uri="{BB962C8B-B14F-4D97-AF65-F5344CB8AC3E}">
        <p14:creationId xmlns:p14="http://schemas.microsoft.com/office/powerpoint/2010/main" val="3559710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program is about 50/50 – College Faculty deliver instruction at high school and High School Partner Teachers who meet minimum qualification to teach have aligned  and work thoughtfully together to design a dynamic  framework for teaching and core learning outcomes </a:t>
            </a:r>
          </a:p>
          <a:p>
            <a:r>
              <a:rPr lang="en-US" baseline="0" dirty="0" smtClean="0"/>
              <a:t>Moving away from Emergency Program Delivery and building core practices, preservations of rigor and tools that strengthen students college readiness skill development - </a:t>
            </a:r>
            <a:endParaRPr lang="en-US" dirty="0"/>
          </a:p>
        </p:txBody>
      </p:sp>
      <p:sp>
        <p:nvSpPr>
          <p:cNvPr id="4" name="Slide Number Placeholder 3"/>
          <p:cNvSpPr>
            <a:spLocks noGrp="1"/>
          </p:cNvSpPr>
          <p:nvPr>
            <p:ph type="sldNum" sz="quarter" idx="10"/>
          </p:nvPr>
        </p:nvSpPr>
        <p:spPr/>
        <p:txBody>
          <a:bodyPr/>
          <a:lstStyle/>
          <a:p>
            <a:fld id="{565458B9-C664-4102-88A7-6997BDED91EA}" type="slidenum">
              <a:rPr lang="en-US" smtClean="0"/>
              <a:t>13</a:t>
            </a:fld>
            <a:endParaRPr lang="en-US"/>
          </a:p>
        </p:txBody>
      </p:sp>
    </p:spTree>
    <p:extLst>
      <p:ext uri="{BB962C8B-B14F-4D97-AF65-F5344CB8AC3E}">
        <p14:creationId xmlns:p14="http://schemas.microsoft.com/office/powerpoint/2010/main" val="1226994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program is about 50/50 – College Faculty delivering instruction at high schools and High School Partner Teachers who meet minimum qualifications to teach college courses and have aligned curriculum  and teams work thoughtfully together to design a dynamic  framework for teaching and meeting core learning outcomes </a:t>
            </a:r>
          </a:p>
          <a:p>
            <a:endParaRPr lang="en-US" baseline="0" dirty="0" smtClean="0"/>
          </a:p>
          <a:p>
            <a:r>
              <a:rPr lang="en-US" baseline="0" dirty="0" smtClean="0"/>
              <a:t>Moving away from Emergency Program Delivery and building core practices, preservations of rigor and tools that strengthen students college readiness skill development - </a:t>
            </a:r>
            <a:endParaRPr lang="en-US" dirty="0"/>
          </a:p>
        </p:txBody>
      </p:sp>
      <p:sp>
        <p:nvSpPr>
          <p:cNvPr id="4" name="Slide Number Placeholder 3"/>
          <p:cNvSpPr>
            <a:spLocks noGrp="1"/>
          </p:cNvSpPr>
          <p:nvPr>
            <p:ph type="sldNum" sz="quarter" idx="10"/>
          </p:nvPr>
        </p:nvSpPr>
        <p:spPr/>
        <p:txBody>
          <a:bodyPr/>
          <a:lstStyle/>
          <a:p>
            <a:fld id="{565458B9-C664-4102-88A7-6997BDED91EA}" type="slidenum">
              <a:rPr lang="en-US" smtClean="0"/>
              <a:t>14</a:t>
            </a:fld>
            <a:endParaRPr lang="en-US"/>
          </a:p>
        </p:txBody>
      </p:sp>
    </p:spTree>
    <p:extLst>
      <p:ext uri="{BB962C8B-B14F-4D97-AF65-F5344CB8AC3E}">
        <p14:creationId xmlns:p14="http://schemas.microsoft.com/office/powerpoint/2010/main" val="1226994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5458B9-C664-4102-88A7-6997BDED91EA}" type="slidenum">
              <a:rPr lang="en-US" smtClean="0"/>
              <a:t>15</a:t>
            </a:fld>
            <a:endParaRPr lang="en-US"/>
          </a:p>
        </p:txBody>
      </p:sp>
    </p:spTree>
    <p:extLst>
      <p:ext uri="{BB962C8B-B14F-4D97-AF65-F5344CB8AC3E}">
        <p14:creationId xmlns:p14="http://schemas.microsoft.com/office/powerpoint/2010/main" val="35597101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5458B9-C664-4102-88A7-6997BDED91EA}" type="slidenum">
              <a:rPr lang="en-US" smtClean="0"/>
              <a:t>16</a:t>
            </a:fld>
            <a:endParaRPr lang="en-US"/>
          </a:p>
        </p:txBody>
      </p:sp>
    </p:spTree>
    <p:extLst>
      <p:ext uri="{BB962C8B-B14F-4D97-AF65-F5344CB8AC3E}">
        <p14:creationId xmlns:p14="http://schemas.microsoft.com/office/powerpoint/2010/main" val="3559710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5458B9-C664-4102-88A7-6997BDED91EA}" type="slidenum">
              <a:rPr lang="en-US" smtClean="0"/>
              <a:t>17</a:t>
            </a:fld>
            <a:endParaRPr lang="en-US"/>
          </a:p>
        </p:txBody>
      </p:sp>
    </p:spTree>
    <p:extLst>
      <p:ext uri="{BB962C8B-B14F-4D97-AF65-F5344CB8AC3E}">
        <p14:creationId xmlns:p14="http://schemas.microsoft.com/office/powerpoint/2010/main" val="1770773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“2.0 GPA</a:t>
            </a:r>
            <a:r>
              <a:rPr lang="en-US" sz="1200" kern="1200" baseline="0" dirty="0" smtClean="0">
                <a:solidFill>
                  <a:schemeClr val="tx1"/>
                </a:solidFill>
                <a:effectLst/>
                <a:latin typeface="+mn-lt"/>
                <a:ea typeface="+mn-ea"/>
                <a:cs typeface="+mn-cs"/>
              </a:rPr>
              <a:t> Recommended – REMOVE Barriers!  Use DE as an opportunity to nurture students and get them excited about their future!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Opportunity to reengage students in their education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Challenge</a:t>
            </a:r>
            <a:r>
              <a:rPr lang="en-US" sz="1200" kern="1200" baseline="0" dirty="0" smtClean="0">
                <a:solidFill>
                  <a:schemeClr val="tx1"/>
                </a:solidFill>
                <a:effectLst/>
                <a:latin typeface="+mn-lt"/>
                <a:ea typeface="+mn-ea"/>
                <a:cs typeface="+mn-cs"/>
              </a:rPr>
              <a:t> perceptions of community college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Welcome Bag – Congratulations and Welcome to Skyline College! – Tablet, Pen, Folders and Program Tool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Student /</a:t>
            </a:r>
            <a:r>
              <a:rPr lang="en-US" sz="1200" kern="1200" baseline="0" dirty="0" smtClean="0">
                <a:solidFill>
                  <a:schemeClr val="tx1"/>
                </a:solidFill>
                <a:effectLst/>
                <a:latin typeface="+mn-lt"/>
                <a:ea typeface="+mn-ea"/>
                <a:cs typeface="+mn-cs"/>
              </a:rPr>
              <a:t> Family Resource Guide link on the last slide </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5458B9-C664-4102-88A7-6997BDED91EA}" type="slidenum">
              <a:rPr lang="en-US" smtClean="0"/>
              <a:t>18</a:t>
            </a:fld>
            <a:endParaRPr lang="en-US"/>
          </a:p>
        </p:txBody>
      </p:sp>
    </p:spTree>
    <p:extLst>
      <p:ext uri="{BB962C8B-B14F-4D97-AF65-F5344CB8AC3E}">
        <p14:creationId xmlns:p14="http://schemas.microsoft.com/office/powerpoint/2010/main" val="3559710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Student friendly</a:t>
            </a:r>
            <a:r>
              <a:rPr lang="en-US" sz="1200" kern="1200" baseline="0" dirty="0" smtClean="0">
                <a:solidFill>
                  <a:schemeClr val="tx1"/>
                </a:solidFill>
                <a:effectLst/>
                <a:latin typeface="+mn-lt"/>
                <a:ea typeface="+mn-ea"/>
                <a:cs typeface="+mn-cs"/>
              </a:rPr>
              <a:t> language and dialogue – conversational – elevator pitch of sorts </a:t>
            </a:r>
            <a:r>
              <a:rPr lang="en-US" sz="1200" kern="1200" baseline="0" dirty="0" smtClean="0">
                <a:solidFill>
                  <a:schemeClr val="tx1"/>
                </a:solidFill>
                <a:effectLst/>
                <a:latin typeface="+mn-lt"/>
                <a:ea typeface="+mn-ea"/>
                <a:cs typeface="+mn-cs"/>
                <a:sym typeface="Wingdings"/>
              </a:rPr>
              <a:t></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5458B9-C664-4102-88A7-6997BDED91EA}" type="slidenum">
              <a:rPr lang="en-US" smtClean="0"/>
              <a:t>19</a:t>
            </a:fld>
            <a:endParaRPr lang="en-US"/>
          </a:p>
        </p:txBody>
      </p:sp>
    </p:spTree>
    <p:extLst>
      <p:ext uri="{BB962C8B-B14F-4D97-AF65-F5344CB8AC3E}">
        <p14:creationId xmlns:p14="http://schemas.microsoft.com/office/powerpoint/2010/main" val="3559710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Provide increased access to clear and distinct pathways for all students, particularly those from underserved populations, to accelerate program completion and successful transitions to work or transfer</a:t>
            </a:r>
          </a:p>
          <a:p>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5458B9-C664-4102-88A7-6997BDED91EA}" type="slidenum">
              <a:rPr lang="en-US" smtClean="0"/>
              <a:t>20</a:t>
            </a:fld>
            <a:endParaRPr lang="en-US"/>
          </a:p>
        </p:txBody>
      </p:sp>
    </p:spTree>
    <p:extLst>
      <p:ext uri="{BB962C8B-B14F-4D97-AF65-F5344CB8AC3E}">
        <p14:creationId xmlns:p14="http://schemas.microsoft.com/office/powerpoint/2010/main" val="3559710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5458B9-C664-4102-88A7-6997BDED91EA}" type="slidenum">
              <a:rPr lang="en-US" smtClean="0"/>
              <a:t>3</a:t>
            </a:fld>
            <a:endParaRPr lang="en-US"/>
          </a:p>
        </p:txBody>
      </p:sp>
    </p:spTree>
    <p:extLst>
      <p:ext uri="{BB962C8B-B14F-4D97-AF65-F5344CB8AC3E}">
        <p14:creationId xmlns:p14="http://schemas.microsoft.com/office/powerpoint/2010/main" val="912430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Provide increased access to clear and distinct pathways for all students, particularly those from underserved populations, to accelerate program completion and successful transitions to work or transfer</a:t>
            </a:r>
          </a:p>
          <a:p>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5458B9-C664-4102-88A7-6997BDED91EA}" type="slidenum">
              <a:rPr lang="en-US" smtClean="0"/>
              <a:t>21</a:t>
            </a:fld>
            <a:endParaRPr lang="en-US"/>
          </a:p>
        </p:txBody>
      </p:sp>
    </p:spTree>
    <p:extLst>
      <p:ext uri="{BB962C8B-B14F-4D97-AF65-F5344CB8AC3E}">
        <p14:creationId xmlns:p14="http://schemas.microsoft.com/office/powerpoint/2010/main" val="35597101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Provide increased access to clear and distinct pathways for all students, particularly those from underserved populations, to accelerate program completion and successful transitions to work or transfer</a:t>
            </a:r>
          </a:p>
          <a:p>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5458B9-C664-4102-88A7-6997BDED91EA}" type="slidenum">
              <a:rPr lang="en-US" smtClean="0"/>
              <a:t>22</a:t>
            </a:fld>
            <a:endParaRPr lang="en-US"/>
          </a:p>
        </p:txBody>
      </p:sp>
    </p:spTree>
    <p:extLst>
      <p:ext uri="{BB962C8B-B14F-4D97-AF65-F5344CB8AC3E}">
        <p14:creationId xmlns:p14="http://schemas.microsoft.com/office/powerpoint/2010/main" val="3559710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5458B9-C664-4102-88A7-6997BDED91EA}" type="slidenum">
              <a:rPr lang="en-US" smtClean="0"/>
              <a:t>23</a:t>
            </a:fld>
            <a:endParaRPr lang="en-US"/>
          </a:p>
        </p:txBody>
      </p:sp>
    </p:spTree>
    <p:extLst>
      <p:ext uri="{BB962C8B-B14F-4D97-AF65-F5344CB8AC3E}">
        <p14:creationId xmlns:p14="http://schemas.microsoft.com/office/powerpoint/2010/main" val="35597101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5458B9-C664-4102-88A7-6997BDED91EA}" type="slidenum">
              <a:rPr lang="en-US" smtClean="0"/>
              <a:t>24</a:t>
            </a:fld>
            <a:endParaRPr lang="en-US"/>
          </a:p>
        </p:txBody>
      </p:sp>
    </p:spTree>
    <p:extLst>
      <p:ext uri="{BB962C8B-B14F-4D97-AF65-F5344CB8AC3E}">
        <p14:creationId xmlns:p14="http://schemas.microsoft.com/office/powerpoint/2010/main" val="24670051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5458B9-C664-4102-88A7-6997BDED91EA}" type="slidenum">
              <a:rPr lang="en-US" smtClean="0"/>
              <a:t>25</a:t>
            </a:fld>
            <a:endParaRPr lang="en-US"/>
          </a:p>
        </p:txBody>
      </p:sp>
    </p:spTree>
    <p:extLst>
      <p:ext uri="{BB962C8B-B14F-4D97-AF65-F5344CB8AC3E}">
        <p14:creationId xmlns:p14="http://schemas.microsoft.com/office/powerpoint/2010/main" val="21752164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5458B9-C664-4102-88A7-6997BDED91EA}" type="slidenum">
              <a:rPr lang="en-US" smtClean="0"/>
              <a:t>26</a:t>
            </a:fld>
            <a:endParaRPr lang="en-US"/>
          </a:p>
        </p:txBody>
      </p:sp>
    </p:spTree>
    <p:extLst>
      <p:ext uri="{BB962C8B-B14F-4D97-AF65-F5344CB8AC3E}">
        <p14:creationId xmlns:p14="http://schemas.microsoft.com/office/powerpoint/2010/main" val="22060484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5458B9-C664-4102-88A7-6997BDED91EA}" type="slidenum">
              <a:rPr lang="en-US" smtClean="0"/>
              <a:t>27</a:t>
            </a:fld>
            <a:endParaRPr lang="en-US"/>
          </a:p>
        </p:txBody>
      </p:sp>
    </p:spTree>
    <p:extLst>
      <p:ext uri="{BB962C8B-B14F-4D97-AF65-F5344CB8AC3E}">
        <p14:creationId xmlns:p14="http://schemas.microsoft.com/office/powerpoint/2010/main" val="5389425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5458B9-C664-4102-88A7-6997BDED91EA}" type="slidenum">
              <a:rPr lang="en-US" smtClean="0"/>
              <a:t>29</a:t>
            </a:fld>
            <a:endParaRPr lang="en-US"/>
          </a:p>
        </p:txBody>
      </p:sp>
    </p:spTree>
    <p:extLst>
      <p:ext uri="{BB962C8B-B14F-4D97-AF65-F5344CB8AC3E}">
        <p14:creationId xmlns:p14="http://schemas.microsoft.com/office/powerpoint/2010/main" val="35597101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5458B9-C664-4102-88A7-6997BDED91EA}" type="slidenum">
              <a:rPr lang="en-US" smtClean="0"/>
              <a:t>30</a:t>
            </a:fld>
            <a:endParaRPr lang="en-US"/>
          </a:p>
        </p:txBody>
      </p:sp>
    </p:spTree>
    <p:extLst>
      <p:ext uri="{BB962C8B-B14F-4D97-AF65-F5344CB8AC3E}">
        <p14:creationId xmlns:p14="http://schemas.microsoft.com/office/powerpoint/2010/main" val="9124304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5458B9-C664-4102-88A7-6997BDED91EA}" type="slidenum">
              <a:rPr lang="en-US" smtClean="0"/>
              <a:t>31</a:t>
            </a:fld>
            <a:endParaRPr lang="en-US"/>
          </a:p>
        </p:txBody>
      </p:sp>
    </p:spTree>
    <p:extLst>
      <p:ext uri="{BB962C8B-B14F-4D97-AF65-F5344CB8AC3E}">
        <p14:creationId xmlns:p14="http://schemas.microsoft.com/office/powerpoint/2010/main" val="3148592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Varying interests, needs, and operational cultures </a:t>
            </a:r>
          </a:p>
          <a:p>
            <a:r>
              <a:rPr lang="en-US" sz="1200" kern="1200" baseline="0" dirty="0" smtClean="0">
                <a:solidFill>
                  <a:schemeClr val="tx1"/>
                </a:solidFill>
                <a:effectLst/>
                <a:latin typeface="+mn-lt"/>
                <a:ea typeface="+mn-ea"/>
                <a:cs typeface="+mn-cs"/>
              </a:rPr>
              <a:t>Its messy work, through strengthened relationships, constant communication and a shared vision -  trust, respect and solutions evolve - </a:t>
            </a:r>
          </a:p>
          <a:p>
            <a:r>
              <a:rPr lang="en-US" sz="1200" kern="1200" baseline="0" dirty="0" smtClean="0">
                <a:solidFill>
                  <a:schemeClr val="tx1"/>
                </a:solidFill>
                <a:effectLst/>
                <a:latin typeface="+mn-lt"/>
                <a:ea typeface="+mn-ea"/>
                <a:cs typeface="+mn-cs"/>
              </a:rPr>
              <a:t>consistent engagement is at the core of making this kind of programming work –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Comprehensive Dual Enrollment Program designed to address inequities that students may have encountered in their education thus far –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5458B9-C664-4102-88A7-6997BDED91EA}" type="slidenum">
              <a:rPr lang="en-US" smtClean="0"/>
              <a:t>4</a:t>
            </a:fld>
            <a:endParaRPr lang="en-US"/>
          </a:p>
        </p:txBody>
      </p:sp>
    </p:spTree>
    <p:extLst>
      <p:ext uri="{BB962C8B-B14F-4D97-AF65-F5344CB8AC3E}">
        <p14:creationId xmlns:p14="http://schemas.microsoft.com/office/powerpoint/2010/main" val="3559710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err="1" smtClean="0">
                <a:solidFill>
                  <a:schemeClr val="tx1"/>
                </a:solidFill>
                <a:effectLst/>
                <a:latin typeface="+mn-lt"/>
                <a:ea typeface="+mn-ea"/>
                <a:cs typeface="+mn-cs"/>
              </a:rPr>
              <a:t>Initialliy</a:t>
            </a:r>
            <a:r>
              <a:rPr lang="en-US" sz="1200" kern="1200" baseline="0" dirty="0" smtClean="0">
                <a:solidFill>
                  <a:schemeClr val="tx1"/>
                </a:solidFill>
                <a:effectLst/>
                <a:latin typeface="+mn-lt"/>
                <a:ea typeface="+mn-ea"/>
                <a:cs typeface="+mn-cs"/>
              </a:rPr>
              <a:t> it was clear -Varying interests, needs, and operational cultures </a:t>
            </a:r>
          </a:p>
          <a:p>
            <a:r>
              <a:rPr lang="en-US" sz="1200" kern="1200" baseline="0" dirty="0" smtClean="0">
                <a:solidFill>
                  <a:schemeClr val="tx1"/>
                </a:solidFill>
                <a:effectLst/>
                <a:latin typeface="+mn-lt"/>
                <a:ea typeface="+mn-ea"/>
                <a:cs typeface="+mn-cs"/>
              </a:rPr>
              <a:t>Its messy work, trust, respect and consistent engagement is at the core of making this kind of programming work.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Comprehensive Dual Enrollment Program designed to address inequities that students may have encountered in their education thus far –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5458B9-C664-4102-88A7-6997BDED91EA}" type="slidenum">
              <a:rPr lang="en-US" smtClean="0"/>
              <a:t>5</a:t>
            </a:fld>
            <a:endParaRPr lang="en-US"/>
          </a:p>
        </p:txBody>
      </p:sp>
    </p:spTree>
    <p:extLst>
      <p:ext uri="{BB962C8B-B14F-4D97-AF65-F5344CB8AC3E}">
        <p14:creationId xmlns:p14="http://schemas.microsoft.com/office/powerpoint/2010/main" val="3559710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K-12 Transitions and Dual Enrollment Leadership Planning Retreat </a:t>
            </a:r>
          </a:p>
          <a:p>
            <a:r>
              <a:rPr lang="en-US" sz="1200" kern="1200" baseline="0" dirty="0" smtClean="0">
                <a:solidFill>
                  <a:schemeClr val="tx1"/>
                </a:solidFill>
                <a:effectLst/>
                <a:latin typeface="+mn-lt"/>
                <a:ea typeface="+mn-ea"/>
                <a:cs typeface="+mn-cs"/>
              </a:rPr>
              <a:t>Annually looking at the data of student participants and better understanding their needs</a:t>
            </a:r>
          </a:p>
          <a:p>
            <a:r>
              <a:rPr lang="en-US" sz="1200" kern="1200" baseline="0" dirty="0" smtClean="0">
                <a:solidFill>
                  <a:schemeClr val="tx1"/>
                </a:solidFill>
                <a:effectLst/>
                <a:latin typeface="+mn-lt"/>
                <a:ea typeface="+mn-ea"/>
                <a:cs typeface="+mn-cs"/>
              </a:rPr>
              <a:t>Student Panel </a:t>
            </a:r>
          </a:p>
          <a:p>
            <a:r>
              <a:rPr lang="en-US" sz="1200" kern="1200" baseline="0" dirty="0" smtClean="0">
                <a:solidFill>
                  <a:schemeClr val="tx1"/>
                </a:solidFill>
                <a:effectLst/>
                <a:latin typeface="+mn-lt"/>
                <a:ea typeface="+mn-ea"/>
                <a:cs typeface="+mn-cs"/>
              </a:rPr>
              <a:t>Principal Perspective</a:t>
            </a:r>
          </a:p>
          <a:p>
            <a:r>
              <a:rPr lang="en-US" sz="1200" kern="1200" baseline="0" dirty="0" smtClean="0">
                <a:solidFill>
                  <a:schemeClr val="tx1"/>
                </a:solidFill>
                <a:effectLst/>
                <a:latin typeface="+mn-lt"/>
                <a:ea typeface="+mn-ea"/>
                <a:cs typeface="+mn-cs"/>
              </a:rPr>
              <a:t>Industry Engagement – Biotechnology Pathway – Genentech sharing their </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5458B9-C664-4102-88A7-6997BDED91EA}" type="slidenum">
              <a:rPr lang="en-US" smtClean="0"/>
              <a:t>6</a:t>
            </a:fld>
            <a:endParaRPr lang="en-US"/>
          </a:p>
        </p:txBody>
      </p:sp>
    </p:spTree>
    <p:extLst>
      <p:ext uri="{BB962C8B-B14F-4D97-AF65-F5344CB8AC3E}">
        <p14:creationId xmlns:p14="http://schemas.microsoft.com/office/powerpoint/2010/main" val="3559710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5458B9-C664-4102-88A7-6997BDED91EA}" type="slidenum">
              <a:rPr lang="en-US" smtClean="0"/>
              <a:t>7</a:t>
            </a:fld>
            <a:endParaRPr lang="en-US"/>
          </a:p>
        </p:txBody>
      </p:sp>
    </p:spTree>
    <p:extLst>
      <p:ext uri="{BB962C8B-B14F-4D97-AF65-F5344CB8AC3E}">
        <p14:creationId xmlns:p14="http://schemas.microsoft.com/office/powerpoint/2010/main" val="3559710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5458B9-C664-4102-88A7-6997BDED91EA}" type="slidenum">
              <a:rPr lang="en-US" smtClean="0"/>
              <a:t>8</a:t>
            </a:fld>
            <a:endParaRPr lang="en-US"/>
          </a:p>
        </p:txBody>
      </p:sp>
    </p:spTree>
    <p:extLst>
      <p:ext uri="{BB962C8B-B14F-4D97-AF65-F5344CB8AC3E}">
        <p14:creationId xmlns:p14="http://schemas.microsoft.com/office/powerpoint/2010/main" val="3559710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5458B9-C664-4102-88A7-6997BDED91EA}" type="slidenum">
              <a:rPr lang="en-US" smtClean="0"/>
              <a:t>9</a:t>
            </a:fld>
            <a:endParaRPr lang="en-US"/>
          </a:p>
        </p:txBody>
      </p:sp>
    </p:spTree>
    <p:extLst>
      <p:ext uri="{BB962C8B-B14F-4D97-AF65-F5344CB8AC3E}">
        <p14:creationId xmlns:p14="http://schemas.microsoft.com/office/powerpoint/2010/main" val="3559710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5458B9-C664-4102-88A7-6997BDED91EA}" type="slidenum">
              <a:rPr lang="en-US" smtClean="0"/>
              <a:t>10</a:t>
            </a:fld>
            <a:endParaRPr lang="en-US"/>
          </a:p>
        </p:txBody>
      </p:sp>
    </p:spTree>
    <p:extLst>
      <p:ext uri="{BB962C8B-B14F-4D97-AF65-F5344CB8AC3E}">
        <p14:creationId xmlns:p14="http://schemas.microsoft.com/office/powerpoint/2010/main" val="1838038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D37DF64-B344-4460-A33F-052C240B41BD}" type="datetimeFigureOut">
              <a:rPr lang="en-US" smtClean="0"/>
              <a:t>7/8/2020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E1D5A-E0EC-4B94-A2AF-264EE4053A59}" type="slidenum">
              <a:rPr lang="en-US" smtClean="0"/>
              <a:t>‹#›</a:t>
            </a:fld>
            <a:endParaRPr lang="en-US"/>
          </a:p>
        </p:txBody>
      </p:sp>
    </p:spTree>
    <p:extLst>
      <p:ext uri="{BB962C8B-B14F-4D97-AF65-F5344CB8AC3E}">
        <p14:creationId xmlns:p14="http://schemas.microsoft.com/office/powerpoint/2010/main" val="4189645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37DF64-B344-4460-A33F-052C240B41BD}" type="datetimeFigureOut">
              <a:rPr lang="en-US" smtClean="0"/>
              <a:t>7/8/2020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E1D5A-E0EC-4B94-A2AF-264EE4053A59}" type="slidenum">
              <a:rPr lang="en-US" smtClean="0"/>
              <a:t>‹#›</a:t>
            </a:fld>
            <a:endParaRPr lang="en-US"/>
          </a:p>
        </p:txBody>
      </p:sp>
    </p:spTree>
    <p:extLst>
      <p:ext uri="{BB962C8B-B14F-4D97-AF65-F5344CB8AC3E}">
        <p14:creationId xmlns:p14="http://schemas.microsoft.com/office/powerpoint/2010/main" val="2447335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37DF64-B344-4460-A33F-052C240B41BD}" type="datetimeFigureOut">
              <a:rPr lang="en-US" smtClean="0"/>
              <a:t>7/8/2020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E1D5A-E0EC-4B94-A2AF-264EE4053A59}" type="slidenum">
              <a:rPr lang="en-US" smtClean="0"/>
              <a:t>‹#›</a:t>
            </a:fld>
            <a:endParaRPr lang="en-US"/>
          </a:p>
        </p:txBody>
      </p:sp>
    </p:spTree>
    <p:extLst>
      <p:ext uri="{BB962C8B-B14F-4D97-AF65-F5344CB8AC3E}">
        <p14:creationId xmlns:p14="http://schemas.microsoft.com/office/powerpoint/2010/main" val="27393046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Click to edit Master title style</a:t>
            </a:r>
            <a:endParaRPr lang="en-US" dirty="0"/>
          </a:p>
        </p:txBody>
      </p:sp>
      <p:sp>
        <p:nvSpPr>
          <p:cNvPr id="7" name="Content Placeholder 6"/>
          <p:cNvSpPr>
            <a:spLocks noGrp="1"/>
          </p:cNvSpPr>
          <p:nvPr>
            <p:ph sz="quarter" idx="13"/>
          </p:nvPr>
        </p:nvSpPr>
        <p:spPr>
          <a:xfrm>
            <a:off x="1752600" y="1444752"/>
            <a:ext cx="10076688" cy="438912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8BEEBAAA-29B5-4AF5-BC5F-7E580C29002D}" type="datetimeFigureOut">
              <a:rPr lang="en-US" smtClean="0"/>
              <a:pPr/>
              <a:t>7/8/2020</a:t>
            </a:fld>
            <a:endParaRPr lang="en-US" dirty="0"/>
          </a:p>
        </p:txBody>
      </p:sp>
      <p:sp>
        <p:nvSpPr>
          <p:cNvPr id="3" name="Footer Placeholder 2"/>
          <p:cNvSpPr>
            <a:spLocks noGrp="1"/>
          </p:cNvSpPr>
          <p:nvPr>
            <p:ph type="ftr" sz="quarter" idx="11"/>
          </p:nvPr>
        </p:nvSpPr>
        <p:spPr/>
        <p:txBody>
          <a:bodyPr/>
          <a:lstStyle/>
          <a:p>
            <a:r>
              <a:rPr lang="en-US"/>
              <a:t>Add a footer</a:t>
            </a:r>
            <a:endParaRPr lang="en-US" dirty="0"/>
          </a:p>
        </p:txBody>
      </p:sp>
      <p:sp>
        <p:nvSpPr>
          <p:cNvPr id="4" name="Slide Number Placeholder 3"/>
          <p:cNvSpPr>
            <a:spLocks noGrp="1"/>
          </p:cNvSpPr>
          <p:nvPr>
            <p:ph type="sldNum" sz="quarter" idx="12"/>
          </p:nvPr>
        </p:nvSpPr>
        <p:spPr/>
        <p:txBody>
          <a:bodyPr/>
          <a:lstStyle/>
          <a:p>
            <a:fld id="{9860EDB8-5305-433F-BE41-D7A86D811DB3}" type="slidenum">
              <a:rPr lang="en-US" smtClean="0"/>
              <a:pPr/>
              <a:t>‹#›</a:t>
            </a:fld>
            <a:endParaRPr lang="en-US" dirty="0"/>
          </a:p>
        </p:txBody>
      </p:sp>
    </p:spTree>
    <p:extLst>
      <p:ext uri="{BB962C8B-B14F-4D97-AF65-F5344CB8AC3E}">
        <p14:creationId xmlns:p14="http://schemas.microsoft.com/office/powerpoint/2010/main" val="276757784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37DF64-B344-4460-A33F-052C240B41BD}" type="datetimeFigureOut">
              <a:rPr lang="en-US" smtClean="0"/>
              <a:t>7/8/2020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E1D5A-E0EC-4B94-A2AF-264EE4053A59}" type="slidenum">
              <a:rPr lang="en-US" smtClean="0"/>
              <a:t>‹#›</a:t>
            </a:fld>
            <a:endParaRPr lang="en-US"/>
          </a:p>
        </p:txBody>
      </p:sp>
    </p:spTree>
    <p:extLst>
      <p:ext uri="{BB962C8B-B14F-4D97-AF65-F5344CB8AC3E}">
        <p14:creationId xmlns:p14="http://schemas.microsoft.com/office/powerpoint/2010/main" val="1630726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D37DF64-B344-4460-A33F-052C240B41BD}" type="datetimeFigureOut">
              <a:rPr lang="en-US" smtClean="0"/>
              <a:t>7/8/2020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E1D5A-E0EC-4B94-A2AF-264EE4053A59}" type="slidenum">
              <a:rPr lang="en-US" smtClean="0"/>
              <a:t>‹#›</a:t>
            </a:fld>
            <a:endParaRPr lang="en-US"/>
          </a:p>
        </p:txBody>
      </p:sp>
    </p:spTree>
    <p:extLst>
      <p:ext uri="{BB962C8B-B14F-4D97-AF65-F5344CB8AC3E}">
        <p14:creationId xmlns:p14="http://schemas.microsoft.com/office/powerpoint/2010/main" val="816739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37DF64-B344-4460-A33F-052C240B41BD}" type="datetimeFigureOut">
              <a:rPr lang="en-US" smtClean="0"/>
              <a:t>7/8/2020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E1D5A-E0EC-4B94-A2AF-264EE4053A59}" type="slidenum">
              <a:rPr lang="en-US" smtClean="0"/>
              <a:t>‹#›</a:t>
            </a:fld>
            <a:endParaRPr lang="en-US"/>
          </a:p>
        </p:txBody>
      </p:sp>
    </p:spTree>
    <p:extLst>
      <p:ext uri="{BB962C8B-B14F-4D97-AF65-F5344CB8AC3E}">
        <p14:creationId xmlns:p14="http://schemas.microsoft.com/office/powerpoint/2010/main" val="965547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37DF64-B344-4460-A33F-052C240B41BD}" type="datetimeFigureOut">
              <a:rPr lang="en-US" smtClean="0"/>
              <a:t>7/8/2020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DE1D5A-E0EC-4B94-A2AF-264EE4053A59}" type="slidenum">
              <a:rPr lang="en-US" smtClean="0"/>
              <a:t>‹#›</a:t>
            </a:fld>
            <a:endParaRPr lang="en-US"/>
          </a:p>
        </p:txBody>
      </p:sp>
    </p:spTree>
    <p:extLst>
      <p:ext uri="{BB962C8B-B14F-4D97-AF65-F5344CB8AC3E}">
        <p14:creationId xmlns:p14="http://schemas.microsoft.com/office/powerpoint/2010/main" val="3653807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37DF64-B344-4460-A33F-052C240B41BD}" type="datetimeFigureOut">
              <a:rPr lang="en-US" smtClean="0"/>
              <a:t>7/8/2020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DE1D5A-E0EC-4B94-A2AF-264EE4053A59}" type="slidenum">
              <a:rPr lang="en-US" smtClean="0"/>
              <a:t>‹#›</a:t>
            </a:fld>
            <a:endParaRPr lang="en-US"/>
          </a:p>
        </p:txBody>
      </p:sp>
    </p:spTree>
    <p:extLst>
      <p:ext uri="{BB962C8B-B14F-4D97-AF65-F5344CB8AC3E}">
        <p14:creationId xmlns:p14="http://schemas.microsoft.com/office/powerpoint/2010/main" val="1129961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37DF64-B344-4460-A33F-052C240B41BD}" type="datetimeFigureOut">
              <a:rPr lang="en-US" smtClean="0"/>
              <a:t>7/8/2020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DE1D5A-E0EC-4B94-A2AF-264EE4053A59}" type="slidenum">
              <a:rPr lang="en-US" smtClean="0"/>
              <a:t>‹#›</a:t>
            </a:fld>
            <a:endParaRPr lang="en-US"/>
          </a:p>
        </p:txBody>
      </p:sp>
    </p:spTree>
    <p:extLst>
      <p:ext uri="{BB962C8B-B14F-4D97-AF65-F5344CB8AC3E}">
        <p14:creationId xmlns:p14="http://schemas.microsoft.com/office/powerpoint/2010/main" val="1400468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37DF64-B344-4460-A33F-052C240B41BD}" type="datetimeFigureOut">
              <a:rPr lang="en-US" smtClean="0"/>
              <a:t>7/8/2020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E1D5A-E0EC-4B94-A2AF-264EE4053A59}" type="slidenum">
              <a:rPr lang="en-US" smtClean="0"/>
              <a:t>‹#›</a:t>
            </a:fld>
            <a:endParaRPr lang="en-US"/>
          </a:p>
        </p:txBody>
      </p:sp>
    </p:spTree>
    <p:extLst>
      <p:ext uri="{BB962C8B-B14F-4D97-AF65-F5344CB8AC3E}">
        <p14:creationId xmlns:p14="http://schemas.microsoft.com/office/powerpoint/2010/main" val="2969029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37DF64-B344-4460-A33F-052C240B41BD}" type="datetimeFigureOut">
              <a:rPr lang="en-US" smtClean="0"/>
              <a:t>7/8/2020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E1D5A-E0EC-4B94-A2AF-264EE4053A59}" type="slidenum">
              <a:rPr lang="en-US" smtClean="0"/>
              <a:t>‹#›</a:t>
            </a:fld>
            <a:endParaRPr lang="en-US"/>
          </a:p>
        </p:txBody>
      </p:sp>
    </p:spTree>
    <p:extLst>
      <p:ext uri="{BB962C8B-B14F-4D97-AF65-F5344CB8AC3E}">
        <p14:creationId xmlns:p14="http://schemas.microsoft.com/office/powerpoint/2010/main" val="1093827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37DF64-B344-4460-A33F-052C240B41BD}" type="datetimeFigureOut">
              <a:rPr lang="en-US" smtClean="0"/>
              <a:t>7/8/2020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DE1D5A-E0EC-4B94-A2AF-264EE4053A59}" type="slidenum">
              <a:rPr lang="en-US" smtClean="0"/>
              <a:t>‹#›</a:t>
            </a:fld>
            <a:endParaRPr lang="en-US"/>
          </a:p>
        </p:txBody>
      </p:sp>
    </p:spTree>
    <p:extLst>
      <p:ext uri="{BB962C8B-B14F-4D97-AF65-F5344CB8AC3E}">
        <p14:creationId xmlns:p14="http://schemas.microsoft.com/office/powerpoint/2010/main" val="8072043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www.mtsac.edu/pod/resources/adjunctfaculty/"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mailto:vizenora@smccd.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msampat@mtsac.ed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youtu.be/mZky4bjVHmM" TargetMode="External"/><Relationship Id="rId7"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hyperlink" Target="https://www.youtube.com/watch?v=evmmx7XGZkQ" TargetMode="External"/><Relationship Id="rId5" Type="http://schemas.openxmlformats.org/officeDocument/2006/relationships/hyperlink" Target="https://www.youtube.com/watch?v=VkZpAahKiTQ&amp;t=5s" TargetMode="External"/><Relationship Id="rId4" Type="http://schemas.openxmlformats.org/officeDocument/2006/relationships/hyperlink" Target="https://www.youtube.com/watch?v=LTmDJxYSPPo"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hyperlink" Target="http://www.mtsac.edu/acces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1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hyperlink" Target="mailto:msampat@mtsac.edu" TargetMode="External"/><Relationship Id="rId4" Type="http://schemas.openxmlformats.org/officeDocument/2006/relationships/hyperlink" Target="mailto:vizenora@smccd.edu"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hyperlink" Target="https://drive.google.com/file/d/1ZqIk2UhM3XRCCXmyiF5ufDSojag23Uzm/view?usp=sharing" TargetMode="External"/><Relationship Id="rId4" Type="http://schemas.openxmlformats.org/officeDocument/2006/relationships/hyperlink" Target="https://drive.google.com/file/d/1Mh1QDIBa63efLZEAfDX2E5gNt-1qAo3D/view?usp=sharin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67648"/>
          <a:stretch/>
        </p:blipFill>
        <p:spPr>
          <a:xfrm>
            <a:off x="300104" y="0"/>
            <a:ext cx="3643681" cy="8702977"/>
          </a:xfrm>
          <a:prstGeom prst="rect">
            <a:avLst/>
          </a:prstGeom>
        </p:spPr>
      </p:pic>
      <p:sp>
        <p:nvSpPr>
          <p:cNvPr id="6" name="TextBox 5"/>
          <p:cNvSpPr txBox="1"/>
          <p:nvPr/>
        </p:nvSpPr>
        <p:spPr>
          <a:xfrm>
            <a:off x="3943784" y="1546417"/>
            <a:ext cx="7548113" cy="3416320"/>
          </a:xfrm>
          <a:prstGeom prst="rect">
            <a:avLst/>
          </a:prstGeom>
          <a:noFill/>
        </p:spPr>
        <p:txBody>
          <a:bodyPr wrap="square" rtlCol="0">
            <a:spAutoFit/>
          </a:bodyPr>
          <a:lstStyle/>
          <a:p>
            <a:pPr algn="ctr"/>
            <a:r>
              <a:rPr lang="en-US" sz="7200" b="1" dirty="0" smtClean="0">
                <a:latin typeface="Adobe Caslon Pro"/>
                <a:cs typeface="Adobe Caslon Pro"/>
              </a:rPr>
              <a:t>Comprehensive Dual Enrollment Programming</a:t>
            </a:r>
            <a:endParaRPr lang="en-US" sz="7200" b="1" dirty="0">
              <a:latin typeface="Adobe Caslon Pro"/>
              <a:cs typeface="Adobe Caslon Pro"/>
            </a:endParaRPr>
          </a:p>
        </p:txBody>
      </p:sp>
      <p:cxnSp>
        <p:nvCxnSpPr>
          <p:cNvPr id="8" name="Straight Connector 7"/>
          <p:cNvCxnSpPr/>
          <p:nvPr/>
        </p:nvCxnSpPr>
        <p:spPr>
          <a:xfrm>
            <a:off x="5334000" y="5341781"/>
            <a:ext cx="4557889" cy="2822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0797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072996"/>
            <a:ext cx="12192000" cy="785004"/>
          </a:xfrm>
          <a:prstGeom prst="rect">
            <a:avLst/>
          </a:prstGeom>
          <a:solidFill>
            <a:srgbClr val="AF23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598142" y="288799"/>
            <a:ext cx="10515600" cy="8300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0000"/>
              </a:lnSpc>
            </a:pPr>
            <a:r>
              <a:rPr lang="en-US" sz="4000" b="1" dirty="0" smtClean="0">
                <a:solidFill>
                  <a:srgbClr val="932D32"/>
                </a:solidFill>
                <a:latin typeface="Calibri" panose="020F0502020204030204"/>
                <a:ea typeface="+mn-ea"/>
                <a:cs typeface="+mn-cs"/>
              </a:rPr>
              <a:t>Career Education Pathways</a:t>
            </a:r>
            <a:endParaRPr lang="en-US" sz="4000" b="1" dirty="0">
              <a:solidFill>
                <a:srgbClr val="932D32"/>
              </a:solidFill>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1458894" y="1320926"/>
            <a:ext cx="9884664" cy="4347967"/>
          </a:xfrm>
          <a:prstGeom prst="rect">
            <a:avLst/>
          </a:prstGeom>
        </p:spPr>
      </p:pic>
      <p:pic>
        <p:nvPicPr>
          <p:cNvPr id="9" name="Picture 8"/>
          <p:cNvPicPr>
            <a:picLocks noChangeAspect="1"/>
          </p:cNvPicPr>
          <p:nvPr/>
        </p:nvPicPr>
        <p:blipFill>
          <a:blip r:embed="rId4"/>
          <a:stretch>
            <a:fillRect/>
          </a:stretch>
        </p:blipFill>
        <p:spPr>
          <a:xfrm>
            <a:off x="9110790" y="86748"/>
            <a:ext cx="2536156" cy="810838"/>
          </a:xfrm>
          <a:prstGeom prst="rect">
            <a:avLst/>
          </a:prstGeom>
        </p:spPr>
      </p:pic>
    </p:spTree>
    <p:extLst>
      <p:ext uri="{BB962C8B-B14F-4D97-AF65-F5344CB8AC3E}">
        <p14:creationId xmlns:p14="http://schemas.microsoft.com/office/powerpoint/2010/main" val="17856857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072996"/>
            <a:ext cx="12192000" cy="785004"/>
          </a:xfrm>
          <a:prstGeom prst="rect">
            <a:avLst/>
          </a:prstGeom>
          <a:solidFill>
            <a:srgbClr val="AF23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564147" y="29440"/>
            <a:ext cx="10515600" cy="8300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0000"/>
              </a:lnSpc>
            </a:pPr>
            <a:r>
              <a:rPr lang="en-US" sz="4000" b="1" dirty="0" smtClean="0">
                <a:solidFill>
                  <a:srgbClr val="932D32"/>
                </a:solidFill>
                <a:latin typeface="Calibri" panose="020F0502020204030204"/>
                <a:ea typeface="+mn-ea"/>
                <a:cs typeface="+mn-cs"/>
              </a:rPr>
              <a:t>Data Drives Equity Conversations</a:t>
            </a:r>
            <a:endParaRPr lang="en-US" sz="4000" b="1" dirty="0">
              <a:solidFill>
                <a:srgbClr val="932D32"/>
              </a:solidFill>
              <a:latin typeface="Calibri" panose="020F0502020204030204"/>
              <a:ea typeface="+mn-ea"/>
              <a:cs typeface="+mn-cs"/>
            </a:endParaRPr>
          </a:p>
        </p:txBody>
      </p:sp>
      <p:pic>
        <p:nvPicPr>
          <p:cNvPr id="5" name="Picture 4"/>
          <p:cNvPicPr>
            <a:picLocks noChangeAspect="1"/>
          </p:cNvPicPr>
          <p:nvPr/>
        </p:nvPicPr>
        <p:blipFill>
          <a:blip r:embed="rId3"/>
          <a:stretch>
            <a:fillRect/>
          </a:stretch>
        </p:blipFill>
        <p:spPr>
          <a:xfrm>
            <a:off x="8148686" y="1335346"/>
            <a:ext cx="3963526" cy="2169296"/>
          </a:xfrm>
          <a:prstGeom prst="rect">
            <a:avLst/>
          </a:prstGeom>
        </p:spPr>
      </p:pic>
      <p:pic>
        <p:nvPicPr>
          <p:cNvPr id="6" name="Picture 5"/>
          <p:cNvPicPr>
            <a:picLocks noChangeAspect="1"/>
          </p:cNvPicPr>
          <p:nvPr/>
        </p:nvPicPr>
        <p:blipFill>
          <a:blip r:embed="rId4"/>
          <a:stretch>
            <a:fillRect/>
          </a:stretch>
        </p:blipFill>
        <p:spPr>
          <a:xfrm>
            <a:off x="8148686" y="3679212"/>
            <a:ext cx="3863774" cy="2311930"/>
          </a:xfrm>
          <a:prstGeom prst="rect">
            <a:avLst/>
          </a:prstGeom>
        </p:spPr>
      </p:pic>
      <p:pic>
        <p:nvPicPr>
          <p:cNvPr id="7" name="Picture 6"/>
          <p:cNvPicPr>
            <a:picLocks noChangeAspect="1"/>
          </p:cNvPicPr>
          <p:nvPr/>
        </p:nvPicPr>
        <p:blipFill>
          <a:blip r:embed="rId5"/>
          <a:stretch>
            <a:fillRect/>
          </a:stretch>
        </p:blipFill>
        <p:spPr>
          <a:xfrm>
            <a:off x="184784" y="1671765"/>
            <a:ext cx="7487914" cy="3266333"/>
          </a:xfrm>
          <a:prstGeom prst="rect">
            <a:avLst/>
          </a:prstGeom>
        </p:spPr>
      </p:pic>
      <p:sp>
        <p:nvSpPr>
          <p:cNvPr id="8" name="TextBox 7"/>
          <p:cNvSpPr txBox="1"/>
          <p:nvPr/>
        </p:nvSpPr>
        <p:spPr>
          <a:xfrm>
            <a:off x="896116" y="946801"/>
            <a:ext cx="6776582" cy="523220"/>
          </a:xfrm>
          <a:prstGeom prst="rect">
            <a:avLst/>
          </a:prstGeom>
          <a:noFill/>
        </p:spPr>
        <p:txBody>
          <a:bodyPr wrap="square" rtlCol="0">
            <a:spAutoFit/>
          </a:bodyPr>
          <a:lstStyle/>
          <a:p>
            <a:r>
              <a:rPr lang="en-US" sz="2800" dirty="0" smtClean="0"/>
              <a:t>Dual Enrollment Course Success Rates</a:t>
            </a:r>
            <a:endParaRPr lang="en-US" sz="2800" dirty="0"/>
          </a:p>
        </p:txBody>
      </p:sp>
      <p:sp>
        <p:nvSpPr>
          <p:cNvPr id="9" name="TextBox 8"/>
          <p:cNvSpPr txBox="1"/>
          <p:nvPr/>
        </p:nvSpPr>
        <p:spPr>
          <a:xfrm>
            <a:off x="8726534" y="873681"/>
            <a:ext cx="2449838" cy="461665"/>
          </a:xfrm>
          <a:prstGeom prst="rect">
            <a:avLst/>
          </a:prstGeom>
          <a:noFill/>
        </p:spPr>
        <p:txBody>
          <a:bodyPr wrap="none" rtlCol="0">
            <a:spAutoFit/>
          </a:bodyPr>
          <a:lstStyle/>
          <a:p>
            <a:r>
              <a:rPr lang="en-US" sz="2400" dirty="0" smtClean="0"/>
              <a:t>DE Demographics </a:t>
            </a:r>
            <a:endParaRPr lang="en-US" sz="2400" dirty="0"/>
          </a:p>
        </p:txBody>
      </p:sp>
      <p:pic>
        <p:nvPicPr>
          <p:cNvPr id="10" name="Picture 9"/>
          <p:cNvPicPr>
            <a:picLocks noChangeAspect="1"/>
          </p:cNvPicPr>
          <p:nvPr/>
        </p:nvPicPr>
        <p:blipFill>
          <a:blip r:embed="rId6"/>
          <a:stretch>
            <a:fillRect/>
          </a:stretch>
        </p:blipFill>
        <p:spPr>
          <a:xfrm>
            <a:off x="9108136" y="78162"/>
            <a:ext cx="2536156" cy="810838"/>
          </a:xfrm>
          <a:prstGeom prst="rect">
            <a:avLst/>
          </a:prstGeom>
        </p:spPr>
      </p:pic>
    </p:spTree>
    <p:extLst>
      <p:ext uri="{BB962C8B-B14F-4D97-AF65-F5344CB8AC3E}">
        <p14:creationId xmlns:p14="http://schemas.microsoft.com/office/powerpoint/2010/main" val="31119998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072996"/>
            <a:ext cx="12192000" cy="785004"/>
          </a:xfrm>
          <a:prstGeom prst="rect">
            <a:avLst/>
          </a:prstGeom>
          <a:solidFill>
            <a:srgbClr val="AF23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224681" y="2509624"/>
            <a:ext cx="10069598" cy="1323439"/>
          </a:xfrm>
          <a:prstGeom prst="rect">
            <a:avLst/>
          </a:prstGeom>
          <a:noFill/>
        </p:spPr>
        <p:txBody>
          <a:bodyPr wrap="square" rtlCol="0">
            <a:spAutoFit/>
          </a:bodyPr>
          <a:lstStyle/>
          <a:p>
            <a:pPr algn="ctr"/>
            <a:r>
              <a:rPr lang="en-US" sz="4000" dirty="0" smtClean="0">
                <a:latin typeface="Adobe Caslon Pro"/>
                <a:cs typeface="Adobe Caslon Pro"/>
              </a:rPr>
              <a:t>Q &amp; A Session</a:t>
            </a:r>
          </a:p>
          <a:p>
            <a:pPr algn="ctr"/>
            <a:r>
              <a:rPr lang="en-US" sz="4000" dirty="0" smtClean="0">
                <a:latin typeface="Adobe Caslon Pro"/>
                <a:cs typeface="Adobe Caslon Pro"/>
              </a:rPr>
              <a:t>Robust Partnership Development</a:t>
            </a:r>
            <a:endParaRPr lang="en-US" sz="4000" dirty="0">
              <a:latin typeface="Adobe Caslon Pro"/>
              <a:cs typeface="Adobe Caslon Pro"/>
            </a:endParaRPr>
          </a:p>
        </p:txBody>
      </p:sp>
    </p:spTree>
    <p:extLst>
      <p:ext uri="{BB962C8B-B14F-4D97-AF65-F5344CB8AC3E}">
        <p14:creationId xmlns:p14="http://schemas.microsoft.com/office/powerpoint/2010/main" val="14986405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72996"/>
            <a:ext cx="12192000" cy="785004"/>
          </a:xfrm>
          <a:prstGeom prst="rect">
            <a:avLst/>
          </a:prstGeom>
          <a:solidFill>
            <a:srgbClr val="AF23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59432" y="720707"/>
            <a:ext cx="6151488" cy="7509749"/>
          </a:xfrm>
          <a:prstGeom prst="rect">
            <a:avLst/>
          </a:prstGeom>
          <a:noFill/>
        </p:spPr>
        <p:txBody>
          <a:bodyPr wrap="square" rtlCol="0">
            <a:spAutoFit/>
          </a:bodyPr>
          <a:lstStyle/>
          <a:p>
            <a:pPr algn="ctr"/>
            <a:r>
              <a:rPr lang="en-US" sz="3200" dirty="0" smtClean="0">
                <a:latin typeface="Adobe Caslon Pro"/>
                <a:cs typeface="Adobe Caslon Pro"/>
              </a:rPr>
              <a:t>College Faculty and High School Partner Teacher Engagement Strategies </a:t>
            </a:r>
          </a:p>
          <a:p>
            <a:pPr algn="ctr"/>
            <a:endParaRPr lang="en-US" sz="1000" dirty="0" smtClean="0">
              <a:latin typeface="Adobe Caslon Pro"/>
              <a:cs typeface="Adobe Caslon Pro"/>
            </a:endParaRPr>
          </a:p>
          <a:p>
            <a:r>
              <a:rPr lang="en-US" i="1" dirty="0" smtClean="0">
                <a:latin typeface="Adobe Caslon Pro"/>
                <a:cs typeface="Adobe Caslon Pro"/>
              </a:rPr>
              <a:t>Pre-COVID:</a:t>
            </a:r>
          </a:p>
          <a:p>
            <a:endParaRPr lang="en-US" sz="2400" i="1" dirty="0">
              <a:latin typeface="Adobe Caslon Pro"/>
              <a:cs typeface="Adobe Caslon Pro"/>
            </a:endParaRPr>
          </a:p>
          <a:p>
            <a:pPr marL="285750" indent="-285750">
              <a:buFont typeface="Arial"/>
              <a:buChar char="•"/>
            </a:pPr>
            <a:r>
              <a:rPr lang="en-US" sz="2000" b="1" dirty="0" smtClean="0">
                <a:latin typeface="Adobe Caslon Pro"/>
                <a:cs typeface="Adobe Caslon Pro"/>
              </a:rPr>
              <a:t>Yearly Launch</a:t>
            </a:r>
          </a:p>
          <a:p>
            <a:pPr marL="285750" indent="-285750">
              <a:buFont typeface="Arial"/>
              <a:buChar char="•"/>
            </a:pPr>
            <a:r>
              <a:rPr lang="en-US" sz="2000" b="1" dirty="0" smtClean="0">
                <a:latin typeface="Adobe Caslon Pro"/>
                <a:cs typeface="Adobe Caslon Pro"/>
              </a:rPr>
              <a:t> Faculty Resource Guide</a:t>
            </a:r>
          </a:p>
          <a:p>
            <a:pPr marL="285750" indent="-285750">
              <a:buFont typeface="Arial"/>
              <a:buChar char="•"/>
            </a:pPr>
            <a:r>
              <a:rPr lang="en-US" sz="2000" b="1" dirty="0" smtClean="0">
                <a:latin typeface="Adobe Caslon Pro"/>
                <a:cs typeface="Adobe Caslon Pro"/>
              </a:rPr>
              <a:t>Professional Development Sessions </a:t>
            </a:r>
          </a:p>
          <a:p>
            <a:endParaRPr lang="en-US" sz="2400" dirty="0" smtClean="0">
              <a:latin typeface="Adobe Caslon Pro"/>
              <a:cs typeface="Adobe Caslon Pro"/>
            </a:endParaRPr>
          </a:p>
          <a:p>
            <a:r>
              <a:rPr lang="en-US" u="sng" dirty="0" smtClean="0">
                <a:latin typeface="Adobe Caslon Pro"/>
                <a:cs typeface="Adobe Caslon Pro"/>
              </a:rPr>
              <a:t>Topics: </a:t>
            </a:r>
            <a:r>
              <a:rPr lang="en-US" dirty="0" smtClean="0">
                <a:latin typeface="Adobe Caslon Pro"/>
                <a:cs typeface="Adobe Caslon Pro"/>
              </a:rPr>
              <a:t>Culturally Relevant Instructional Delivery Strategies, One Hour Teaching Practices, Innovative Technology Integration,  Student-Centered Teaching Strategies</a:t>
            </a:r>
          </a:p>
          <a:p>
            <a:endParaRPr lang="en-US" sz="2400" dirty="0">
              <a:latin typeface="Adobe Caslon Pro"/>
              <a:cs typeface="Adobe Caslon Pro"/>
            </a:endParaRPr>
          </a:p>
          <a:p>
            <a:pPr marL="342900" indent="-342900">
              <a:buFont typeface="Arial"/>
              <a:buChar char="•"/>
            </a:pPr>
            <a:r>
              <a:rPr lang="en-US" sz="2000" b="1" dirty="0" smtClean="0">
                <a:latin typeface="Adobe Caslon Pro"/>
                <a:cs typeface="Adobe Caslon Pro"/>
              </a:rPr>
              <a:t>Monthly Teacher Best Practice Sharing Meetings</a:t>
            </a:r>
            <a:endParaRPr lang="en-US" sz="2000" b="1" dirty="0">
              <a:latin typeface="Adobe Caslon Pro"/>
              <a:cs typeface="Adobe Caslon Pro"/>
            </a:endParaRPr>
          </a:p>
          <a:p>
            <a:endParaRPr lang="en-US" dirty="0">
              <a:latin typeface="Adobe Caslon Pro"/>
              <a:cs typeface="Adobe Caslon Pro"/>
            </a:endParaRPr>
          </a:p>
          <a:p>
            <a:endParaRPr lang="en-US" sz="3200" dirty="0" smtClean="0">
              <a:latin typeface="Adobe Caslon Pro"/>
              <a:cs typeface="Adobe Caslon Pro"/>
            </a:endParaRPr>
          </a:p>
          <a:p>
            <a:pPr marL="457200" indent="-457200">
              <a:buFont typeface="Arial"/>
              <a:buChar char="•"/>
            </a:pPr>
            <a:endParaRPr lang="en-US" sz="3200" dirty="0" smtClean="0">
              <a:latin typeface="Adobe Caslon Pro"/>
              <a:cs typeface="Adobe Caslon Pro"/>
            </a:endParaRPr>
          </a:p>
          <a:p>
            <a:pPr algn="ctr"/>
            <a:endParaRPr lang="en-US" sz="3200" dirty="0"/>
          </a:p>
          <a:p>
            <a:pPr algn="ctr"/>
            <a:endParaRPr lang="en-US" sz="3200" dirty="0"/>
          </a:p>
        </p:txBody>
      </p:sp>
      <p:pic>
        <p:nvPicPr>
          <p:cNvPr id="2" name="Picture 1"/>
          <p:cNvPicPr>
            <a:picLocks noChangeAspect="1"/>
          </p:cNvPicPr>
          <p:nvPr/>
        </p:nvPicPr>
        <p:blipFill>
          <a:blip r:embed="rId3"/>
          <a:stretch>
            <a:fillRect/>
          </a:stretch>
        </p:blipFill>
        <p:spPr>
          <a:xfrm>
            <a:off x="7079824" y="0"/>
            <a:ext cx="5143500" cy="6858000"/>
          </a:xfrm>
          <a:prstGeom prst="rect">
            <a:avLst/>
          </a:prstGeom>
        </p:spPr>
      </p:pic>
    </p:spTree>
    <p:extLst>
      <p:ext uri="{BB962C8B-B14F-4D97-AF65-F5344CB8AC3E}">
        <p14:creationId xmlns:p14="http://schemas.microsoft.com/office/powerpoint/2010/main" val="25120377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72996"/>
            <a:ext cx="12192000" cy="785004"/>
          </a:xfrm>
          <a:prstGeom prst="rect">
            <a:avLst/>
          </a:prstGeom>
          <a:solidFill>
            <a:srgbClr val="AF23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393013" y="1404522"/>
            <a:ext cx="6504881" cy="6032421"/>
          </a:xfrm>
          <a:prstGeom prst="rect">
            <a:avLst/>
          </a:prstGeom>
          <a:noFill/>
        </p:spPr>
        <p:txBody>
          <a:bodyPr wrap="square" rtlCol="0">
            <a:spAutoFit/>
          </a:bodyPr>
          <a:lstStyle/>
          <a:p>
            <a:endParaRPr lang="en-US" sz="2400" dirty="0" smtClean="0">
              <a:latin typeface="Adobe Caslon Pro"/>
              <a:cs typeface="Adobe Caslon Pro"/>
            </a:endParaRPr>
          </a:p>
          <a:p>
            <a:r>
              <a:rPr lang="en-US" sz="2400" i="1" dirty="0" smtClean="0">
                <a:latin typeface="Adobe Caslon Pro"/>
                <a:cs typeface="Adobe Caslon Pro"/>
              </a:rPr>
              <a:t>Post-COVID:</a:t>
            </a:r>
          </a:p>
          <a:p>
            <a:pPr marL="914400" lvl="1" indent="-457200">
              <a:buFont typeface="Arial"/>
              <a:buChar char="•"/>
            </a:pPr>
            <a:r>
              <a:rPr lang="en-US" sz="2400" dirty="0" smtClean="0">
                <a:latin typeface="Adobe Caslon Pro"/>
                <a:cs typeface="Adobe Caslon Pro"/>
              </a:rPr>
              <a:t>Bi-Monthly Pathway Collaborations focused on Innovative </a:t>
            </a:r>
            <a:r>
              <a:rPr lang="en-US" sz="2400" dirty="0">
                <a:latin typeface="Adobe Caslon Pro"/>
                <a:cs typeface="Adobe Caslon Pro"/>
              </a:rPr>
              <a:t>L</a:t>
            </a:r>
            <a:r>
              <a:rPr lang="en-US" sz="2400" dirty="0" smtClean="0">
                <a:latin typeface="Adobe Caslon Pro"/>
                <a:cs typeface="Adobe Caslon Pro"/>
              </a:rPr>
              <a:t>esson Plan </a:t>
            </a:r>
            <a:r>
              <a:rPr lang="en-US" sz="2400" dirty="0">
                <a:latin typeface="Adobe Caslon Pro"/>
                <a:cs typeface="Adobe Caslon Pro"/>
              </a:rPr>
              <a:t>D</a:t>
            </a:r>
            <a:r>
              <a:rPr lang="en-US" sz="2400" dirty="0" smtClean="0">
                <a:latin typeface="Adobe Caslon Pro"/>
                <a:cs typeface="Adobe Caslon Pro"/>
              </a:rPr>
              <a:t>esign and Distance Education Practices via Zoom </a:t>
            </a:r>
          </a:p>
          <a:p>
            <a:pPr marL="457200" indent="-457200">
              <a:buFont typeface="Arial"/>
              <a:buChar char="•"/>
            </a:pPr>
            <a:endParaRPr lang="en-US" dirty="0">
              <a:latin typeface="Adobe Caslon Pro"/>
              <a:cs typeface="Adobe Caslon Pro"/>
            </a:endParaRPr>
          </a:p>
          <a:p>
            <a:r>
              <a:rPr lang="en-US" sz="2400" dirty="0" smtClean="0">
                <a:latin typeface="Adobe Caslon Pro"/>
                <a:cs typeface="Adobe Caslon Pro"/>
              </a:rPr>
              <a:t>Preparation for Fall 2020</a:t>
            </a:r>
          </a:p>
          <a:p>
            <a:pPr marL="914400" lvl="1" indent="-457200">
              <a:buFont typeface="Arial"/>
              <a:buChar char="•"/>
            </a:pPr>
            <a:r>
              <a:rPr lang="en-US" sz="2400" dirty="0" smtClean="0">
                <a:latin typeface="Adobe Caslon Pro"/>
                <a:cs typeface="Adobe Caslon Pro"/>
              </a:rPr>
              <a:t>Dynamic 3-Week CANVAS Training </a:t>
            </a:r>
          </a:p>
          <a:p>
            <a:pPr marL="914400" lvl="1" indent="-457200">
              <a:buFont typeface="Arial"/>
              <a:buChar char="•"/>
            </a:pPr>
            <a:r>
              <a:rPr lang="en-US" sz="2400" dirty="0" smtClean="0">
                <a:latin typeface="Adobe Caslon Pro"/>
                <a:cs typeface="Adobe Caslon Pro"/>
              </a:rPr>
              <a:t>One-On-One Course Design Support</a:t>
            </a:r>
          </a:p>
          <a:p>
            <a:pPr marL="914400" lvl="1" indent="-457200">
              <a:buFont typeface="Arial"/>
              <a:buChar char="•"/>
            </a:pPr>
            <a:r>
              <a:rPr lang="en-US" sz="2400" dirty="0" smtClean="0">
                <a:latin typeface="Adobe Caslon Pro"/>
                <a:cs typeface="Adobe Caslon Pro"/>
              </a:rPr>
              <a:t>Pathway Planning Meetings</a:t>
            </a:r>
          </a:p>
          <a:p>
            <a:pPr marL="914400" lvl="1" indent="-457200">
              <a:buFont typeface="Arial"/>
              <a:buChar char="•"/>
            </a:pPr>
            <a:r>
              <a:rPr lang="en-US" sz="2400" dirty="0" smtClean="0">
                <a:latin typeface="Adobe Caslon Pro"/>
                <a:cs typeface="Adobe Caslon Pro"/>
              </a:rPr>
              <a:t>Take Home Kits for Hand’s On Learning</a:t>
            </a:r>
          </a:p>
          <a:p>
            <a:pPr marL="457200" indent="-457200">
              <a:buFont typeface="Arial"/>
              <a:buChar char="•"/>
            </a:pPr>
            <a:endParaRPr lang="en-US" sz="3200" dirty="0" smtClean="0">
              <a:latin typeface="Adobe Caslon Pro"/>
              <a:cs typeface="Adobe Caslon Pro"/>
            </a:endParaRPr>
          </a:p>
          <a:p>
            <a:pPr marL="457200" indent="-457200">
              <a:buFont typeface="Arial"/>
              <a:buChar char="•"/>
            </a:pPr>
            <a:endParaRPr lang="en-US" sz="3200" dirty="0" smtClean="0">
              <a:latin typeface="Adobe Caslon Pro"/>
              <a:cs typeface="Adobe Caslon Pro"/>
            </a:endParaRPr>
          </a:p>
          <a:p>
            <a:pPr algn="ctr"/>
            <a:endParaRPr lang="en-US" sz="3200" dirty="0" smtClean="0"/>
          </a:p>
          <a:p>
            <a:pPr algn="ctr"/>
            <a:endParaRPr lang="en-US" sz="3200" dirty="0"/>
          </a:p>
        </p:txBody>
      </p:sp>
      <p:pic>
        <p:nvPicPr>
          <p:cNvPr id="4" name="Picture 3"/>
          <p:cNvPicPr>
            <a:picLocks noChangeAspect="1"/>
          </p:cNvPicPr>
          <p:nvPr/>
        </p:nvPicPr>
        <p:blipFill>
          <a:blip r:embed="rId3"/>
          <a:stretch>
            <a:fillRect/>
          </a:stretch>
        </p:blipFill>
        <p:spPr>
          <a:xfrm>
            <a:off x="-172168" y="1563006"/>
            <a:ext cx="5408362" cy="3907519"/>
          </a:xfrm>
          <a:prstGeom prst="rect">
            <a:avLst/>
          </a:prstGeom>
        </p:spPr>
      </p:pic>
      <p:sp>
        <p:nvSpPr>
          <p:cNvPr id="5" name="Rectangle 4"/>
          <p:cNvSpPr/>
          <p:nvPr/>
        </p:nvSpPr>
        <p:spPr>
          <a:xfrm>
            <a:off x="134330" y="456049"/>
            <a:ext cx="10954025" cy="523220"/>
          </a:xfrm>
          <a:prstGeom prst="rect">
            <a:avLst/>
          </a:prstGeom>
        </p:spPr>
        <p:txBody>
          <a:bodyPr wrap="square">
            <a:spAutoFit/>
          </a:bodyPr>
          <a:lstStyle/>
          <a:p>
            <a:pPr algn="ctr"/>
            <a:r>
              <a:rPr lang="en-US" sz="2800" dirty="0">
                <a:latin typeface="Adobe Caslon Pro"/>
                <a:cs typeface="Adobe Caslon Pro"/>
              </a:rPr>
              <a:t>College Faculty and High School Partner Teacher Engagement Strategies </a:t>
            </a:r>
          </a:p>
        </p:txBody>
      </p:sp>
    </p:spTree>
    <p:extLst>
      <p:ext uri="{BB962C8B-B14F-4D97-AF65-F5344CB8AC3E}">
        <p14:creationId xmlns:p14="http://schemas.microsoft.com/office/powerpoint/2010/main" val="9349084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072996"/>
            <a:ext cx="12192000" cy="785004"/>
          </a:xfrm>
          <a:prstGeom prst="rect">
            <a:avLst/>
          </a:prstGeom>
          <a:solidFill>
            <a:srgbClr val="AF23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498003" y="105985"/>
            <a:ext cx="10192691" cy="6660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solidFill>
                  <a:srgbClr val="932D32"/>
                </a:solidFill>
                <a:latin typeface="Calibri" panose="020F0502020204030204"/>
                <a:ea typeface="+mn-ea"/>
                <a:cs typeface="+mn-cs"/>
              </a:rPr>
              <a:t>Instructor </a:t>
            </a:r>
            <a:r>
              <a:rPr lang="en-US" sz="4000" b="1" dirty="0" smtClean="0">
                <a:solidFill>
                  <a:srgbClr val="932D32"/>
                </a:solidFill>
                <a:latin typeface="Calibri" panose="020F0502020204030204"/>
                <a:ea typeface="+mn-ea"/>
                <a:cs typeface="+mn-cs"/>
              </a:rPr>
              <a:t>Orientations</a:t>
            </a:r>
            <a:endParaRPr lang="en-US" sz="4000" b="1" dirty="0">
              <a:solidFill>
                <a:srgbClr val="932D32"/>
              </a:solidFill>
              <a:latin typeface="Calibri" panose="020F0502020204030204"/>
              <a:ea typeface="+mn-ea"/>
              <a:cs typeface="+mn-cs"/>
            </a:endParaRPr>
          </a:p>
        </p:txBody>
      </p:sp>
      <p:sp>
        <p:nvSpPr>
          <p:cNvPr id="5" name="Content Placeholder 2"/>
          <p:cNvSpPr txBox="1">
            <a:spLocks/>
          </p:cNvSpPr>
          <p:nvPr/>
        </p:nvSpPr>
        <p:spPr>
          <a:xfrm>
            <a:off x="1406113" y="938597"/>
            <a:ext cx="10362753" cy="5419171"/>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smtClean="0"/>
              <a:t>Fully </a:t>
            </a:r>
            <a:r>
              <a:rPr lang="en-US" b="1" dirty="0"/>
              <a:t>Online by Mutual Agreement Readiness </a:t>
            </a:r>
            <a:r>
              <a:rPr lang="en-US" b="1" dirty="0" smtClean="0"/>
              <a:t>Training</a:t>
            </a:r>
            <a:r>
              <a:rPr lang="en-US" b="1" dirty="0"/>
              <a:t>:</a:t>
            </a:r>
          </a:p>
          <a:p>
            <a:pPr marL="800100" lvl="1" indent="-342900" algn="l">
              <a:buFont typeface="Arial" panose="020B0604020202020204" pitchFamily="34" charset="0"/>
              <a:buChar char="•"/>
            </a:pPr>
            <a:r>
              <a:rPr lang="en-US" sz="2400" dirty="0"/>
              <a:t>Four hours of online training is required prior to teaching online</a:t>
            </a:r>
          </a:p>
          <a:p>
            <a:pPr marL="800100" lvl="1" indent="-342900" algn="l">
              <a:buFont typeface="Arial" panose="020B0604020202020204" pitchFamily="34" charset="0"/>
              <a:buChar char="•"/>
            </a:pPr>
            <a:r>
              <a:rPr lang="en-US" sz="2400" dirty="0"/>
              <a:t>The training includes Canvas readiness, grading, and regular and effective contact</a:t>
            </a:r>
          </a:p>
          <a:p>
            <a:pPr algn="l"/>
            <a:r>
              <a:rPr lang="en-US" b="1" dirty="0" smtClean="0"/>
              <a:t>Adjunct Faculty Campus Orientation</a:t>
            </a:r>
          </a:p>
          <a:p>
            <a:pPr marL="800100" lvl="1" indent="-342900" algn="l">
              <a:buFont typeface="Arial" panose="020B0604020202020204" pitchFamily="34" charset="0"/>
              <a:buChar char="•"/>
            </a:pPr>
            <a:r>
              <a:rPr lang="en-US" sz="2400" dirty="0" smtClean="0"/>
              <a:t>Faculty Association Orientation for new adjunct faculty</a:t>
            </a:r>
            <a:endParaRPr lang="en-US" b="1" dirty="0" smtClean="0"/>
          </a:p>
          <a:p>
            <a:pPr algn="l"/>
            <a:r>
              <a:rPr lang="en-US" b="1" dirty="0" smtClean="0"/>
              <a:t>Remote Orientation to the High School Site:</a:t>
            </a:r>
          </a:p>
          <a:p>
            <a:pPr marL="800100" lvl="1" indent="-342900" algn="l">
              <a:buFont typeface="Arial" panose="020B0604020202020204" pitchFamily="34" charset="0"/>
              <a:buChar char="•"/>
            </a:pPr>
            <a:r>
              <a:rPr lang="en-US" sz="2400" dirty="0"/>
              <a:t>Must be completed before the first day of the course via Zoom</a:t>
            </a:r>
          </a:p>
          <a:p>
            <a:pPr marL="800100" lvl="1" indent="-342900" algn="l">
              <a:buFont typeface="Arial" panose="020B0604020202020204" pitchFamily="34" charset="0"/>
              <a:buChar char="•"/>
            </a:pPr>
            <a:r>
              <a:rPr lang="en-US" sz="2400" dirty="0"/>
              <a:t>Introduce instructor to high school administrators, HS counselor, HS coordinator, and anyone else involved with the DE </a:t>
            </a:r>
            <a:r>
              <a:rPr lang="en-US" sz="2400" dirty="0" smtClean="0"/>
              <a:t>program</a:t>
            </a:r>
            <a:endParaRPr lang="en-US" sz="2400" dirty="0"/>
          </a:p>
          <a:p>
            <a:pPr marL="800100" lvl="1" indent="-342900" algn="l">
              <a:buFont typeface="Arial" panose="020B0604020202020204" pitchFamily="34" charset="0"/>
              <a:buChar char="•"/>
            </a:pPr>
            <a:r>
              <a:rPr lang="en-US" sz="2400" dirty="0"/>
              <a:t>Contact information list </a:t>
            </a:r>
            <a:r>
              <a:rPr lang="en-US" sz="2400" dirty="0" smtClean="0"/>
              <a:t>requested</a:t>
            </a:r>
            <a:endParaRPr lang="en-US" sz="2400" dirty="0"/>
          </a:p>
          <a:p>
            <a:pPr marL="800100" lvl="1" indent="-342900" algn="l">
              <a:buFont typeface="Arial" panose="020B0604020202020204" pitchFamily="34" charset="0"/>
              <a:buChar char="•"/>
            </a:pPr>
            <a:r>
              <a:rPr lang="en-US" sz="2400" dirty="0"/>
              <a:t>Instructor Learning </a:t>
            </a:r>
            <a:r>
              <a:rPr lang="en-US" sz="2400" dirty="0" smtClean="0"/>
              <a:t>Platforms </a:t>
            </a:r>
            <a:endParaRPr lang="en-US" sz="2400" dirty="0"/>
          </a:p>
          <a:p>
            <a:pPr marL="800100" lvl="1" indent="-342900" algn="l">
              <a:buFont typeface="Arial" panose="020B0604020202020204" pitchFamily="34" charset="0"/>
              <a:buChar char="•"/>
            </a:pPr>
            <a:r>
              <a:rPr lang="en-US" sz="2400" dirty="0"/>
              <a:t>Student </a:t>
            </a:r>
            <a:r>
              <a:rPr lang="en-US" sz="2400" dirty="0" smtClean="0"/>
              <a:t>Accessibility </a:t>
            </a:r>
            <a:endParaRPr lang="en-US" sz="2400" dirty="0"/>
          </a:p>
          <a:p>
            <a:pPr marL="800100" lvl="1" indent="-342900" algn="l">
              <a:buFont typeface="Arial" panose="020B0604020202020204" pitchFamily="34" charset="0"/>
              <a:buChar char="•"/>
            </a:pPr>
            <a:r>
              <a:rPr lang="en-US" sz="2400" dirty="0"/>
              <a:t>Absences (Instructor/Student)  </a:t>
            </a:r>
          </a:p>
          <a:p>
            <a:pPr algn="l"/>
            <a:endParaRPr lang="en-US" dirty="0"/>
          </a:p>
        </p:txBody>
      </p:sp>
      <p:pic>
        <p:nvPicPr>
          <p:cNvPr id="6" name="Picture 5"/>
          <p:cNvPicPr>
            <a:picLocks noChangeAspect="1"/>
          </p:cNvPicPr>
          <p:nvPr/>
        </p:nvPicPr>
        <p:blipFill>
          <a:blip r:embed="rId3"/>
          <a:stretch>
            <a:fillRect/>
          </a:stretch>
        </p:blipFill>
        <p:spPr>
          <a:xfrm>
            <a:off x="9135842" y="105985"/>
            <a:ext cx="2536156" cy="810838"/>
          </a:xfrm>
          <a:prstGeom prst="rect">
            <a:avLst/>
          </a:prstGeom>
        </p:spPr>
      </p:pic>
    </p:spTree>
    <p:extLst>
      <p:ext uri="{BB962C8B-B14F-4D97-AF65-F5344CB8AC3E}">
        <p14:creationId xmlns:p14="http://schemas.microsoft.com/office/powerpoint/2010/main" val="31300299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072996"/>
            <a:ext cx="12192000" cy="785004"/>
          </a:xfrm>
          <a:prstGeom prst="rect">
            <a:avLst/>
          </a:prstGeom>
          <a:solidFill>
            <a:srgbClr val="AF23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65161" y="103734"/>
            <a:ext cx="11294279" cy="646331"/>
          </a:xfrm>
          <a:prstGeom prst="rect">
            <a:avLst/>
          </a:prstGeom>
          <a:noFill/>
        </p:spPr>
        <p:txBody>
          <a:bodyPr wrap="square" rtlCol="0">
            <a:spAutoFit/>
          </a:bodyPr>
          <a:lstStyle/>
          <a:p>
            <a:pPr algn="ctr">
              <a:lnSpc>
                <a:spcPct val="90000"/>
              </a:lnSpc>
              <a:spcBef>
                <a:spcPct val="0"/>
              </a:spcBef>
            </a:pPr>
            <a:r>
              <a:rPr lang="en-US" sz="4000" b="1" dirty="0">
                <a:solidFill>
                  <a:srgbClr val="932D32"/>
                </a:solidFill>
                <a:latin typeface="Calibri" panose="020F0502020204030204"/>
              </a:rPr>
              <a:t>Faculty Support</a:t>
            </a:r>
          </a:p>
        </p:txBody>
      </p:sp>
      <p:sp>
        <p:nvSpPr>
          <p:cNvPr id="5" name="Content Placeholder 2"/>
          <p:cNvSpPr txBox="1">
            <a:spLocks/>
          </p:cNvSpPr>
          <p:nvPr/>
        </p:nvSpPr>
        <p:spPr>
          <a:xfrm>
            <a:off x="867618" y="868172"/>
            <a:ext cx="8770571" cy="4967806"/>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smtClean="0"/>
              <a:t>Department Chairs</a:t>
            </a:r>
            <a:endParaRPr lang="en-US" b="1" dirty="0"/>
          </a:p>
          <a:p>
            <a:pPr marL="800100" lvl="1" indent="-342900" algn="l">
              <a:buFont typeface="Arial" panose="020B0604020202020204" pitchFamily="34" charset="0"/>
              <a:buChar char="•"/>
            </a:pPr>
            <a:r>
              <a:rPr lang="en-US" sz="2400" dirty="0"/>
              <a:t>Dual Enrollment faculty work with department chairs who provide support as needed</a:t>
            </a:r>
          </a:p>
          <a:p>
            <a:pPr algn="l"/>
            <a:r>
              <a:rPr lang="en-US" b="1" dirty="0" smtClean="0"/>
              <a:t>Dual Enrollment Faculty Coordinators</a:t>
            </a:r>
          </a:p>
          <a:p>
            <a:pPr marL="800100" lvl="1" indent="-342900" algn="l">
              <a:buFont typeface="Arial" panose="020B0604020202020204" pitchFamily="34" charset="0"/>
              <a:buChar char="•"/>
            </a:pPr>
            <a:r>
              <a:rPr lang="en-US" sz="2400" dirty="0" smtClean="0"/>
              <a:t>Two </a:t>
            </a:r>
            <a:r>
              <a:rPr lang="en-US" sz="2400" dirty="0"/>
              <a:t>Senate-appointed faculty members, one counseling faculty member and one non-counseling faculty member, are provided 3 LHE each per term to support the dual enrollment program, including outreach and support for faculty</a:t>
            </a:r>
          </a:p>
          <a:p>
            <a:pPr algn="l"/>
            <a:r>
              <a:rPr lang="en-US" b="1" dirty="0"/>
              <a:t>Dual Enrollment Team</a:t>
            </a:r>
          </a:p>
          <a:p>
            <a:pPr marL="800100" lvl="1" indent="-342900" algn="l">
              <a:buFont typeface="Arial" panose="020B0604020202020204" pitchFamily="34" charset="0"/>
              <a:buChar char="•"/>
            </a:pPr>
            <a:r>
              <a:rPr lang="en-US" sz="2400" dirty="0"/>
              <a:t>DE Director and Assistant Director</a:t>
            </a:r>
          </a:p>
          <a:p>
            <a:pPr marL="800100" lvl="1" indent="-342900" algn="l">
              <a:buFont typeface="Arial" panose="020B0604020202020204" pitchFamily="34" charset="0"/>
              <a:buChar char="•"/>
            </a:pPr>
            <a:r>
              <a:rPr lang="en-US" sz="2400" dirty="0"/>
              <a:t>Four Adjunct Counseling Faculty  </a:t>
            </a:r>
          </a:p>
          <a:p>
            <a:pPr algn="l"/>
            <a:r>
              <a:rPr lang="en-US" b="1" dirty="0" smtClean="0"/>
              <a:t>Professional Development</a:t>
            </a:r>
            <a:endParaRPr lang="en-US" b="1" dirty="0"/>
          </a:p>
          <a:p>
            <a:pPr marL="800100" lvl="1" indent="-342900" algn="l">
              <a:buFont typeface="Arial" panose="020B0604020202020204" pitchFamily="34" charset="0"/>
              <a:buChar char="•"/>
            </a:pPr>
            <a:r>
              <a:rPr lang="en-US" sz="2400" dirty="0">
                <a:hlinkClick r:id="rId3"/>
              </a:rPr>
              <a:t>https://www.mtsac.edu/pod/resources/adjunctfaculty/</a:t>
            </a:r>
            <a:endParaRPr lang="en-US" sz="2400" dirty="0" smtClean="0"/>
          </a:p>
          <a:p>
            <a:pPr marL="800100" lvl="1" indent="-342900" algn="l">
              <a:buFont typeface="Arial" panose="020B0604020202020204" pitchFamily="34" charset="0"/>
              <a:buChar char="•"/>
            </a:pPr>
            <a:endParaRPr lang="en-US" sz="2400" dirty="0"/>
          </a:p>
          <a:p>
            <a:pPr algn="l"/>
            <a:endParaRPr lang="en-US" dirty="0"/>
          </a:p>
        </p:txBody>
      </p:sp>
      <p:pic>
        <p:nvPicPr>
          <p:cNvPr id="6" name="Picture 5"/>
          <p:cNvPicPr>
            <a:picLocks noChangeAspect="1"/>
          </p:cNvPicPr>
          <p:nvPr/>
        </p:nvPicPr>
        <p:blipFill>
          <a:blip r:embed="rId4"/>
          <a:stretch>
            <a:fillRect/>
          </a:stretch>
        </p:blipFill>
        <p:spPr>
          <a:xfrm>
            <a:off x="8662182" y="3518833"/>
            <a:ext cx="3687596" cy="2387405"/>
          </a:xfrm>
          <a:prstGeom prst="rect">
            <a:avLst/>
          </a:prstGeom>
        </p:spPr>
      </p:pic>
      <p:pic>
        <p:nvPicPr>
          <p:cNvPr id="7" name="Picture 6"/>
          <p:cNvPicPr>
            <a:picLocks noChangeAspect="1"/>
          </p:cNvPicPr>
          <p:nvPr/>
        </p:nvPicPr>
        <p:blipFill>
          <a:blip r:embed="rId5"/>
          <a:stretch>
            <a:fillRect/>
          </a:stretch>
        </p:blipFill>
        <p:spPr>
          <a:xfrm>
            <a:off x="9135842" y="105985"/>
            <a:ext cx="2536156" cy="810838"/>
          </a:xfrm>
          <a:prstGeom prst="rect">
            <a:avLst/>
          </a:prstGeom>
        </p:spPr>
      </p:pic>
    </p:spTree>
    <p:extLst>
      <p:ext uri="{BB962C8B-B14F-4D97-AF65-F5344CB8AC3E}">
        <p14:creationId xmlns:p14="http://schemas.microsoft.com/office/powerpoint/2010/main" val="37988345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072996"/>
            <a:ext cx="12192000" cy="785004"/>
          </a:xfrm>
          <a:prstGeom prst="rect">
            <a:avLst/>
          </a:prstGeom>
          <a:solidFill>
            <a:srgbClr val="AF23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23346" y="2509624"/>
            <a:ext cx="11294279" cy="1323439"/>
          </a:xfrm>
          <a:prstGeom prst="rect">
            <a:avLst/>
          </a:prstGeom>
          <a:noFill/>
        </p:spPr>
        <p:txBody>
          <a:bodyPr wrap="square" rtlCol="0">
            <a:spAutoFit/>
          </a:bodyPr>
          <a:lstStyle/>
          <a:p>
            <a:pPr algn="ctr"/>
            <a:r>
              <a:rPr lang="en-US" sz="4000" dirty="0" smtClean="0">
                <a:latin typeface="Adobe Caslon Pro"/>
                <a:cs typeface="Adobe Caslon Pro"/>
              </a:rPr>
              <a:t>Q &amp; A Session</a:t>
            </a:r>
          </a:p>
          <a:p>
            <a:pPr algn="ctr"/>
            <a:r>
              <a:rPr lang="en-US" sz="4000" dirty="0" smtClean="0">
                <a:latin typeface="Adobe Caslon Pro"/>
                <a:cs typeface="Adobe Caslon Pro"/>
              </a:rPr>
              <a:t>College Faculty – High School Teacher Collaboration </a:t>
            </a:r>
            <a:endParaRPr lang="en-US" sz="4000" dirty="0">
              <a:latin typeface="Adobe Caslon Pro"/>
              <a:cs typeface="Adobe Caslon Pro"/>
            </a:endParaRPr>
          </a:p>
        </p:txBody>
      </p:sp>
    </p:spTree>
    <p:extLst>
      <p:ext uri="{BB962C8B-B14F-4D97-AF65-F5344CB8AC3E}">
        <p14:creationId xmlns:p14="http://schemas.microsoft.com/office/powerpoint/2010/main" val="18468317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072996"/>
            <a:ext cx="12192000" cy="785004"/>
          </a:xfrm>
          <a:prstGeom prst="rect">
            <a:avLst/>
          </a:prstGeom>
          <a:solidFill>
            <a:srgbClr val="AF23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32543" y="944354"/>
            <a:ext cx="8389538" cy="8094523"/>
          </a:xfrm>
          <a:prstGeom prst="rect">
            <a:avLst/>
          </a:prstGeom>
          <a:noFill/>
        </p:spPr>
        <p:txBody>
          <a:bodyPr wrap="square" rtlCol="0">
            <a:spAutoFit/>
          </a:bodyPr>
          <a:lstStyle/>
          <a:p>
            <a:pPr algn="ctr"/>
            <a:endParaRPr lang="en-US" sz="2400" u="sng" dirty="0" smtClean="0">
              <a:latin typeface="Adobe Caslon Pro"/>
              <a:cs typeface="Adobe Caslon Pro"/>
            </a:endParaRPr>
          </a:p>
          <a:p>
            <a:r>
              <a:rPr lang="en-US" sz="2400" dirty="0" smtClean="0">
                <a:latin typeface="Adobe Caslon Pro"/>
                <a:cs typeface="Adobe Caslon Pro"/>
              </a:rPr>
              <a:t>               </a:t>
            </a:r>
            <a:r>
              <a:rPr lang="en-US" sz="2400" u="sng" dirty="0" smtClean="0">
                <a:latin typeface="Adobe Caslon Pro"/>
                <a:cs typeface="Adobe Caslon Pro"/>
              </a:rPr>
              <a:t>Engagement</a:t>
            </a:r>
          </a:p>
          <a:p>
            <a:endParaRPr lang="en-US" sz="2400" dirty="0">
              <a:latin typeface="Adobe Caslon Pro"/>
              <a:cs typeface="Adobe Caslon Pro"/>
            </a:endParaRPr>
          </a:p>
          <a:p>
            <a:r>
              <a:rPr lang="en-US" sz="2400" dirty="0">
                <a:latin typeface="Adobe Caslon Pro"/>
                <a:cs typeface="Adobe Caslon Pro"/>
              </a:rPr>
              <a:t>Reduce Barriers to Entry</a:t>
            </a:r>
          </a:p>
          <a:p>
            <a:endParaRPr lang="en-US" sz="2400" dirty="0">
              <a:latin typeface="Adobe Caslon Pro"/>
              <a:cs typeface="Adobe Caslon Pro"/>
            </a:endParaRPr>
          </a:p>
          <a:p>
            <a:r>
              <a:rPr lang="en-US" sz="2400" dirty="0" smtClean="0">
                <a:latin typeface="Adobe Caslon Pro"/>
                <a:cs typeface="Adobe Caslon Pro"/>
              </a:rPr>
              <a:t>Counselor Engagement</a:t>
            </a:r>
          </a:p>
          <a:p>
            <a:endParaRPr lang="en-US" sz="2400" dirty="0">
              <a:latin typeface="Adobe Caslon Pro"/>
              <a:cs typeface="Adobe Caslon Pro"/>
            </a:endParaRPr>
          </a:p>
          <a:p>
            <a:r>
              <a:rPr lang="en-US" sz="2400" dirty="0" smtClean="0">
                <a:latin typeface="Adobe Caslon Pro"/>
                <a:cs typeface="Adobe Caslon Pro"/>
              </a:rPr>
              <a:t>Course </a:t>
            </a:r>
            <a:r>
              <a:rPr lang="en-US" sz="2400" dirty="0">
                <a:latin typeface="Adobe Caslon Pro"/>
                <a:cs typeface="Adobe Caslon Pro"/>
              </a:rPr>
              <a:t>Cards</a:t>
            </a:r>
          </a:p>
          <a:p>
            <a:endParaRPr lang="en-US" sz="2400" dirty="0">
              <a:latin typeface="Adobe Caslon Pro"/>
              <a:cs typeface="Adobe Caslon Pro"/>
            </a:endParaRPr>
          </a:p>
          <a:p>
            <a:r>
              <a:rPr lang="en-US" sz="2400" dirty="0" smtClean="0">
                <a:latin typeface="Adobe Caslon Pro"/>
                <a:cs typeface="Adobe Caslon Pro"/>
              </a:rPr>
              <a:t>Student / Family Resource Guide</a:t>
            </a:r>
          </a:p>
          <a:p>
            <a:endParaRPr lang="en-US" sz="2400" dirty="0">
              <a:latin typeface="Adobe Caslon Pro"/>
              <a:cs typeface="Adobe Caslon Pro"/>
            </a:endParaRPr>
          </a:p>
          <a:p>
            <a:r>
              <a:rPr lang="en-US" sz="2400" dirty="0" smtClean="0">
                <a:latin typeface="Adobe Caslon Pro"/>
                <a:cs typeface="Adobe Caslon Pro"/>
              </a:rPr>
              <a:t>Welcome Bag</a:t>
            </a:r>
            <a:endParaRPr lang="en-US" sz="2400" dirty="0">
              <a:latin typeface="Adobe Caslon Pro"/>
              <a:cs typeface="Adobe Caslon Pro"/>
            </a:endParaRPr>
          </a:p>
          <a:p>
            <a:endParaRPr lang="en-US" sz="2400" dirty="0" smtClean="0">
              <a:latin typeface="Adobe Caslon Pro"/>
              <a:cs typeface="Adobe Caslon Pro"/>
            </a:endParaRPr>
          </a:p>
          <a:p>
            <a:endParaRPr lang="en-US" sz="2400" dirty="0">
              <a:latin typeface="Adobe Caslon Pro"/>
              <a:cs typeface="Adobe Caslon Pro"/>
            </a:endParaRPr>
          </a:p>
          <a:p>
            <a:endParaRPr lang="en-US" sz="2400" dirty="0" smtClean="0">
              <a:latin typeface="Adobe Caslon Pro"/>
              <a:cs typeface="Adobe Caslon Pro"/>
            </a:endParaRPr>
          </a:p>
          <a:p>
            <a:endParaRPr lang="en-US" sz="2400" dirty="0">
              <a:latin typeface="Adobe Caslon Pro"/>
              <a:cs typeface="Adobe Caslon Pro"/>
            </a:endParaRPr>
          </a:p>
          <a:p>
            <a:endParaRPr lang="en-US" sz="2400" dirty="0" smtClean="0">
              <a:latin typeface="Adobe Caslon Pro"/>
              <a:cs typeface="Adobe Caslon Pro"/>
            </a:endParaRPr>
          </a:p>
          <a:p>
            <a:endParaRPr lang="en-US" sz="2400" dirty="0" smtClean="0">
              <a:latin typeface="Adobe Caslon Pro"/>
              <a:cs typeface="Adobe Caslon Pro"/>
            </a:endParaRPr>
          </a:p>
          <a:p>
            <a:pPr marL="457200" indent="-457200">
              <a:buFont typeface="Arial"/>
              <a:buChar char="•"/>
            </a:pPr>
            <a:endParaRPr lang="en-US" sz="2400" dirty="0" smtClean="0">
              <a:latin typeface="Adobe Caslon Pro"/>
              <a:cs typeface="Adobe Caslon Pro"/>
            </a:endParaRPr>
          </a:p>
          <a:p>
            <a:endParaRPr lang="en-US" sz="3200" dirty="0"/>
          </a:p>
          <a:p>
            <a:endParaRPr lang="en-US" sz="3200" dirty="0"/>
          </a:p>
        </p:txBody>
      </p:sp>
      <p:pic>
        <p:nvPicPr>
          <p:cNvPr id="2" name="Picture 1"/>
          <p:cNvPicPr>
            <a:picLocks noChangeAspect="1"/>
          </p:cNvPicPr>
          <p:nvPr/>
        </p:nvPicPr>
        <p:blipFill>
          <a:blip r:embed="rId3"/>
          <a:stretch>
            <a:fillRect/>
          </a:stretch>
        </p:blipFill>
        <p:spPr>
          <a:xfrm>
            <a:off x="5212218" y="1465319"/>
            <a:ext cx="7663645" cy="4134948"/>
          </a:xfrm>
          <a:prstGeom prst="rect">
            <a:avLst/>
          </a:prstGeom>
        </p:spPr>
      </p:pic>
      <p:sp>
        <p:nvSpPr>
          <p:cNvPr id="4" name="Rectangle 3"/>
          <p:cNvSpPr/>
          <p:nvPr/>
        </p:nvSpPr>
        <p:spPr>
          <a:xfrm>
            <a:off x="4620282" y="435805"/>
            <a:ext cx="4037916" cy="584776"/>
          </a:xfrm>
          <a:prstGeom prst="rect">
            <a:avLst/>
          </a:prstGeom>
          <a:solidFill>
            <a:schemeClr val="bg2"/>
          </a:solidFill>
        </p:spPr>
        <p:txBody>
          <a:bodyPr wrap="square">
            <a:spAutoFit/>
          </a:bodyPr>
          <a:lstStyle/>
          <a:p>
            <a:pPr algn="ctr"/>
            <a:r>
              <a:rPr lang="en-US" sz="3200" dirty="0">
                <a:latin typeface="Adobe Caslon Pro"/>
                <a:cs typeface="Adobe Caslon Pro"/>
              </a:rPr>
              <a:t>Student-Ready</a:t>
            </a:r>
          </a:p>
        </p:txBody>
      </p:sp>
    </p:spTree>
    <p:extLst>
      <p:ext uri="{BB962C8B-B14F-4D97-AF65-F5344CB8AC3E}">
        <p14:creationId xmlns:p14="http://schemas.microsoft.com/office/powerpoint/2010/main" val="2157493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072996"/>
            <a:ext cx="12192000" cy="785004"/>
          </a:xfrm>
          <a:prstGeom prst="rect">
            <a:avLst/>
          </a:prstGeom>
          <a:solidFill>
            <a:srgbClr val="AF23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1510632" y="194403"/>
            <a:ext cx="9027695" cy="6378850"/>
          </a:xfrm>
          <a:prstGeom prst="rect">
            <a:avLst/>
          </a:prstGeom>
        </p:spPr>
      </p:pic>
    </p:spTree>
    <p:extLst>
      <p:ext uri="{BB962C8B-B14F-4D97-AF65-F5344CB8AC3E}">
        <p14:creationId xmlns:p14="http://schemas.microsoft.com/office/powerpoint/2010/main" val="39567826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72033" y="3924329"/>
            <a:ext cx="7980361" cy="1200329"/>
          </a:xfrm>
          <a:prstGeom prst="rect">
            <a:avLst/>
          </a:prstGeom>
          <a:noFill/>
        </p:spPr>
        <p:txBody>
          <a:bodyPr wrap="square" rtlCol="0">
            <a:spAutoFit/>
          </a:bodyPr>
          <a:lstStyle/>
          <a:p>
            <a:r>
              <a:rPr lang="en-US" dirty="0" smtClean="0">
                <a:latin typeface="Adobe Caslon Pro"/>
                <a:cs typeface="Adobe Caslon Pro"/>
              </a:rPr>
              <a:t>Andrea </a:t>
            </a:r>
            <a:r>
              <a:rPr lang="en-US" dirty="0" err="1" smtClean="0">
                <a:latin typeface="Adobe Caslon Pro"/>
                <a:cs typeface="Adobe Caslon Pro"/>
              </a:rPr>
              <a:t>Vizenor</a:t>
            </a:r>
            <a:r>
              <a:rPr lang="en-US" dirty="0" smtClean="0">
                <a:latin typeface="Adobe Caslon Pro"/>
                <a:cs typeface="Adobe Caslon Pro"/>
              </a:rPr>
              <a:t>, </a:t>
            </a:r>
          </a:p>
          <a:p>
            <a:r>
              <a:rPr lang="en-US" dirty="0" smtClean="0">
                <a:latin typeface="Adobe Caslon Pro"/>
                <a:cs typeface="Adobe Caslon Pro"/>
              </a:rPr>
              <a:t>Dean Strategic Partnerships and Workforce Development</a:t>
            </a:r>
          </a:p>
          <a:p>
            <a:r>
              <a:rPr lang="en-US" dirty="0" smtClean="0">
                <a:latin typeface="Adobe Caslon Pro"/>
                <a:cs typeface="Adobe Caslon Pro"/>
              </a:rPr>
              <a:t>Skyline College</a:t>
            </a:r>
          </a:p>
          <a:p>
            <a:r>
              <a:rPr lang="en-US" dirty="0" smtClean="0">
                <a:latin typeface="Adobe Caslon Pro"/>
                <a:cs typeface="Adobe Caslon Pro"/>
                <a:hlinkClick r:id="rId3"/>
              </a:rPr>
              <a:t>vizenora@smccd.edu</a:t>
            </a:r>
            <a:r>
              <a:rPr lang="en-US" dirty="0" smtClean="0">
                <a:latin typeface="Adobe Caslon Pro"/>
                <a:cs typeface="Adobe Caslon Pro"/>
              </a:rPr>
              <a:t> </a:t>
            </a:r>
            <a:endParaRPr lang="en-US" dirty="0">
              <a:latin typeface="Adobe Caslon Pro"/>
              <a:cs typeface="Adobe Caslon Pro"/>
            </a:endParaRPr>
          </a:p>
        </p:txBody>
      </p:sp>
      <p:sp>
        <p:nvSpPr>
          <p:cNvPr id="9" name="TextBox 8"/>
          <p:cNvSpPr txBox="1"/>
          <p:nvPr/>
        </p:nvSpPr>
        <p:spPr>
          <a:xfrm>
            <a:off x="3842998" y="2459079"/>
            <a:ext cx="7980361" cy="1754327"/>
          </a:xfrm>
          <a:prstGeom prst="rect">
            <a:avLst/>
          </a:prstGeom>
          <a:noFill/>
        </p:spPr>
        <p:txBody>
          <a:bodyPr wrap="square" rtlCol="0">
            <a:spAutoFit/>
          </a:bodyPr>
          <a:lstStyle/>
          <a:p>
            <a:r>
              <a:rPr lang="en-US" dirty="0" smtClean="0">
                <a:latin typeface="Adobe Caslon Pro"/>
                <a:cs typeface="Adobe Caslon Pro"/>
              </a:rPr>
              <a:t>Michelle </a:t>
            </a:r>
            <a:r>
              <a:rPr lang="en-US" dirty="0" err="1" smtClean="0">
                <a:latin typeface="Adobe Caslon Pro"/>
                <a:cs typeface="Adobe Caslon Pro"/>
              </a:rPr>
              <a:t>Sampat</a:t>
            </a:r>
            <a:r>
              <a:rPr lang="en-US" dirty="0" smtClean="0">
                <a:latin typeface="Adobe Caslon Pro"/>
                <a:cs typeface="Adobe Caslon Pro"/>
              </a:rPr>
              <a:t>, </a:t>
            </a:r>
          </a:p>
          <a:p>
            <a:r>
              <a:rPr lang="en-US" dirty="0" smtClean="0">
                <a:latin typeface="Adobe Caslon Pro"/>
                <a:cs typeface="Adobe Caslon Pro"/>
              </a:rPr>
              <a:t>Associate Dean of Instruction</a:t>
            </a:r>
          </a:p>
          <a:p>
            <a:r>
              <a:rPr lang="en-US" dirty="0" smtClean="0">
                <a:latin typeface="Adobe Caslon Pro"/>
                <a:cs typeface="Adobe Caslon Pro"/>
              </a:rPr>
              <a:t>Mt. San Antonio College</a:t>
            </a:r>
            <a:endParaRPr lang="en-US" dirty="0">
              <a:latin typeface="Adobe Caslon Pro"/>
              <a:cs typeface="Adobe Caslon Pro"/>
            </a:endParaRPr>
          </a:p>
          <a:p>
            <a:r>
              <a:rPr lang="en-US" dirty="0">
                <a:latin typeface="Adobe Caslon Pro"/>
                <a:cs typeface="Adobe Caslon Pro"/>
                <a:hlinkClick r:id="rId4"/>
              </a:rPr>
              <a:t>msampat@</a:t>
            </a:r>
            <a:r>
              <a:rPr lang="en-US" dirty="0" smtClean="0">
                <a:latin typeface="Adobe Caslon Pro"/>
                <a:cs typeface="Adobe Caslon Pro"/>
                <a:hlinkClick r:id="rId4"/>
              </a:rPr>
              <a:t>mtsac.edu</a:t>
            </a:r>
            <a:r>
              <a:rPr lang="en-US" dirty="0" smtClean="0">
                <a:latin typeface="Adobe Caslon Pro"/>
                <a:cs typeface="Adobe Caslon Pro"/>
              </a:rPr>
              <a:t> </a:t>
            </a:r>
            <a:endParaRPr lang="en-US" dirty="0">
              <a:latin typeface="Adobe Caslon Pro"/>
              <a:cs typeface="Adobe Caslon Pro"/>
            </a:endParaRPr>
          </a:p>
          <a:p>
            <a:endParaRPr lang="en-US" dirty="0" smtClean="0">
              <a:latin typeface="Adobe Caslon Pro"/>
              <a:cs typeface="Adobe Caslon Pro"/>
            </a:endParaRPr>
          </a:p>
          <a:p>
            <a:endParaRPr lang="en-US" dirty="0">
              <a:latin typeface="Adobe Caslon Pro"/>
              <a:cs typeface="Adobe Caslon Pro"/>
            </a:endParaRPr>
          </a:p>
        </p:txBody>
      </p:sp>
      <p:sp>
        <p:nvSpPr>
          <p:cNvPr id="10" name="Rectangle 9"/>
          <p:cNvSpPr/>
          <p:nvPr/>
        </p:nvSpPr>
        <p:spPr>
          <a:xfrm>
            <a:off x="381105" y="940520"/>
            <a:ext cx="3874700" cy="584776"/>
          </a:xfrm>
          <a:prstGeom prst="rect">
            <a:avLst/>
          </a:prstGeom>
          <a:solidFill>
            <a:schemeClr val="bg2"/>
          </a:solidFill>
        </p:spPr>
        <p:txBody>
          <a:bodyPr wrap="none">
            <a:spAutoFit/>
          </a:bodyPr>
          <a:lstStyle/>
          <a:p>
            <a:pPr algn="ctr"/>
            <a:r>
              <a:rPr lang="en-US" sz="3200" dirty="0" smtClean="0">
                <a:latin typeface="Adobe Caslon Pro"/>
                <a:cs typeface="Adobe Caslon Pro"/>
              </a:rPr>
              <a:t>Conference Presenters</a:t>
            </a:r>
            <a:endParaRPr lang="en-US" sz="3200" dirty="0">
              <a:latin typeface="Adobe Caslon Pro"/>
              <a:cs typeface="Adobe Caslon Pro"/>
            </a:endParaRPr>
          </a:p>
        </p:txBody>
      </p:sp>
      <p:sp>
        <p:nvSpPr>
          <p:cNvPr id="11" name="Rectangle 10"/>
          <p:cNvSpPr/>
          <p:nvPr/>
        </p:nvSpPr>
        <p:spPr>
          <a:xfrm>
            <a:off x="0" y="6072996"/>
            <a:ext cx="12192000" cy="785004"/>
          </a:xfrm>
          <a:prstGeom prst="rect">
            <a:avLst/>
          </a:prstGeom>
          <a:solidFill>
            <a:srgbClr val="AF23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71329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072996"/>
            <a:ext cx="12192000" cy="785004"/>
          </a:xfrm>
          <a:prstGeom prst="rect">
            <a:avLst/>
          </a:prstGeom>
          <a:solidFill>
            <a:srgbClr val="AF23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521125" y="1318787"/>
            <a:ext cx="5670875" cy="6124753"/>
          </a:xfrm>
          <a:prstGeom prst="rect">
            <a:avLst/>
          </a:prstGeom>
          <a:noFill/>
        </p:spPr>
        <p:txBody>
          <a:bodyPr wrap="square" rtlCol="0">
            <a:spAutoFit/>
          </a:bodyPr>
          <a:lstStyle/>
          <a:p>
            <a:endParaRPr lang="en-US" sz="2400" dirty="0">
              <a:latin typeface="Adobe Caslon Pro"/>
              <a:cs typeface="Adobe Caslon Pro"/>
            </a:endParaRPr>
          </a:p>
          <a:p>
            <a:r>
              <a:rPr lang="en-US" sz="2400" u="sng" dirty="0" smtClean="0">
                <a:latin typeface="Adobe Caslon Pro"/>
                <a:cs typeface="Adobe Caslon Pro"/>
              </a:rPr>
              <a:t>On-Boarding</a:t>
            </a:r>
          </a:p>
          <a:p>
            <a:endParaRPr lang="en-US" sz="2400" u="sng" dirty="0" smtClean="0">
              <a:latin typeface="Adobe Caslon Pro"/>
              <a:cs typeface="Adobe Caslon Pro"/>
            </a:endParaRPr>
          </a:p>
          <a:p>
            <a:r>
              <a:rPr lang="en-US" sz="2000" dirty="0" smtClean="0">
                <a:latin typeface="Adobe Caslon Pro"/>
                <a:cs typeface="Adobe Caslon Pro"/>
              </a:rPr>
              <a:t>College Connection Form Online using </a:t>
            </a:r>
            <a:r>
              <a:rPr lang="en-US" sz="2000" dirty="0" err="1" smtClean="0">
                <a:latin typeface="Adobe Caslon Pro"/>
                <a:cs typeface="Adobe Caslon Pro"/>
              </a:rPr>
              <a:t>FormStack</a:t>
            </a:r>
            <a:endParaRPr lang="en-US" sz="2000" dirty="0" smtClean="0">
              <a:latin typeface="Adobe Caslon Pro"/>
              <a:cs typeface="Adobe Caslon Pro"/>
            </a:endParaRPr>
          </a:p>
          <a:p>
            <a:pPr marL="800100" lvl="1" indent="-342900">
              <a:buFont typeface="Arial"/>
              <a:buChar char="•"/>
            </a:pPr>
            <a:r>
              <a:rPr lang="en-US" sz="2000" dirty="0" smtClean="0">
                <a:latin typeface="Adobe Caslon Pro"/>
                <a:cs typeface="Adobe Caslon Pro"/>
              </a:rPr>
              <a:t>Pre-Populated Selections</a:t>
            </a:r>
          </a:p>
          <a:p>
            <a:pPr marL="800100" lvl="1" indent="-342900">
              <a:buFont typeface="Arial"/>
              <a:buChar char="•"/>
            </a:pPr>
            <a:r>
              <a:rPr lang="en-US" sz="2000" dirty="0" smtClean="0">
                <a:latin typeface="Adobe Caslon Pro"/>
                <a:cs typeface="Adobe Caslon Pro"/>
              </a:rPr>
              <a:t>Designee for each District just a “Click”</a:t>
            </a:r>
          </a:p>
          <a:p>
            <a:pPr marL="800100" lvl="1" indent="-342900">
              <a:buFont typeface="Arial"/>
              <a:buChar char="•"/>
            </a:pPr>
            <a:r>
              <a:rPr lang="en-US" sz="2000" dirty="0" smtClean="0">
                <a:latin typeface="Adobe Caslon Pro"/>
                <a:cs typeface="Adobe Caslon Pro"/>
              </a:rPr>
              <a:t>Parent E-Signature</a:t>
            </a:r>
          </a:p>
          <a:p>
            <a:pPr marL="457200" indent="-457200">
              <a:buFont typeface="Arial"/>
              <a:buChar char="•"/>
            </a:pPr>
            <a:endParaRPr lang="en-US" sz="2400" dirty="0">
              <a:latin typeface="Adobe Caslon Pro"/>
              <a:cs typeface="Adobe Caslon Pro"/>
            </a:endParaRPr>
          </a:p>
          <a:p>
            <a:r>
              <a:rPr lang="en-US" sz="2000" dirty="0" smtClean="0">
                <a:latin typeface="Adobe Caslon Pro"/>
                <a:cs typeface="Adobe Caslon Pro"/>
              </a:rPr>
              <a:t>Virtual Application and Enrollment Sessions</a:t>
            </a:r>
          </a:p>
          <a:p>
            <a:endParaRPr lang="en-US" sz="2000" dirty="0" smtClean="0">
              <a:latin typeface="Adobe Caslon Pro"/>
              <a:cs typeface="Adobe Caslon Pro"/>
            </a:endParaRPr>
          </a:p>
          <a:p>
            <a:r>
              <a:rPr lang="en-US" sz="2000" dirty="0" smtClean="0">
                <a:latin typeface="Adobe Caslon Pro"/>
                <a:cs typeface="Adobe Caslon Pro"/>
              </a:rPr>
              <a:t>Concierge Style Support</a:t>
            </a:r>
          </a:p>
          <a:p>
            <a:endParaRPr lang="en-US" sz="2000" dirty="0" smtClean="0">
              <a:latin typeface="Adobe Caslon Pro"/>
              <a:cs typeface="Adobe Caslon Pro"/>
            </a:endParaRPr>
          </a:p>
          <a:p>
            <a:endParaRPr lang="en-US" sz="2400" dirty="0" smtClean="0">
              <a:latin typeface="Adobe Caslon Pro"/>
              <a:cs typeface="Adobe Caslon Pro"/>
            </a:endParaRPr>
          </a:p>
          <a:p>
            <a:endParaRPr lang="en-US" sz="2400" dirty="0" smtClean="0">
              <a:latin typeface="Adobe Caslon Pro"/>
              <a:cs typeface="Adobe Caslon Pro"/>
            </a:endParaRPr>
          </a:p>
          <a:p>
            <a:pPr marL="457200" indent="-457200">
              <a:buFont typeface="Arial"/>
              <a:buChar char="•"/>
            </a:pPr>
            <a:endParaRPr lang="en-US" sz="2400" dirty="0" smtClean="0">
              <a:latin typeface="Adobe Caslon Pro"/>
              <a:cs typeface="Adobe Caslon Pro"/>
            </a:endParaRPr>
          </a:p>
          <a:p>
            <a:endParaRPr lang="en-US" sz="3200" dirty="0"/>
          </a:p>
          <a:p>
            <a:endParaRPr lang="en-US" sz="3200" dirty="0"/>
          </a:p>
        </p:txBody>
      </p:sp>
      <p:pic>
        <p:nvPicPr>
          <p:cNvPr id="2" name="Picture 1"/>
          <p:cNvPicPr>
            <a:picLocks noChangeAspect="1"/>
          </p:cNvPicPr>
          <p:nvPr/>
        </p:nvPicPr>
        <p:blipFill>
          <a:blip r:embed="rId3"/>
          <a:stretch>
            <a:fillRect/>
          </a:stretch>
        </p:blipFill>
        <p:spPr>
          <a:xfrm>
            <a:off x="0" y="1514162"/>
            <a:ext cx="6257924" cy="3780829"/>
          </a:xfrm>
          <a:prstGeom prst="rect">
            <a:avLst/>
          </a:prstGeom>
        </p:spPr>
      </p:pic>
      <p:sp>
        <p:nvSpPr>
          <p:cNvPr id="4" name="Rectangle 3"/>
          <p:cNvSpPr/>
          <p:nvPr/>
        </p:nvSpPr>
        <p:spPr>
          <a:xfrm>
            <a:off x="2414171" y="374750"/>
            <a:ext cx="7314823" cy="584776"/>
          </a:xfrm>
          <a:prstGeom prst="rect">
            <a:avLst/>
          </a:prstGeom>
        </p:spPr>
        <p:txBody>
          <a:bodyPr wrap="none">
            <a:spAutoFit/>
          </a:bodyPr>
          <a:lstStyle/>
          <a:p>
            <a:pPr algn="ctr"/>
            <a:r>
              <a:rPr lang="en-US" sz="3200" dirty="0">
                <a:latin typeface="Adobe Caslon Pro"/>
                <a:cs typeface="Adobe Caslon Pro"/>
              </a:rPr>
              <a:t>Student-</a:t>
            </a:r>
            <a:r>
              <a:rPr lang="en-US" sz="3200" dirty="0" smtClean="0">
                <a:latin typeface="Adobe Caslon Pro"/>
                <a:cs typeface="Adobe Caslon Pro"/>
              </a:rPr>
              <a:t>Ready Practices and On-Boarding</a:t>
            </a:r>
            <a:endParaRPr lang="en-US" sz="3200" dirty="0">
              <a:latin typeface="Adobe Caslon Pro"/>
              <a:cs typeface="Adobe Caslon Pro"/>
            </a:endParaRPr>
          </a:p>
        </p:txBody>
      </p:sp>
    </p:spTree>
    <p:extLst>
      <p:ext uri="{BB962C8B-B14F-4D97-AF65-F5344CB8AC3E}">
        <p14:creationId xmlns:p14="http://schemas.microsoft.com/office/powerpoint/2010/main" val="16718179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072996"/>
            <a:ext cx="12192000" cy="785004"/>
          </a:xfrm>
          <a:prstGeom prst="rect">
            <a:avLst/>
          </a:prstGeom>
          <a:solidFill>
            <a:srgbClr val="AF23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1041887" y="170954"/>
            <a:ext cx="10359603" cy="6244502"/>
          </a:xfrm>
          <a:prstGeom prst="rect">
            <a:avLst/>
          </a:prstGeom>
        </p:spPr>
      </p:pic>
    </p:spTree>
    <p:extLst>
      <p:ext uri="{BB962C8B-B14F-4D97-AF65-F5344CB8AC3E}">
        <p14:creationId xmlns:p14="http://schemas.microsoft.com/office/powerpoint/2010/main" val="26042960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072996"/>
            <a:ext cx="12192000" cy="785004"/>
          </a:xfrm>
          <a:prstGeom prst="rect">
            <a:avLst/>
          </a:prstGeom>
          <a:solidFill>
            <a:srgbClr val="AF23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1526481" y="299765"/>
            <a:ext cx="9186958" cy="5769857"/>
          </a:xfrm>
          <a:prstGeom prst="rect">
            <a:avLst/>
          </a:prstGeom>
        </p:spPr>
      </p:pic>
    </p:spTree>
    <p:extLst>
      <p:ext uri="{BB962C8B-B14F-4D97-AF65-F5344CB8AC3E}">
        <p14:creationId xmlns:p14="http://schemas.microsoft.com/office/powerpoint/2010/main" val="2080086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072996"/>
            <a:ext cx="12192000" cy="785004"/>
          </a:xfrm>
          <a:prstGeom prst="rect">
            <a:avLst/>
          </a:prstGeom>
          <a:solidFill>
            <a:srgbClr val="AF23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70616" y="58483"/>
            <a:ext cx="8132781" cy="3200876"/>
          </a:xfrm>
          <a:prstGeom prst="rect">
            <a:avLst/>
          </a:prstGeom>
          <a:noFill/>
        </p:spPr>
        <p:txBody>
          <a:bodyPr wrap="square" rtlCol="0">
            <a:spAutoFit/>
          </a:bodyPr>
          <a:lstStyle/>
          <a:p>
            <a:pPr algn="ctr">
              <a:defRPr/>
            </a:pPr>
            <a:r>
              <a:rPr lang="en-US" sz="4000" b="1" dirty="0" smtClean="0">
                <a:solidFill>
                  <a:srgbClr val="932D32"/>
                </a:solidFill>
                <a:latin typeface="Calibri" panose="020F0502020204030204"/>
              </a:rPr>
              <a:t>Parent/Student </a:t>
            </a:r>
            <a:r>
              <a:rPr lang="en-US" sz="4000" b="1" dirty="0">
                <a:solidFill>
                  <a:srgbClr val="932D32"/>
                </a:solidFill>
                <a:latin typeface="Calibri" panose="020F0502020204030204"/>
              </a:rPr>
              <a:t>Orientations</a:t>
            </a:r>
          </a:p>
          <a:p>
            <a:endParaRPr lang="en-US" dirty="0"/>
          </a:p>
          <a:p>
            <a:pPr marL="285750" indent="-285750">
              <a:buFont typeface="Arial" panose="020B0604020202020204" pitchFamily="34" charset="0"/>
              <a:buChar char="•"/>
            </a:pPr>
            <a:r>
              <a:rPr lang="en-US" sz="2400" dirty="0" smtClean="0"/>
              <a:t>Traditionally offered at </a:t>
            </a:r>
            <a:r>
              <a:rPr lang="en-US" sz="2400" dirty="0"/>
              <a:t>School </a:t>
            </a:r>
            <a:r>
              <a:rPr lang="en-US" sz="2400" dirty="0" smtClean="0"/>
              <a:t>Sites in English and Spanish</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Online link: </a:t>
            </a:r>
            <a:r>
              <a:rPr lang="en-US" sz="2400" u="sng" dirty="0">
                <a:hlinkClick r:id="rId3"/>
              </a:rPr>
              <a:t>https://youtu.be/mZky4bjVHmM</a:t>
            </a:r>
            <a:endParaRPr lang="en-US" sz="2400"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a:p>
            <a:endParaRPr lang="en-US" dirty="0" smtClean="0"/>
          </a:p>
        </p:txBody>
      </p:sp>
      <p:pic>
        <p:nvPicPr>
          <p:cNvPr id="5" name="Picture 4"/>
          <p:cNvPicPr>
            <a:picLocks noChangeAspect="1"/>
          </p:cNvPicPr>
          <p:nvPr/>
        </p:nvPicPr>
        <p:blipFill>
          <a:blip r:embed="rId4"/>
          <a:stretch>
            <a:fillRect/>
          </a:stretch>
        </p:blipFill>
        <p:spPr>
          <a:xfrm>
            <a:off x="9168115" y="259006"/>
            <a:ext cx="2536156" cy="810838"/>
          </a:xfrm>
          <a:prstGeom prst="rect">
            <a:avLst/>
          </a:prstGeom>
        </p:spPr>
      </p:pic>
      <p:pic>
        <p:nvPicPr>
          <p:cNvPr id="6" name="Picture 5"/>
          <p:cNvPicPr>
            <a:picLocks noChangeAspect="1"/>
          </p:cNvPicPr>
          <p:nvPr/>
        </p:nvPicPr>
        <p:blipFill>
          <a:blip r:embed="rId5"/>
          <a:stretch>
            <a:fillRect/>
          </a:stretch>
        </p:blipFill>
        <p:spPr>
          <a:xfrm>
            <a:off x="493796" y="2451261"/>
            <a:ext cx="5602204" cy="2901709"/>
          </a:xfrm>
          <a:prstGeom prst="rect">
            <a:avLst/>
          </a:prstGeom>
        </p:spPr>
      </p:pic>
      <p:pic>
        <p:nvPicPr>
          <p:cNvPr id="7" name="Picture 6"/>
          <p:cNvPicPr>
            <a:picLocks noChangeAspect="1"/>
          </p:cNvPicPr>
          <p:nvPr/>
        </p:nvPicPr>
        <p:blipFill>
          <a:blip r:embed="rId6"/>
          <a:stretch>
            <a:fillRect/>
          </a:stretch>
        </p:blipFill>
        <p:spPr>
          <a:xfrm>
            <a:off x="6260461" y="3359123"/>
            <a:ext cx="5815308" cy="2614108"/>
          </a:xfrm>
          <a:prstGeom prst="rect">
            <a:avLst/>
          </a:prstGeom>
        </p:spPr>
      </p:pic>
      <p:pic>
        <p:nvPicPr>
          <p:cNvPr id="4" name="Picture 3"/>
          <p:cNvPicPr>
            <a:picLocks noChangeAspect="1"/>
          </p:cNvPicPr>
          <p:nvPr/>
        </p:nvPicPr>
        <p:blipFill>
          <a:blip r:embed="rId7"/>
          <a:stretch>
            <a:fillRect/>
          </a:stretch>
        </p:blipFill>
        <p:spPr>
          <a:xfrm>
            <a:off x="8238421" y="1359779"/>
            <a:ext cx="3574672" cy="1721625"/>
          </a:xfrm>
          <a:prstGeom prst="rect">
            <a:avLst/>
          </a:prstGeom>
        </p:spPr>
      </p:pic>
    </p:spTree>
    <p:extLst>
      <p:ext uri="{BB962C8B-B14F-4D97-AF65-F5344CB8AC3E}">
        <p14:creationId xmlns:p14="http://schemas.microsoft.com/office/powerpoint/2010/main" val="31300299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072996"/>
            <a:ext cx="12192000" cy="785004"/>
          </a:xfrm>
          <a:prstGeom prst="rect">
            <a:avLst/>
          </a:prstGeom>
          <a:solidFill>
            <a:srgbClr val="AF23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4"/>
          <p:cNvPicPr>
            <a:picLocks noChangeAspect="1"/>
          </p:cNvPicPr>
          <p:nvPr/>
        </p:nvPicPr>
        <p:blipFill>
          <a:blip r:embed="rId3"/>
          <a:stretch>
            <a:fillRect/>
          </a:stretch>
        </p:blipFill>
        <p:spPr>
          <a:xfrm>
            <a:off x="744070" y="224596"/>
            <a:ext cx="11026588" cy="5848400"/>
          </a:xfrm>
          <a:prstGeom prst="rect">
            <a:avLst/>
          </a:prstGeom>
        </p:spPr>
      </p:pic>
    </p:spTree>
    <p:extLst>
      <p:ext uri="{BB962C8B-B14F-4D97-AF65-F5344CB8AC3E}">
        <p14:creationId xmlns:p14="http://schemas.microsoft.com/office/powerpoint/2010/main" val="18711458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072996"/>
            <a:ext cx="12192000" cy="785004"/>
          </a:xfrm>
          <a:prstGeom prst="rect">
            <a:avLst/>
          </a:prstGeom>
          <a:solidFill>
            <a:srgbClr val="AF23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9168115" y="259006"/>
            <a:ext cx="2536156" cy="810838"/>
          </a:xfrm>
          <a:prstGeom prst="rect">
            <a:avLst/>
          </a:prstGeom>
        </p:spPr>
      </p:pic>
      <p:sp>
        <p:nvSpPr>
          <p:cNvPr id="9" name="Title 3"/>
          <p:cNvSpPr txBox="1">
            <a:spLocks/>
          </p:cNvSpPr>
          <p:nvPr/>
        </p:nvSpPr>
        <p:spPr>
          <a:xfrm>
            <a:off x="990600" y="5175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0"/>
              </a:spcBef>
              <a:defRPr/>
            </a:pPr>
            <a:r>
              <a:rPr lang="en-US" sz="4000" b="1" dirty="0" smtClean="0">
                <a:solidFill>
                  <a:srgbClr val="932D32"/>
                </a:solidFill>
                <a:latin typeface="Calibri" panose="020F0502020204030204"/>
                <a:ea typeface="+mn-ea"/>
                <a:cs typeface="+mn-cs"/>
              </a:rPr>
              <a:t>Student Instructional Videos </a:t>
            </a:r>
            <a:endParaRPr lang="en-US" sz="4000" b="1" dirty="0">
              <a:solidFill>
                <a:srgbClr val="932D32"/>
              </a:solidFill>
              <a:latin typeface="Calibri" panose="020F0502020204030204"/>
              <a:ea typeface="+mn-ea"/>
              <a:cs typeface="+mn-cs"/>
            </a:endParaRPr>
          </a:p>
        </p:txBody>
      </p:sp>
      <p:sp>
        <p:nvSpPr>
          <p:cNvPr id="10" name="Content Placeholder 4"/>
          <p:cNvSpPr txBox="1">
            <a:spLocks/>
          </p:cNvSpPr>
          <p:nvPr/>
        </p:nvSpPr>
        <p:spPr>
          <a:xfrm>
            <a:off x="990600" y="2101607"/>
            <a:ext cx="10865224" cy="453070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Arial" panose="020B0604020202020204" pitchFamily="34" charset="0"/>
              <a:buChar char="•"/>
            </a:pPr>
            <a:r>
              <a:rPr lang="en-US" b="1" dirty="0" smtClean="0"/>
              <a:t>Step 1</a:t>
            </a:r>
            <a:r>
              <a:rPr lang="en-US" dirty="0" smtClean="0"/>
              <a:t>: How to Apply </a:t>
            </a:r>
            <a:r>
              <a:rPr lang="en-US" dirty="0" smtClean="0">
                <a:solidFill>
                  <a:srgbClr val="1E1217">
                    <a:lumMod val="75000"/>
                    <a:lumOff val="25000"/>
                  </a:srgbClr>
                </a:solidFill>
                <a:hlinkClick r:id="rId4"/>
              </a:rPr>
              <a:t>https://www.youtube.com/watch?v=LTmDJxYSPPo</a:t>
            </a:r>
            <a:endParaRPr lang="en-US" dirty="0" smtClean="0"/>
          </a:p>
          <a:p>
            <a:pPr algn="l">
              <a:buFont typeface="Arial" panose="020B0604020202020204" pitchFamily="34" charset="0"/>
              <a:buChar char="•"/>
            </a:pPr>
            <a:r>
              <a:rPr lang="en-US" b="1" dirty="0" smtClean="0"/>
              <a:t>Step 2</a:t>
            </a:r>
            <a:r>
              <a:rPr lang="en-US" dirty="0" smtClean="0"/>
              <a:t>: How to Claim Your Account </a:t>
            </a:r>
            <a:r>
              <a:rPr lang="en-US" dirty="0" smtClean="0">
                <a:solidFill>
                  <a:srgbClr val="1E1217">
                    <a:lumMod val="75000"/>
                    <a:lumOff val="25000"/>
                  </a:srgbClr>
                </a:solidFill>
                <a:hlinkClick r:id="rId5"/>
              </a:rPr>
              <a:t>https://www.youtube.com/watch?v=VkZpAahKiTQ&amp;t=5s</a:t>
            </a:r>
            <a:endParaRPr lang="en-US" dirty="0" smtClean="0"/>
          </a:p>
          <a:p>
            <a:pPr algn="l">
              <a:buFont typeface="Arial" panose="020B0604020202020204" pitchFamily="34" charset="0"/>
              <a:buChar char="•"/>
            </a:pPr>
            <a:r>
              <a:rPr lang="en-US" b="1" dirty="0" smtClean="0"/>
              <a:t>Step 3</a:t>
            </a:r>
            <a:r>
              <a:rPr lang="en-US" dirty="0" smtClean="0"/>
              <a:t>: Activate Student Email </a:t>
            </a:r>
            <a:r>
              <a:rPr lang="en-US" u="sng" dirty="0" smtClean="0">
                <a:hlinkClick r:id="rId6"/>
              </a:rPr>
              <a:t>https://www.youtube.com/watch?v=evmmx7XGZkQ</a:t>
            </a:r>
            <a:endParaRPr lang="en-US" dirty="0" smtClean="0"/>
          </a:p>
          <a:p>
            <a:pPr algn="l">
              <a:buFont typeface="Arial" panose="020B0604020202020204" pitchFamily="34" charset="0"/>
              <a:buChar char="•"/>
            </a:pPr>
            <a:r>
              <a:rPr lang="en-US" b="1" dirty="0" smtClean="0"/>
              <a:t>Step 4</a:t>
            </a:r>
            <a:r>
              <a:rPr lang="en-US" dirty="0" smtClean="0"/>
              <a:t>: Complete AQ </a:t>
            </a:r>
            <a:r>
              <a:rPr lang="en-US" dirty="0" smtClean="0">
                <a:solidFill>
                  <a:srgbClr val="FAFDFD">
                    <a:lumMod val="50000"/>
                  </a:srgbClr>
                </a:solidFill>
              </a:rPr>
              <a:t>(Coming Soon)</a:t>
            </a:r>
            <a:endParaRPr lang="en-US" dirty="0" smtClean="0"/>
          </a:p>
          <a:p>
            <a:pPr algn="l">
              <a:buFont typeface="Arial" panose="020B0604020202020204" pitchFamily="34" charset="0"/>
              <a:buChar char="•"/>
            </a:pPr>
            <a:r>
              <a:rPr lang="en-US" b="1" dirty="0" smtClean="0"/>
              <a:t>Step 5</a:t>
            </a:r>
            <a:r>
              <a:rPr lang="en-US" dirty="0" smtClean="0"/>
              <a:t>: Parent/Student Orientation  </a:t>
            </a:r>
            <a:r>
              <a:rPr lang="en-US" dirty="0" smtClean="0">
                <a:solidFill>
                  <a:srgbClr val="FAFDFD">
                    <a:lumMod val="50000"/>
                  </a:srgbClr>
                </a:solidFill>
              </a:rPr>
              <a:t>(Coming Soon)</a:t>
            </a:r>
            <a:endParaRPr lang="en-US" dirty="0" smtClean="0"/>
          </a:p>
          <a:p>
            <a:pPr algn="l">
              <a:buFont typeface="Arial" panose="020B0604020202020204" pitchFamily="34" charset="0"/>
              <a:buChar char="•"/>
            </a:pPr>
            <a:r>
              <a:rPr lang="en-US" b="1" dirty="0" smtClean="0"/>
              <a:t>Step 6</a:t>
            </a:r>
            <a:r>
              <a:rPr lang="en-US" dirty="0" smtClean="0"/>
              <a:t>: How to Register </a:t>
            </a:r>
            <a:r>
              <a:rPr lang="en-US" dirty="0" smtClean="0">
                <a:solidFill>
                  <a:srgbClr val="FAFDFD">
                    <a:lumMod val="50000"/>
                  </a:srgbClr>
                </a:solidFill>
              </a:rPr>
              <a:t>(Coming Soon)</a:t>
            </a:r>
            <a:endParaRPr lang="en-US" dirty="0" smtClean="0">
              <a:solidFill>
                <a:srgbClr val="1E1217">
                  <a:lumMod val="75000"/>
                  <a:lumOff val="25000"/>
                </a:srgbClr>
              </a:solidFill>
            </a:endParaRPr>
          </a:p>
          <a:p>
            <a:pPr>
              <a:buFont typeface="Arial" panose="020B0604020202020204" pitchFamily="34" charset="0"/>
              <a:buChar char="•"/>
            </a:pPr>
            <a:endParaRPr lang="en-US" dirty="0" smtClean="0"/>
          </a:p>
        </p:txBody>
      </p:sp>
    </p:spTree>
    <p:extLst>
      <p:ext uri="{BB962C8B-B14F-4D97-AF65-F5344CB8AC3E}">
        <p14:creationId xmlns:p14="http://schemas.microsoft.com/office/powerpoint/2010/main" val="3330876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072996"/>
            <a:ext cx="12192000" cy="785004"/>
          </a:xfrm>
          <a:prstGeom prst="rect">
            <a:avLst/>
          </a:prstGeom>
          <a:solidFill>
            <a:srgbClr val="AF23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9168115" y="259006"/>
            <a:ext cx="2536156" cy="810838"/>
          </a:xfrm>
          <a:prstGeom prst="rect">
            <a:avLst/>
          </a:prstGeom>
        </p:spPr>
      </p:pic>
      <p:sp>
        <p:nvSpPr>
          <p:cNvPr id="7" name="TextBox 6"/>
          <p:cNvSpPr txBox="1"/>
          <p:nvPr/>
        </p:nvSpPr>
        <p:spPr>
          <a:xfrm>
            <a:off x="-733383" y="98433"/>
            <a:ext cx="11673910" cy="85869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932D32"/>
                </a:solidFill>
                <a:effectLst/>
                <a:uLnTx/>
                <a:uFillTx/>
                <a:latin typeface="Calibri" panose="020F0502020204030204"/>
                <a:ea typeface="+mn-ea"/>
                <a:cs typeface="+mn-cs"/>
              </a:rPr>
              <a:t>		</a:t>
            </a:r>
            <a:r>
              <a:rPr kumimoji="0" lang="en-US" sz="4000" b="1" i="0" u="none" strike="noStrike" kern="1200" cap="none" spc="0" normalizeH="0" baseline="0" noProof="0" dirty="0">
                <a:ln>
                  <a:noFill/>
                </a:ln>
                <a:solidFill>
                  <a:srgbClr val="932D32"/>
                </a:solidFill>
                <a:effectLst/>
                <a:uLnTx/>
                <a:uFillTx/>
                <a:latin typeface="Calibri" panose="020F0502020204030204"/>
                <a:ea typeface="+mn-ea"/>
                <a:cs typeface="+mn-cs"/>
              </a:rPr>
              <a:t>Mt. SAC </a:t>
            </a:r>
            <a:r>
              <a:rPr kumimoji="0" lang="en-US" sz="4000" b="1" i="0" u="none" strike="noStrike" kern="1200" cap="none" spc="0" normalizeH="0" baseline="0" noProof="0" dirty="0" smtClean="0">
                <a:ln>
                  <a:noFill/>
                </a:ln>
                <a:solidFill>
                  <a:srgbClr val="932D32"/>
                </a:solidFill>
                <a:effectLst/>
                <a:uLnTx/>
                <a:uFillTx/>
                <a:latin typeface="Calibri" panose="020F0502020204030204"/>
                <a:ea typeface="+mn-ea"/>
                <a:cs typeface="+mn-cs"/>
              </a:rPr>
              <a:t>Student Support Resources</a:t>
            </a:r>
          </a:p>
          <a:p>
            <a:pPr marL="3086077" lvl="6" indent="-342900">
              <a:lnSpc>
                <a:spcPct val="200000"/>
              </a:lnSpc>
              <a:buFont typeface="Wingdings" panose="05000000000000000000" pitchFamily="2" charset="2"/>
              <a:buChar char="ü"/>
              <a:defRPr/>
            </a:pPr>
            <a:r>
              <a:rPr lang="en-US" sz="2000" b="1" dirty="0" smtClean="0">
                <a:latin typeface="Calibri" panose="020F0502020204030204"/>
                <a:ea typeface="Malgun Gothic Semilight" panose="020B0502040204020203" pitchFamily="34" charset="-128"/>
                <a:cs typeface="Malgun Gothic Semilight" panose="020B0502040204020203" pitchFamily="34" charset="-128"/>
              </a:rPr>
              <a:t>College </a:t>
            </a:r>
            <a:r>
              <a:rPr lang="en-US" sz="2000" b="1" dirty="0">
                <a:latin typeface="Calibri" panose="020F0502020204030204"/>
                <a:ea typeface="Malgun Gothic Semilight" panose="020B0502040204020203" pitchFamily="34" charset="-128"/>
                <a:cs typeface="Malgun Gothic Semilight" panose="020B0502040204020203" pitchFamily="34" charset="-128"/>
              </a:rPr>
              <a:t>Counselors</a:t>
            </a:r>
          </a:p>
          <a:p>
            <a:r>
              <a:rPr lang="en-US" sz="2400" dirty="0" smtClean="0"/>
              <a:t>				</a:t>
            </a:r>
            <a:r>
              <a:rPr lang="en-US" sz="2000" dirty="0" smtClean="0"/>
              <a:t>Traveling C</a:t>
            </a:r>
            <a:r>
              <a:rPr lang="en-US" sz="2000" dirty="0" smtClean="0"/>
              <a:t>ollege </a:t>
            </a:r>
            <a:r>
              <a:rPr lang="en-US" sz="2000" dirty="0"/>
              <a:t>Counselors</a:t>
            </a:r>
          </a:p>
          <a:p>
            <a:pPr marL="3943350" lvl="8" indent="-285750">
              <a:buFont typeface="Arial" panose="020B0604020202020204" pitchFamily="34" charset="0"/>
              <a:buChar char="•"/>
            </a:pPr>
            <a:r>
              <a:rPr lang="en-US" sz="2000" dirty="0"/>
              <a:t>Visit </a:t>
            </a:r>
            <a:r>
              <a:rPr lang="en-US" sz="2000" dirty="0" smtClean="0"/>
              <a:t>high school sites, reach out to students, work with HS Counselors</a:t>
            </a:r>
            <a:endParaRPr lang="en-US" sz="2000" dirty="0"/>
          </a:p>
          <a:p>
            <a:pPr marL="3943350" lvl="8" indent="-285750">
              <a:buFont typeface="Arial" panose="020B0604020202020204" pitchFamily="34" charset="0"/>
              <a:buChar char="•"/>
            </a:pPr>
            <a:r>
              <a:rPr lang="en-US" sz="2000" dirty="0" smtClean="0"/>
              <a:t>Available for </a:t>
            </a:r>
            <a:r>
              <a:rPr lang="en-US" sz="2000" dirty="0"/>
              <a:t>college-related </a:t>
            </a:r>
            <a:r>
              <a:rPr lang="en-US" sz="2000" dirty="0" smtClean="0"/>
              <a:t>support</a:t>
            </a:r>
            <a:endParaRPr lang="en-US" sz="2000" dirty="0"/>
          </a:p>
          <a:p>
            <a:endParaRPr lang="en-US" sz="2000" dirty="0"/>
          </a:p>
          <a:p>
            <a:r>
              <a:rPr lang="en-US" sz="2000" dirty="0" smtClean="0"/>
              <a:t>				Early </a:t>
            </a:r>
            <a:r>
              <a:rPr lang="en-US" sz="2000" dirty="0"/>
              <a:t>College Academy College Counselors</a:t>
            </a:r>
          </a:p>
          <a:p>
            <a:pPr marL="3943350" lvl="8" indent="-285750">
              <a:buFont typeface="Arial" panose="020B0604020202020204" pitchFamily="34" charset="0"/>
              <a:buChar char="•"/>
            </a:pPr>
            <a:r>
              <a:rPr lang="en-US" sz="2000" dirty="0" smtClean="0"/>
              <a:t>Located at </a:t>
            </a:r>
            <a:r>
              <a:rPr lang="en-US" sz="2000" dirty="0"/>
              <a:t>the Mt. SAC Early College Academy site</a:t>
            </a:r>
          </a:p>
          <a:p>
            <a:pPr marL="3943350" lvl="8" indent="-285750">
              <a:buFont typeface="Arial" panose="020B0604020202020204" pitchFamily="34" charset="0"/>
              <a:buChar char="•"/>
            </a:pPr>
            <a:r>
              <a:rPr lang="en-US" sz="2000" dirty="0"/>
              <a:t>Mountie Academic Plans created with each </a:t>
            </a:r>
            <a:r>
              <a:rPr lang="en-US" sz="2000" dirty="0" smtClean="0"/>
              <a:t>student</a:t>
            </a:r>
            <a:endParaRPr kumimoji="0" lang="en-US" sz="2000" b="1" i="0" u="none" strike="noStrike" kern="1200" cap="none" spc="0" normalizeH="0" baseline="0" noProof="0" dirty="0" smtClean="0">
              <a:ln>
                <a:noFill/>
              </a:ln>
              <a:effectLst/>
              <a:uLnTx/>
              <a:uFillTx/>
              <a:latin typeface="Calibri" panose="020F0502020204030204"/>
              <a:ea typeface="Malgun Gothic Semilight" panose="020B0502040204020203" pitchFamily="34" charset="-128"/>
              <a:cs typeface="Malgun Gothic Semilight" panose="020B0502040204020203" pitchFamily="34" charset="-128"/>
            </a:endParaRPr>
          </a:p>
          <a:p>
            <a:pPr marL="3086077" marR="0" lvl="6"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ü"/>
              <a:tabLst/>
              <a:defRPr/>
            </a:pPr>
            <a:r>
              <a:rPr kumimoji="0" lang="en-US" sz="2000" b="1" i="0" u="none" strike="noStrike" kern="1200" cap="none" spc="0" normalizeH="0" baseline="0" noProof="0" dirty="0" smtClean="0">
                <a:ln>
                  <a:noFill/>
                </a:ln>
                <a:effectLst/>
                <a:uLnTx/>
                <a:uFillTx/>
                <a:latin typeface="Calibri" panose="020F0502020204030204"/>
                <a:ea typeface="Malgun Gothic Semilight" panose="020B0502040204020203" pitchFamily="34" charset="-128"/>
                <a:cs typeface="Malgun Gothic Semilight" panose="020B0502040204020203" pitchFamily="34" charset="-128"/>
              </a:rPr>
              <a:t>Library</a:t>
            </a:r>
            <a:endParaRPr kumimoji="0" lang="en-US" sz="2000" b="1" i="0" u="none" strike="noStrike" kern="1200" cap="none" spc="0" normalizeH="0" baseline="0" noProof="0" dirty="0">
              <a:ln>
                <a:noFill/>
              </a:ln>
              <a:effectLst/>
              <a:uLnTx/>
              <a:uFillTx/>
              <a:latin typeface="Calibri" panose="020F0502020204030204"/>
              <a:ea typeface="Malgun Gothic Semilight" panose="020B0502040204020203" pitchFamily="34" charset="-128"/>
              <a:cs typeface="Malgun Gothic Semilight" panose="020B0502040204020203" pitchFamily="34" charset="-128"/>
            </a:endParaRPr>
          </a:p>
          <a:p>
            <a:pPr marL="3086077" marR="0" lvl="6"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ü"/>
              <a:tabLst/>
              <a:defRPr/>
            </a:pPr>
            <a:r>
              <a:rPr lang="en-US" sz="2000" b="1" dirty="0" smtClean="0">
                <a:latin typeface="Calibri" panose="020F0502020204030204"/>
                <a:ea typeface="Malgun Gothic Semilight" panose="020B0502040204020203" pitchFamily="34" charset="-128"/>
                <a:cs typeface="Malgun Gothic Semilight" panose="020B0502040204020203" pitchFamily="34" charset="-128"/>
              </a:rPr>
              <a:t>Tutoring Centers</a:t>
            </a:r>
            <a:endParaRPr kumimoji="0" lang="en-US" sz="2000" b="1" i="0" u="none" strike="noStrike" kern="1200" cap="none" spc="0" normalizeH="0" baseline="0" noProof="0" dirty="0">
              <a:ln>
                <a:noFill/>
              </a:ln>
              <a:effectLst/>
              <a:uLnTx/>
              <a:uFillTx/>
              <a:latin typeface="Calibri" panose="020F0502020204030204"/>
              <a:ea typeface="Malgun Gothic Semilight" panose="020B0502040204020203" pitchFamily="34" charset="-128"/>
              <a:cs typeface="Malgun Gothic Semilight" panose="020B0502040204020203" pitchFamily="34" charset="-128"/>
            </a:endParaRPr>
          </a:p>
          <a:p>
            <a:pPr marL="3086077" marR="0" lvl="6"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ü"/>
              <a:tabLst/>
              <a:defRPr/>
            </a:pPr>
            <a:r>
              <a:rPr kumimoji="0" lang="en-US" sz="2000" b="1" i="0" u="none" strike="noStrike" kern="1200" cap="none" spc="0" normalizeH="0" baseline="0" noProof="0" dirty="0" smtClean="0">
                <a:ln>
                  <a:noFill/>
                </a:ln>
                <a:effectLst/>
                <a:uLnTx/>
                <a:uFillTx/>
                <a:latin typeface="Calibri" panose="020F0502020204030204"/>
                <a:ea typeface="Malgun Gothic Semilight" panose="020B0502040204020203" pitchFamily="34" charset="-128"/>
                <a:cs typeface="Malgun Gothic Semilight" panose="020B0502040204020203" pitchFamily="34" charset="-128"/>
              </a:rPr>
              <a:t>Health </a:t>
            </a:r>
            <a:r>
              <a:rPr kumimoji="0" lang="en-US" sz="2000" b="1" i="0" u="none" strike="noStrike" kern="1200" cap="none" spc="0" normalizeH="0" baseline="0" noProof="0" dirty="0">
                <a:ln>
                  <a:noFill/>
                </a:ln>
                <a:effectLst/>
                <a:uLnTx/>
                <a:uFillTx/>
                <a:latin typeface="Calibri" panose="020F0502020204030204"/>
                <a:ea typeface="Malgun Gothic Semilight" panose="020B0502040204020203" pitchFamily="34" charset="-128"/>
                <a:cs typeface="Malgun Gothic Semilight" panose="020B0502040204020203" pitchFamily="34" charset="-128"/>
              </a:rPr>
              <a:t>Services</a:t>
            </a:r>
          </a:p>
          <a:p>
            <a:pPr marL="3086077" marR="0" lvl="6"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ü"/>
              <a:tabLst/>
              <a:defRPr/>
            </a:pPr>
            <a:r>
              <a:rPr kumimoji="0" lang="en-US" sz="2000" b="1" i="0" u="none" strike="noStrike" kern="1200" cap="none" spc="0" normalizeH="0" baseline="0" noProof="0" dirty="0" smtClean="0">
                <a:ln>
                  <a:noFill/>
                </a:ln>
                <a:effectLst/>
                <a:uLnTx/>
                <a:uFillTx/>
                <a:latin typeface="Calibri" panose="020F0502020204030204"/>
                <a:ea typeface="Malgun Gothic Semilight" panose="020B0502040204020203" pitchFamily="34" charset="-128"/>
                <a:cs typeface="Malgun Gothic Semilight" panose="020B0502040204020203" pitchFamily="34" charset="-128"/>
              </a:rPr>
              <a:t>Online Tutoring </a:t>
            </a:r>
            <a:endParaRPr kumimoji="0" lang="en-US" sz="2000" b="1" i="0" u="none" strike="noStrike" kern="1200" cap="none" spc="0" normalizeH="0" baseline="0" noProof="0" dirty="0">
              <a:ln>
                <a:noFill/>
              </a:ln>
              <a:effectLst/>
              <a:uLnTx/>
              <a:uFillTx/>
              <a:latin typeface="Calibri" panose="020F0502020204030204"/>
              <a:ea typeface="Malgun Gothic Semilight" panose="020B0502040204020203" pitchFamily="34" charset="-128"/>
              <a:cs typeface="Malgun Gothic Semilight" panose="020B0502040204020203" pitchFamily="34" charset="-128"/>
            </a:endParaRPr>
          </a:p>
          <a:p>
            <a:pPr marL="2743177" marR="0" lvl="6" indent="0" algn="l" defTabSz="914400" rtl="0" eaLnBrk="1" fontAlgn="auto" latinLnBrk="0" hangingPunct="1">
              <a:lnSpc>
                <a:spcPct val="2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algun Gothic Semilight" panose="020B0502040204020203" pitchFamily="34" charset="-128"/>
              <a:cs typeface="Malgun Gothic Semilight" panose="020B0502040204020203" pitchFamily="34" charset="-128"/>
            </a:endParaRPr>
          </a:p>
          <a:p>
            <a:pPr marL="3086077" marR="0" lvl="6"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ü"/>
              <a:tabLst/>
              <a:defRPr/>
            </a:pPr>
            <a:endParaRPr kumimoji="0" lang="en-US" sz="2300" b="1" i="0" u="none" strike="noStrike" kern="1200" cap="none" spc="0" normalizeH="0" baseline="0" noProof="0" dirty="0">
              <a:ln>
                <a:noFill/>
              </a:ln>
              <a:solidFill>
                <a:prstClr val="black"/>
              </a:solidFill>
              <a:effectLst/>
              <a:uLnTx/>
              <a:uFillTx/>
              <a:latin typeface="Calibri" panose="020F0502020204030204"/>
              <a:ea typeface="Malgun Gothic Semilight" panose="020B0502040204020203" pitchFamily="34" charset="-128"/>
              <a:cs typeface="Malgun Gothic Semilight" panose="020B0502040204020203" pitchFamily="34" charset="-128"/>
            </a:endParaRPr>
          </a:p>
          <a:p>
            <a:pPr marL="1257277" marR="0" lvl="2"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ü"/>
              <a:tabLst/>
              <a:defRPr/>
            </a:pPr>
            <a:endParaRPr kumimoji="0" lang="en-US" sz="2300" b="1" i="0" u="none" strike="noStrike" kern="1200" cap="none" spc="0" normalizeH="0" baseline="0" noProof="0" dirty="0">
              <a:ln>
                <a:noFill/>
              </a:ln>
              <a:solidFill>
                <a:prstClr val="black"/>
              </a:solidFill>
              <a:effectLst/>
              <a:uLnTx/>
              <a:uFillTx/>
              <a:latin typeface="Calibri" panose="020F0502020204030204"/>
              <a:ea typeface="Malgun Gothic Semilight" panose="020B0502040204020203" pitchFamily="34" charset="-128"/>
              <a:cs typeface="Malgun Gothic Semilight" panose="020B0502040204020203" pitchFamily="34" charset="-128"/>
            </a:endParaRPr>
          </a:p>
        </p:txBody>
      </p:sp>
      <p:pic>
        <p:nvPicPr>
          <p:cNvPr id="8" name="Picture 7"/>
          <p:cNvPicPr>
            <a:picLocks noChangeAspect="1"/>
          </p:cNvPicPr>
          <p:nvPr/>
        </p:nvPicPr>
        <p:blipFill>
          <a:blip r:embed="rId4"/>
          <a:stretch>
            <a:fillRect/>
          </a:stretch>
        </p:blipFill>
        <p:spPr>
          <a:xfrm>
            <a:off x="9168115" y="3367225"/>
            <a:ext cx="2104192" cy="2522291"/>
          </a:xfrm>
          <a:prstGeom prst="rect">
            <a:avLst/>
          </a:prstGeom>
        </p:spPr>
      </p:pic>
    </p:spTree>
    <p:extLst>
      <p:ext uri="{BB962C8B-B14F-4D97-AF65-F5344CB8AC3E}">
        <p14:creationId xmlns:p14="http://schemas.microsoft.com/office/powerpoint/2010/main" val="17434404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072996"/>
            <a:ext cx="12192000" cy="785004"/>
          </a:xfrm>
          <a:prstGeom prst="rect">
            <a:avLst/>
          </a:prstGeom>
          <a:solidFill>
            <a:srgbClr val="AF23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9307965" y="50129"/>
            <a:ext cx="2536156" cy="810838"/>
          </a:xfrm>
          <a:prstGeom prst="rect">
            <a:avLst/>
          </a:prstGeom>
        </p:spPr>
      </p:pic>
      <p:sp>
        <p:nvSpPr>
          <p:cNvPr id="6" name="TextBox 5"/>
          <p:cNvSpPr txBox="1"/>
          <p:nvPr/>
        </p:nvSpPr>
        <p:spPr>
          <a:xfrm>
            <a:off x="581799" y="566496"/>
            <a:ext cx="10360059" cy="51398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932D32"/>
                </a:solidFill>
                <a:effectLst/>
                <a:uLnTx/>
                <a:uFillTx/>
                <a:latin typeface="Calibri" panose="020F0502020204030204"/>
                <a:ea typeface="+mn-ea"/>
                <a:cs typeface="+mn-cs"/>
              </a:rPr>
              <a:t>		</a:t>
            </a:r>
            <a:r>
              <a:rPr lang="en-US" sz="4400" b="1" dirty="0">
                <a:solidFill>
                  <a:srgbClr val="932D32"/>
                </a:solidFill>
                <a:latin typeface="Calibri" panose="020F0502020204030204"/>
              </a:rPr>
              <a:t>ACCESS Program Services</a:t>
            </a:r>
            <a:r>
              <a:rPr kumimoji="0" lang="en-US" sz="4400" b="1" i="0" u="none" strike="noStrike" kern="1200" cap="none" spc="0" normalizeH="0" baseline="0" noProof="0" dirty="0">
                <a:ln>
                  <a:noFill/>
                </a:ln>
                <a:solidFill>
                  <a:srgbClr val="932D32"/>
                </a:solidFill>
                <a:effectLst/>
                <a:uLnTx/>
                <a:uFillTx/>
                <a:latin typeface="Calibri" panose="020F0502020204030204"/>
              </a:rPr>
              <a:t>:</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32D32"/>
                </a:solidFill>
                <a:effectLst/>
                <a:uLnTx/>
                <a:uFillTx/>
                <a:latin typeface="Calibri" panose="020F0502020204030204"/>
                <a:ea typeface="+mn-ea"/>
                <a:cs typeface="+mn-cs"/>
              </a:rPr>
              <a:t>                                                         </a:t>
            </a:r>
            <a:r>
              <a:rPr kumimoji="0" lang="en-US" b="1" i="0" u="none" strike="noStrike" kern="1200" cap="none" spc="0" normalizeH="0" baseline="0" noProof="0" dirty="0">
                <a:ln>
                  <a:noFill/>
                </a:ln>
                <a:solidFill>
                  <a:srgbClr val="932D32"/>
                </a:solidFill>
                <a:effectLst/>
                <a:uLnTx/>
                <a:uFillTx/>
                <a:latin typeface="Calibri" panose="020F0502020204030204"/>
                <a:ea typeface="+mn-ea"/>
                <a:cs typeface="+mn-cs"/>
              </a:rPr>
              <a:t>Accessibility</a:t>
            </a:r>
            <a:r>
              <a:rPr kumimoji="0" lang="en-US" b="1" i="0" u="none" strike="noStrike" kern="1200" cap="none" spc="0" normalizeH="0" noProof="0" dirty="0">
                <a:ln>
                  <a:noFill/>
                </a:ln>
                <a:solidFill>
                  <a:srgbClr val="932D32"/>
                </a:solidFill>
                <a:effectLst/>
                <a:uLnTx/>
                <a:uFillTx/>
                <a:latin typeface="Calibri" panose="020F0502020204030204"/>
                <a:ea typeface="+mn-ea"/>
                <a:cs typeface="+mn-cs"/>
              </a:rPr>
              <a:t> Resource Centers for Students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noProof="0" dirty="0">
              <a:ln>
                <a:noFill/>
              </a:ln>
              <a:solidFill>
                <a:srgbClr val="932D32"/>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noProof="0" dirty="0">
                <a:ln>
                  <a:noFill/>
                </a:ln>
                <a:effectLst/>
                <a:uLnTx/>
                <a:uFillTx/>
                <a:latin typeface="Calibri" panose="020F0502020204030204"/>
                <a:ea typeface="+mn-ea"/>
                <a:cs typeface="+mn-cs"/>
              </a:rPr>
              <a:t>The Accessibility Resource Center for Students provides additional services and accommodations for students based on the educational limitations or barriers that are directly caused by a disability, diagnosis, or medical condition. Accommodations CANNOT fundamentally change academic requirements for </a:t>
            </a:r>
            <a:r>
              <a:rPr kumimoji="0" lang="en-US" sz="2000" i="0" u="none" strike="noStrike" kern="1200" cap="none" spc="0" normalizeH="0" noProof="0" dirty="0" smtClean="0">
                <a:ln>
                  <a:noFill/>
                </a:ln>
                <a:effectLst/>
                <a:uLnTx/>
                <a:uFillTx/>
                <a:latin typeface="Calibri" panose="020F0502020204030204"/>
                <a:ea typeface="+mn-ea"/>
                <a:cs typeface="+mn-cs"/>
              </a:rPr>
              <a:t>degrees</a:t>
            </a:r>
            <a:r>
              <a:rPr kumimoji="0" lang="en-US" sz="2000" i="0" u="none" strike="noStrike" kern="1200" cap="none" spc="0" normalizeH="0" noProof="0" dirty="0">
                <a:ln>
                  <a:noFill/>
                </a:ln>
                <a:effectLst/>
                <a:uLnTx/>
                <a:uFillTx/>
                <a:latin typeface="Calibri" panose="020F0502020204030204"/>
                <a:ea typeface="+mn-ea"/>
                <a:cs typeface="+mn-cs"/>
              </a:rPr>
              <a:t>, certificates, programs, courses or assignments.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600" b="1" dirty="0">
              <a:latin typeface="Calibri" panose="020F05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noProof="0" dirty="0">
                <a:ln>
                  <a:noFill/>
                </a:ln>
                <a:effectLst/>
                <a:uLnTx/>
                <a:uFillTx/>
                <a:latin typeface="Calibri" panose="020F0502020204030204"/>
              </a:rPr>
              <a:t>STEPS TO BECOME AN ACCESS STUDENT THROUGH DUAL ENROLLMENT: </a:t>
            </a:r>
          </a:p>
          <a:p>
            <a:pPr marL="914400" lvl="1" indent="-457200" algn="just">
              <a:buFont typeface="+mj-lt"/>
              <a:buAutoNum type="arabicPeriod"/>
              <a:defRPr/>
            </a:pPr>
            <a:r>
              <a:rPr lang="en-US" sz="2000" dirty="0" smtClean="0">
                <a:latin typeface="Calibri" panose="020F0502020204030204"/>
              </a:rPr>
              <a:t>Apply to Mt. SAC/Dual Enrollment </a:t>
            </a:r>
          </a:p>
          <a:p>
            <a:pPr marL="914400" lvl="1" indent="-457200" algn="just">
              <a:buFont typeface="+mj-lt"/>
              <a:buAutoNum type="arabicPeriod"/>
              <a:defRPr/>
            </a:pPr>
            <a:r>
              <a:rPr kumimoji="0" lang="en-US" sz="2000" i="0" u="none" strike="noStrike" kern="1200" cap="none" spc="0" normalizeH="0" noProof="0" dirty="0" smtClean="0">
                <a:ln>
                  <a:noFill/>
                </a:ln>
                <a:effectLst/>
                <a:uLnTx/>
                <a:uFillTx/>
                <a:latin typeface="Calibri" panose="020F0502020204030204"/>
              </a:rPr>
              <a:t>Apply to ACCESS  </a:t>
            </a:r>
            <a:r>
              <a:rPr kumimoji="0" lang="en-US" sz="2000" i="0" u="none" strike="noStrike" kern="1200" cap="none" spc="0" normalizeH="0" noProof="0" dirty="0" smtClean="0">
                <a:ln>
                  <a:noFill/>
                </a:ln>
                <a:effectLst/>
                <a:uLnTx/>
                <a:uFillTx/>
                <a:latin typeface="Calibri" panose="020F0502020204030204"/>
                <a:hlinkClick r:id="rId4"/>
              </a:rPr>
              <a:t>www.mtsac.edu/access</a:t>
            </a:r>
            <a:r>
              <a:rPr kumimoji="0" lang="en-US" sz="2000" i="0" u="none" strike="noStrike" kern="1200" cap="none" spc="0" normalizeH="0" noProof="0" dirty="0" smtClean="0">
                <a:ln>
                  <a:noFill/>
                </a:ln>
                <a:effectLst/>
                <a:uLnTx/>
                <a:uFillTx/>
                <a:latin typeface="Calibri" panose="020F0502020204030204"/>
              </a:rPr>
              <a:t> </a:t>
            </a:r>
            <a:r>
              <a:rPr lang="en-US" sz="2000" dirty="0" smtClean="0">
                <a:latin typeface="Calibri" panose="020F0502020204030204"/>
              </a:rPr>
              <a:t>	</a:t>
            </a:r>
            <a:endParaRPr kumimoji="0" lang="en-US" sz="2000" i="0" u="none" strike="noStrike" kern="1200" cap="none" spc="0" normalizeH="0" noProof="0" dirty="0" smtClean="0">
              <a:ln>
                <a:noFill/>
              </a:ln>
              <a:effectLst/>
              <a:uLnTx/>
              <a:uFillTx/>
              <a:latin typeface="Calibri" panose="020F0502020204030204"/>
            </a:endParaRPr>
          </a:p>
          <a:p>
            <a:pPr marL="914400" lvl="1" indent="-457200" algn="just">
              <a:buFont typeface="+mj-lt"/>
              <a:buAutoNum type="arabicPeriod"/>
              <a:defRPr/>
            </a:pPr>
            <a:r>
              <a:rPr lang="en-US" sz="2000" dirty="0" smtClean="0">
                <a:latin typeface="Calibri" panose="020F0502020204030204"/>
              </a:rPr>
              <a:t>Complete </a:t>
            </a:r>
            <a:r>
              <a:rPr lang="en-US" sz="2000" dirty="0">
                <a:latin typeface="Calibri" panose="020F0502020204030204"/>
              </a:rPr>
              <a:t>the AQ and Orientation </a:t>
            </a:r>
          </a:p>
          <a:p>
            <a:pPr lvl="1" algn="just">
              <a:defRPr/>
            </a:pPr>
            <a:r>
              <a:rPr lang="en-US" sz="2000" dirty="0" smtClean="0">
                <a:latin typeface="Calibri" panose="020F0502020204030204"/>
              </a:rPr>
              <a:t>        </a:t>
            </a:r>
            <a:r>
              <a:rPr lang="en-US" dirty="0">
                <a:latin typeface="Calibri" panose="020F0502020204030204"/>
              </a:rPr>
              <a:t>(may have done already based on courses you want to take)</a:t>
            </a:r>
          </a:p>
          <a:p>
            <a:pPr marL="914400" lvl="1" indent="-457200" algn="just">
              <a:buFont typeface="+mj-lt"/>
              <a:buAutoNum type="arabicPeriod" startAt="4"/>
              <a:defRPr/>
            </a:pPr>
            <a:r>
              <a:rPr lang="en-US" sz="2000" dirty="0">
                <a:latin typeface="Calibri" panose="020F0502020204030204"/>
              </a:rPr>
              <a:t>See an ACCESS Counselor </a:t>
            </a:r>
          </a:p>
          <a:p>
            <a:pPr marL="914400" lvl="1" indent="-457200" algn="just">
              <a:buFont typeface="+mj-lt"/>
              <a:buAutoNum type="arabicPeriod" startAt="4"/>
              <a:defRPr/>
            </a:pPr>
            <a:r>
              <a:rPr lang="en-US" sz="2000" dirty="0">
                <a:latin typeface="Calibri" panose="020F0502020204030204"/>
              </a:rPr>
              <a:t>Request Accommodations </a:t>
            </a:r>
            <a:endParaRPr kumimoji="0" lang="en-US" sz="2000" i="0" u="none" strike="noStrike" kern="1200" cap="none" spc="0" normalizeH="0" noProof="0" dirty="0">
              <a:ln>
                <a:noFill/>
              </a:ln>
              <a:effectLst/>
              <a:uLnTx/>
              <a:uFillTx/>
              <a:latin typeface="Calibri" panose="020F0502020204030204"/>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sz="1600" b="1" dirty="0">
              <a:solidFill>
                <a:srgbClr val="932D32"/>
              </a:solidFill>
              <a:latin typeface="Calibri" panose="020F0502020204030204"/>
            </a:endParaRPr>
          </a:p>
        </p:txBody>
      </p:sp>
    </p:spTree>
    <p:extLst>
      <p:ext uri="{BB962C8B-B14F-4D97-AF65-F5344CB8AC3E}">
        <p14:creationId xmlns:p14="http://schemas.microsoft.com/office/powerpoint/2010/main" val="16007412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1005904" y="1271534"/>
            <a:ext cx="10076688" cy="4389120"/>
          </a:xfrm>
        </p:spPr>
        <p:txBody>
          <a:bodyPr/>
          <a:lstStyle/>
          <a:p>
            <a:pPr algn="ctr"/>
            <a:endParaRPr lang="en-US" dirty="0" smtClean="0"/>
          </a:p>
          <a:p>
            <a:pPr algn="ctr"/>
            <a:endParaRPr lang="en-US" dirty="0"/>
          </a:p>
          <a:p>
            <a:pPr marL="0" indent="0" algn="ctr">
              <a:buNone/>
            </a:pPr>
            <a:r>
              <a:rPr lang="en-US" sz="4400" b="1" dirty="0">
                <a:solidFill>
                  <a:srgbClr val="932D32"/>
                </a:solidFill>
                <a:latin typeface="Calibri" panose="020F0502020204030204"/>
              </a:rPr>
              <a:t>Campus Visits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4652" y="221015"/>
            <a:ext cx="3099193" cy="1094163"/>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597" y="1315178"/>
            <a:ext cx="3203169" cy="240237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5731" y="1271534"/>
            <a:ext cx="3261360" cy="244602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596" y="4074170"/>
            <a:ext cx="3203169" cy="245100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45731" y="4074170"/>
            <a:ext cx="3261360" cy="2451008"/>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43381" y="4074170"/>
            <a:ext cx="3316360" cy="2487270"/>
          </a:xfrm>
          <a:prstGeom prst="rect">
            <a:avLst/>
          </a:prstGeom>
        </p:spPr>
      </p:pic>
    </p:spTree>
    <p:extLst>
      <p:ext uri="{BB962C8B-B14F-4D97-AF65-F5344CB8AC3E}">
        <p14:creationId xmlns:p14="http://schemas.microsoft.com/office/powerpoint/2010/main" val="35643848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072996"/>
            <a:ext cx="12192000" cy="785004"/>
          </a:xfrm>
          <a:prstGeom prst="rect">
            <a:avLst/>
          </a:prstGeom>
          <a:solidFill>
            <a:srgbClr val="AF23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23346" y="2509624"/>
            <a:ext cx="11294279" cy="1323439"/>
          </a:xfrm>
          <a:prstGeom prst="rect">
            <a:avLst/>
          </a:prstGeom>
          <a:noFill/>
        </p:spPr>
        <p:txBody>
          <a:bodyPr wrap="square" rtlCol="0">
            <a:spAutoFit/>
          </a:bodyPr>
          <a:lstStyle/>
          <a:p>
            <a:pPr algn="ctr"/>
            <a:r>
              <a:rPr lang="en-US" sz="4000" dirty="0" smtClean="0">
                <a:latin typeface="Adobe Caslon Pro"/>
                <a:cs typeface="Adobe Caslon Pro"/>
              </a:rPr>
              <a:t>Q &amp; A Session</a:t>
            </a:r>
          </a:p>
          <a:p>
            <a:pPr algn="ctr"/>
            <a:r>
              <a:rPr lang="en-US" sz="4000" dirty="0" smtClean="0">
                <a:latin typeface="Adobe Caslon Pro"/>
                <a:cs typeface="Adobe Caslon Pro"/>
              </a:rPr>
              <a:t>Student Ready Practices and On-Boarding</a:t>
            </a:r>
            <a:endParaRPr lang="en-US" sz="4000" dirty="0">
              <a:latin typeface="Adobe Caslon Pro"/>
              <a:cs typeface="Adobe Caslon Pro"/>
            </a:endParaRPr>
          </a:p>
        </p:txBody>
      </p:sp>
    </p:spTree>
    <p:extLst>
      <p:ext uri="{BB962C8B-B14F-4D97-AF65-F5344CB8AC3E}">
        <p14:creationId xmlns:p14="http://schemas.microsoft.com/office/powerpoint/2010/main" val="12760901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43644" y="1121939"/>
            <a:ext cx="4559194" cy="584776"/>
          </a:xfrm>
          <a:prstGeom prst="rect">
            <a:avLst/>
          </a:prstGeom>
          <a:solidFill>
            <a:schemeClr val="bg2"/>
          </a:solidFill>
        </p:spPr>
        <p:txBody>
          <a:bodyPr wrap="none">
            <a:spAutoFit/>
          </a:bodyPr>
          <a:lstStyle/>
          <a:p>
            <a:pPr algn="ctr"/>
            <a:r>
              <a:rPr lang="en-US" sz="3200" dirty="0" smtClean="0">
                <a:latin typeface="Adobe Caslon Pro"/>
                <a:cs typeface="Adobe Caslon Pro"/>
              </a:rPr>
              <a:t>Session Topics at a Glance</a:t>
            </a:r>
            <a:endParaRPr lang="en-US" sz="3200" dirty="0">
              <a:latin typeface="Adobe Caslon Pro"/>
              <a:cs typeface="Adobe Caslon Pro"/>
            </a:endParaRPr>
          </a:p>
        </p:txBody>
      </p:sp>
      <p:sp>
        <p:nvSpPr>
          <p:cNvPr id="6" name="TextBox 5"/>
          <p:cNvSpPr txBox="1"/>
          <p:nvPr/>
        </p:nvSpPr>
        <p:spPr>
          <a:xfrm>
            <a:off x="1100120" y="2130865"/>
            <a:ext cx="7080046" cy="5693866"/>
          </a:xfrm>
          <a:prstGeom prst="rect">
            <a:avLst/>
          </a:prstGeom>
          <a:noFill/>
        </p:spPr>
        <p:txBody>
          <a:bodyPr wrap="square" rtlCol="0">
            <a:spAutoFit/>
          </a:bodyPr>
          <a:lstStyle/>
          <a:p>
            <a:endParaRPr lang="en-US" sz="2400" dirty="0" smtClean="0">
              <a:latin typeface="Adobe Caslon Pro"/>
              <a:cs typeface="Adobe Caslon Pro"/>
            </a:endParaRPr>
          </a:p>
          <a:p>
            <a:pPr marL="457200" indent="-457200">
              <a:buFont typeface="Arial"/>
              <a:buChar char="•"/>
            </a:pPr>
            <a:r>
              <a:rPr lang="en-US" sz="2400" dirty="0" smtClean="0">
                <a:latin typeface="Adobe Caslon Pro"/>
                <a:cs typeface="Adobe Caslon Pro"/>
              </a:rPr>
              <a:t>Robust Partnership Development</a:t>
            </a:r>
          </a:p>
          <a:p>
            <a:pPr marL="457200" indent="-457200">
              <a:buFont typeface="Arial"/>
              <a:buChar char="•"/>
            </a:pPr>
            <a:endParaRPr lang="en-US" sz="1200" dirty="0" smtClean="0">
              <a:latin typeface="Adobe Caslon Pro"/>
              <a:cs typeface="Adobe Caslon Pro"/>
            </a:endParaRPr>
          </a:p>
          <a:p>
            <a:pPr marL="457200" indent="-457200">
              <a:buFont typeface="Arial"/>
              <a:buChar char="•"/>
            </a:pPr>
            <a:r>
              <a:rPr lang="en-US" sz="2400" dirty="0" smtClean="0">
                <a:latin typeface="Adobe Caslon Pro"/>
                <a:cs typeface="Adobe Caslon Pro"/>
              </a:rPr>
              <a:t>College Faculty and High School Partner Teacher Collaboration</a:t>
            </a:r>
          </a:p>
          <a:p>
            <a:endParaRPr lang="en-US" sz="1200" dirty="0">
              <a:latin typeface="Adobe Caslon Pro"/>
              <a:cs typeface="Adobe Caslon Pro"/>
            </a:endParaRPr>
          </a:p>
          <a:p>
            <a:pPr marL="457200" indent="-457200">
              <a:buFont typeface="Arial"/>
              <a:buChar char="•"/>
            </a:pPr>
            <a:r>
              <a:rPr lang="en-US" sz="2400" dirty="0" smtClean="0">
                <a:latin typeface="Adobe Caslon Pro"/>
                <a:cs typeface="Adobe Caslon Pro"/>
              </a:rPr>
              <a:t>Student-Ready Services and On-Boarding</a:t>
            </a:r>
            <a:endParaRPr lang="en-US" sz="2400" u="sng" dirty="0" smtClean="0">
              <a:latin typeface="Adobe Caslon Pro"/>
              <a:cs typeface="Adobe Caslon Pro"/>
            </a:endParaRPr>
          </a:p>
          <a:p>
            <a:endParaRPr lang="en-US" sz="1200" u="sng" dirty="0" smtClean="0">
              <a:latin typeface="Adobe Caslon Pro"/>
              <a:cs typeface="Adobe Caslon Pro"/>
            </a:endParaRPr>
          </a:p>
          <a:p>
            <a:endParaRPr lang="en-US" sz="2400" u="sng" dirty="0" smtClean="0">
              <a:latin typeface="Adobe Caslon Pro"/>
              <a:cs typeface="Adobe Caslon Pro"/>
            </a:endParaRPr>
          </a:p>
          <a:p>
            <a:pPr marL="457200" indent="-457200">
              <a:buFont typeface="Arial"/>
              <a:buChar char="•"/>
            </a:pPr>
            <a:endParaRPr lang="en-US" sz="2400" u="sng" dirty="0">
              <a:latin typeface="Adobe Caslon Pro"/>
              <a:cs typeface="Adobe Caslon Pro"/>
            </a:endParaRPr>
          </a:p>
          <a:p>
            <a:pPr marL="457200" indent="-457200">
              <a:buFont typeface="Arial"/>
              <a:buChar char="•"/>
            </a:pPr>
            <a:endParaRPr lang="en-US" sz="2400" u="sng" dirty="0" smtClean="0">
              <a:latin typeface="Adobe Caslon Pro"/>
              <a:cs typeface="Adobe Caslon Pro"/>
            </a:endParaRPr>
          </a:p>
          <a:p>
            <a:endParaRPr lang="en-US" sz="2400" dirty="0" smtClean="0">
              <a:latin typeface="Adobe Caslon Pro"/>
              <a:cs typeface="Adobe Caslon Pro"/>
            </a:endParaRPr>
          </a:p>
          <a:p>
            <a:endParaRPr lang="en-US" sz="2400" dirty="0" smtClean="0">
              <a:latin typeface="Adobe Caslon Pro"/>
              <a:cs typeface="Adobe Caslon Pro"/>
            </a:endParaRPr>
          </a:p>
          <a:p>
            <a:pPr marL="457200" indent="-457200">
              <a:buFont typeface="Arial"/>
              <a:buChar char="•"/>
            </a:pPr>
            <a:endParaRPr lang="en-US" sz="2400" dirty="0" smtClean="0">
              <a:latin typeface="Adobe Caslon Pro"/>
              <a:cs typeface="Adobe Caslon Pro"/>
            </a:endParaRPr>
          </a:p>
          <a:p>
            <a:endParaRPr lang="en-US" sz="3200" dirty="0"/>
          </a:p>
          <a:p>
            <a:endParaRPr lang="en-US" sz="3200" dirty="0"/>
          </a:p>
        </p:txBody>
      </p:sp>
      <p:sp>
        <p:nvSpPr>
          <p:cNvPr id="7" name="Rectangle 6"/>
          <p:cNvSpPr/>
          <p:nvPr/>
        </p:nvSpPr>
        <p:spPr>
          <a:xfrm>
            <a:off x="0" y="6072996"/>
            <a:ext cx="12192000" cy="785004"/>
          </a:xfrm>
          <a:prstGeom prst="rect">
            <a:avLst/>
          </a:prstGeom>
          <a:solidFill>
            <a:srgbClr val="AF23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73328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7648"/>
          <a:stretch/>
        </p:blipFill>
        <p:spPr>
          <a:xfrm>
            <a:off x="300104" y="0"/>
            <a:ext cx="3643681" cy="8702977"/>
          </a:xfrm>
          <a:prstGeom prst="rect">
            <a:avLst/>
          </a:prstGeom>
        </p:spPr>
      </p:pic>
      <p:sp>
        <p:nvSpPr>
          <p:cNvPr id="2" name="TextBox 1"/>
          <p:cNvSpPr txBox="1"/>
          <p:nvPr/>
        </p:nvSpPr>
        <p:spPr>
          <a:xfrm>
            <a:off x="3872033" y="3924329"/>
            <a:ext cx="7980361" cy="1200329"/>
          </a:xfrm>
          <a:prstGeom prst="rect">
            <a:avLst/>
          </a:prstGeom>
          <a:noFill/>
        </p:spPr>
        <p:txBody>
          <a:bodyPr wrap="square" rtlCol="0">
            <a:spAutoFit/>
          </a:bodyPr>
          <a:lstStyle/>
          <a:p>
            <a:r>
              <a:rPr lang="en-US" dirty="0" smtClean="0">
                <a:latin typeface="Adobe Caslon Pro"/>
                <a:cs typeface="Adobe Caslon Pro"/>
              </a:rPr>
              <a:t>Andrea </a:t>
            </a:r>
            <a:r>
              <a:rPr lang="en-US" dirty="0" err="1" smtClean="0">
                <a:latin typeface="Adobe Caslon Pro"/>
                <a:cs typeface="Adobe Caslon Pro"/>
              </a:rPr>
              <a:t>Vizenor</a:t>
            </a:r>
            <a:r>
              <a:rPr lang="en-US" dirty="0" smtClean="0">
                <a:latin typeface="Adobe Caslon Pro"/>
                <a:cs typeface="Adobe Caslon Pro"/>
              </a:rPr>
              <a:t>, </a:t>
            </a:r>
          </a:p>
          <a:p>
            <a:r>
              <a:rPr lang="en-US" dirty="0" smtClean="0">
                <a:latin typeface="Adobe Caslon Pro"/>
                <a:cs typeface="Adobe Caslon Pro"/>
              </a:rPr>
              <a:t>Dean Strategic Partnerships and Workforce Development</a:t>
            </a:r>
          </a:p>
          <a:p>
            <a:r>
              <a:rPr lang="en-US" dirty="0" smtClean="0">
                <a:latin typeface="Adobe Caslon Pro"/>
                <a:cs typeface="Adobe Caslon Pro"/>
              </a:rPr>
              <a:t>Skyline College</a:t>
            </a:r>
          </a:p>
          <a:p>
            <a:r>
              <a:rPr lang="en-US" dirty="0" smtClean="0">
                <a:latin typeface="Adobe Caslon Pro"/>
                <a:cs typeface="Adobe Caslon Pro"/>
                <a:hlinkClick r:id="rId4"/>
              </a:rPr>
              <a:t>vizenora@smccd.edu</a:t>
            </a:r>
            <a:r>
              <a:rPr lang="en-US" dirty="0" smtClean="0">
                <a:latin typeface="Adobe Caslon Pro"/>
                <a:cs typeface="Adobe Caslon Pro"/>
              </a:rPr>
              <a:t> </a:t>
            </a:r>
            <a:endParaRPr lang="en-US" dirty="0">
              <a:latin typeface="Adobe Caslon Pro"/>
              <a:cs typeface="Adobe Caslon Pro"/>
            </a:endParaRPr>
          </a:p>
        </p:txBody>
      </p:sp>
      <p:sp>
        <p:nvSpPr>
          <p:cNvPr id="9" name="TextBox 8"/>
          <p:cNvSpPr txBox="1"/>
          <p:nvPr/>
        </p:nvSpPr>
        <p:spPr>
          <a:xfrm>
            <a:off x="3842998" y="2459079"/>
            <a:ext cx="7980361" cy="1754327"/>
          </a:xfrm>
          <a:prstGeom prst="rect">
            <a:avLst/>
          </a:prstGeom>
          <a:noFill/>
        </p:spPr>
        <p:txBody>
          <a:bodyPr wrap="square" rtlCol="0">
            <a:spAutoFit/>
          </a:bodyPr>
          <a:lstStyle/>
          <a:p>
            <a:r>
              <a:rPr lang="en-US" dirty="0" smtClean="0">
                <a:latin typeface="Adobe Caslon Pro"/>
                <a:cs typeface="Adobe Caslon Pro"/>
              </a:rPr>
              <a:t>Michelle </a:t>
            </a:r>
            <a:r>
              <a:rPr lang="en-US" dirty="0" err="1" smtClean="0">
                <a:latin typeface="Adobe Caslon Pro"/>
                <a:cs typeface="Adobe Caslon Pro"/>
              </a:rPr>
              <a:t>Sampat</a:t>
            </a:r>
            <a:r>
              <a:rPr lang="en-US" dirty="0" smtClean="0">
                <a:latin typeface="Adobe Caslon Pro"/>
                <a:cs typeface="Adobe Caslon Pro"/>
              </a:rPr>
              <a:t>, </a:t>
            </a:r>
          </a:p>
          <a:p>
            <a:r>
              <a:rPr lang="en-US" dirty="0" smtClean="0">
                <a:latin typeface="Adobe Caslon Pro"/>
                <a:cs typeface="Adobe Caslon Pro"/>
              </a:rPr>
              <a:t>Associate Dean of Instruction</a:t>
            </a:r>
          </a:p>
          <a:p>
            <a:r>
              <a:rPr lang="en-US" dirty="0" smtClean="0">
                <a:latin typeface="Adobe Caslon Pro"/>
                <a:cs typeface="Adobe Caslon Pro"/>
              </a:rPr>
              <a:t>Mt. San Antonio College</a:t>
            </a:r>
            <a:endParaRPr lang="en-US" dirty="0">
              <a:latin typeface="Adobe Caslon Pro"/>
              <a:cs typeface="Adobe Caslon Pro"/>
            </a:endParaRPr>
          </a:p>
          <a:p>
            <a:r>
              <a:rPr lang="en-US" dirty="0">
                <a:latin typeface="Adobe Caslon Pro"/>
                <a:cs typeface="Adobe Caslon Pro"/>
                <a:hlinkClick r:id="rId5"/>
              </a:rPr>
              <a:t>msampat@</a:t>
            </a:r>
            <a:r>
              <a:rPr lang="en-US" dirty="0" smtClean="0">
                <a:latin typeface="Adobe Caslon Pro"/>
                <a:cs typeface="Adobe Caslon Pro"/>
                <a:hlinkClick r:id="rId5"/>
              </a:rPr>
              <a:t>mtsac.edu</a:t>
            </a:r>
            <a:r>
              <a:rPr lang="en-US" dirty="0" smtClean="0">
                <a:latin typeface="Adobe Caslon Pro"/>
                <a:cs typeface="Adobe Caslon Pro"/>
              </a:rPr>
              <a:t> </a:t>
            </a:r>
            <a:endParaRPr lang="en-US" dirty="0">
              <a:latin typeface="Adobe Caslon Pro"/>
              <a:cs typeface="Adobe Caslon Pro"/>
            </a:endParaRPr>
          </a:p>
          <a:p>
            <a:endParaRPr lang="en-US" dirty="0" smtClean="0">
              <a:latin typeface="Adobe Caslon Pro"/>
              <a:cs typeface="Adobe Caslon Pro"/>
            </a:endParaRPr>
          </a:p>
          <a:p>
            <a:endParaRPr lang="en-US" dirty="0">
              <a:latin typeface="Adobe Caslon Pro"/>
              <a:cs typeface="Adobe Caslon Pro"/>
            </a:endParaRPr>
          </a:p>
        </p:txBody>
      </p:sp>
      <p:sp>
        <p:nvSpPr>
          <p:cNvPr id="10" name="Rectangle 9"/>
          <p:cNvSpPr/>
          <p:nvPr/>
        </p:nvSpPr>
        <p:spPr>
          <a:xfrm>
            <a:off x="3757498" y="1197530"/>
            <a:ext cx="7342724" cy="584776"/>
          </a:xfrm>
          <a:prstGeom prst="rect">
            <a:avLst/>
          </a:prstGeom>
          <a:solidFill>
            <a:schemeClr val="bg2"/>
          </a:solidFill>
        </p:spPr>
        <p:txBody>
          <a:bodyPr wrap="none">
            <a:spAutoFit/>
          </a:bodyPr>
          <a:lstStyle/>
          <a:p>
            <a:pPr algn="ctr"/>
            <a:r>
              <a:rPr lang="en-US" sz="3200" dirty="0" smtClean="0">
                <a:latin typeface="Adobe Caslon Pro"/>
                <a:cs typeface="Adobe Caslon Pro"/>
              </a:rPr>
              <a:t>For More Information – Please Contact us!</a:t>
            </a:r>
            <a:endParaRPr lang="en-US" sz="3200" dirty="0">
              <a:latin typeface="Adobe Caslon Pro"/>
              <a:cs typeface="Adobe Caslon Pro"/>
            </a:endParaRPr>
          </a:p>
        </p:txBody>
      </p:sp>
    </p:spTree>
    <p:extLst>
      <p:ext uri="{BB962C8B-B14F-4D97-AF65-F5344CB8AC3E}">
        <p14:creationId xmlns:p14="http://schemas.microsoft.com/office/powerpoint/2010/main" val="13952186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7648"/>
          <a:stretch/>
        </p:blipFill>
        <p:spPr>
          <a:xfrm>
            <a:off x="300104" y="0"/>
            <a:ext cx="3643681" cy="8702977"/>
          </a:xfrm>
          <a:prstGeom prst="rect">
            <a:avLst/>
          </a:prstGeom>
        </p:spPr>
      </p:pic>
      <p:sp>
        <p:nvSpPr>
          <p:cNvPr id="6" name="TextBox 5"/>
          <p:cNvSpPr txBox="1"/>
          <p:nvPr/>
        </p:nvSpPr>
        <p:spPr>
          <a:xfrm>
            <a:off x="3813241" y="1954978"/>
            <a:ext cx="7548113" cy="1384995"/>
          </a:xfrm>
          <a:prstGeom prst="rect">
            <a:avLst/>
          </a:prstGeom>
          <a:noFill/>
        </p:spPr>
        <p:txBody>
          <a:bodyPr wrap="square" rtlCol="0">
            <a:spAutoFit/>
          </a:bodyPr>
          <a:lstStyle/>
          <a:p>
            <a:r>
              <a:rPr lang="en-US" sz="1400" b="1" dirty="0" smtClean="0"/>
              <a:t>Faculty </a:t>
            </a:r>
            <a:r>
              <a:rPr lang="en-US" sz="1400" b="1" dirty="0"/>
              <a:t>Resource Guide:</a:t>
            </a:r>
            <a:endParaRPr lang="en-US" sz="1400" dirty="0"/>
          </a:p>
          <a:p>
            <a:r>
              <a:rPr lang="en-US" sz="1400" u="sng" dirty="0">
                <a:hlinkClick r:id="rId4"/>
              </a:rPr>
              <a:t>https://drive.google.com/file/d/1Mh1QDIBa63efLZEAfDX2E5gNt-1qAo3D/view?usp=sharing</a:t>
            </a:r>
            <a:endParaRPr lang="en-US" sz="1400" dirty="0"/>
          </a:p>
          <a:p>
            <a:r>
              <a:rPr lang="en-US" sz="1400" dirty="0"/>
              <a:t> </a:t>
            </a:r>
          </a:p>
          <a:p>
            <a:r>
              <a:rPr lang="en-US" sz="1400" b="1" dirty="0"/>
              <a:t>Student Resource Guide</a:t>
            </a:r>
            <a:r>
              <a:rPr lang="en-US" sz="1400" b="1" dirty="0" smtClean="0"/>
              <a:t>:</a:t>
            </a:r>
          </a:p>
          <a:p>
            <a:r>
              <a:rPr lang="en-US" sz="1400" u="sng" dirty="0">
                <a:hlinkClick r:id="rId5"/>
              </a:rPr>
              <a:t>https://drive.google.com/file/d/1ZqIk2UhM3XRCCXmyiF5ufDSojag23Uzm/view?usp=sharing</a:t>
            </a:r>
            <a:endParaRPr lang="en-US" sz="1400" dirty="0"/>
          </a:p>
          <a:p>
            <a:endParaRPr lang="en-US" sz="1400" dirty="0"/>
          </a:p>
        </p:txBody>
      </p:sp>
      <p:sp>
        <p:nvSpPr>
          <p:cNvPr id="7" name="Rectangle 6"/>
          <p:cNvSpPr/>
          <p:nvPr/>
        </p:nvSpPr>
        <p:spPr>
          <a:xfrm>
            <a:off x="3838124" y="804456"/>
            <a:ext cx="2736338" cy="584776"/>
          </a:xfrm>
          <a:prstGeom prst="rect">
            <a:avLst/>
          </a:prstGeom>
          <a:solidFill>
            <a:schemeClr val="bg2"/>
          </a:solidFill>
        </p:spPr>
        <p:txBody>
          <a:bodyPr wrap="none">
            <a:spAutoFit/>
          </a:bodyPr>
          <a:lstStyle/>
          <a:p>
            <a:pPr algn="ctr"/>
            <a:r>
              <a:rPr lang="en-US" sz="3200" dirty="0" smtClean="0">
                <a:latin typeface="Adobe Caslon Pro"/>
                <a:cs typeface="Adobe Caslon Pro"/>
              </a:rPr>
              <a:t>Resource Links</a:t>
            </a:r>
            <a:endParaRPr lang="en-US" sz="3200" dirty="0">
              <a:latin typeface="Adobe Caslon Pro"/>
              <a:cs typeface="Adobe Caslon Pro"/>
            </a:endParaRPr>
          </a:p>
        </p:txBody>
      </p:sp>
    </p:spTree>
    <p:extLst>
      <p:ext uri="{BB962C8B-B14F-4D97-AF65-F5344CB8AC3E}">
        <p14:creationId xmlns:p14="http://schemas.microsoft.com/office/powerpoint/2010/main" val="11743426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325294"/>
            <a:ext cx="12192000" cy="532705"/>
          </a:xfrm>
          <a:prstGeom prst="rect">
            <a:avLst/>
          </a:prstGeom>
          <a:solidFill>
            <a:srgbClr val="AF23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32472" y="891171"/>
            <a:ext cx="7080046" cy="8032968"/>
          </a:xfrm>
          <a:prstGeom prst="rect">
            <a:avLst/>
          </a:prstGeom>
          <a:noFill/>
        </p:spPr>
        <p:txBody>
          <a:bodyPr wrap="square" rtlCol="0">
            <a:spAutoFit/>
          </a:bodyPr>
          <a:lstStyle/>
          <a:p>
            <a:endParaRPr lang="en-US" sz="2000" dirty="0" smtClean="0">
              <a:latin typeface="Adobe Caslon Pro"/>
              <a:cs typeface="Adobe Caslon Pro"/>
            </a:endParaRPr>
          </a:p>
          <a:p>
            <a:endParaRPr lang="en-US" sz="2400" dirty="0" smtClean="0">
              <a:latin typeface="Adobe Caslon Pro"/>
              <a:cs typeface="Adobe Caslon Pro"/>
            </a:endParaRPr>
          </a:p>
          <a:p>
            <a:r>
              <a:rPr lang="en-US" sz="2400" dirty="0" smtClean="0">
                <a:latin typeface="Adobe Caslon Pro"/>
                <a:cs typeface="Adobe Caslon Pro"/>
              </a:rPr>
              <a:t>Shared </a:t>
            </a:r>
            <a:r>
              <a:rPr lang="en-US" sz="2400" b="1" i="1" dirty="0" smtClean="0">
                <a:latin typeface="Adobe Caslon Pro"/>
                <a:cs typeface="Adobe Caslon Pro"/>
              </a:rPr>
              <a:t>Vision</a:t>
            </a:r>
            <a:r>
              <a:rPr lang="en-US" sz="2400" dirty="0" smtClean="0">
                <a:latin typeface="Adobe Caslon Pro"/>
                <a:cs typeface="Adobe Caslon Pro"/>
              </a:rPr>
              <a:t> Across All Stakeholders</a:t>
            </a:r>
          </a:p>
          <a:p>
            <a:endParaRPr lang="en-US" sz="2400" dirty="0" smtClean="0">
              <a:latin typeface="Adobe Caslon Pro"/>
              <a:cs typeface="Adobe Caslon Pro"/>
            </a:endParaRPr>
          </a:p>
          <a:p>
            <a:pPr marL="457200" indent="-457200">
              <a:buFont typeface="Arial"/>
              <a:buChar char="•"/>
            </a:pPr>
            <a:r>
              <a:rPr lang="en-US" sz="2400" dirty="0" smtClean="0">
                <a:latin typeface="Adobe Caslon Pro"/>
                <a:cs typeface="Adobe Caslon Pro"/>
              </a:rPr>
              <a:t>Formal CCAP Agreements</a:t>
            </a:r>
          </a:p>
          <a:p>
            <a:pPr marL="457200" indent="-457200">
              <a:buFont typeface="Arial"/>
              <a:buChar char="•"/>
            </a:pPr>
            <a:endParaRPr lang="en-US" sz="1200" dirty="0" smtClean="0">
              <a:latin typeface="Adobe Caslon Pro"/>
              <a:cs typeface="Adobe Caslon Pro"/>
            </a:endParaRPr>
          </a:p>
          <a:p>
            <a:pPr marL="457200" indent="-457200">
              <a:buFont typeface="Arial"/>
              <a:buChar char="•"/>
            </a:pPr>
            <a:r>
              <a:rPr lang="en-US" sz="2400" dirty="0" smtClean="0">
                <a:latin typeface="Adobe Caslon Pro"/>
                <a:cs typeface="Adobe Caslon Pro"/>
              </a:rPr>
              <a:t>Increase </a:t>
            </a:r>
            <a:r>
              <a:rPr lang="en-US" sz="2400" u="sng" dirty="0" smtClean="0">
                <a:latin typeface="Adobe Caslon Pro"/>
                <a:cs typeface="Adobe Caslon Pro"/>
              </a:rPr>
              <a:t>Access</a:t>
            </a:r>
            <a:r>
              <a:rPr lang="en-US" sz="2400" dirty="0" smtClean="0">
                <a:latin typeface="Adobe Caslon Pro"/>
                <a:cs typeface="Adobe Caslon Pro"/>
              </a:rPr>
              <a:t> for disproportionally impacted students to Engage in Clear and Distinct Guided Pathways designed to Transition to a Vibrant </a:t>
            </a:r>
          </a:p>
          <a:p>
            <a:r>
              <a:rPr lang="en-US" sz="2400" dirty="0" smtClean="0">
                <a:latin typeface="Adobe Caslon Pro"/>
                <a:cs typeface="Adobe Caslon Pro"/>
              </a:rPr>
              <a:t>      Career or Transfer</a:t>
            </a:r>
          </a:p>
          <a:p>
            <a:endParaRPr lang="en-US" sz="1200" dirty="0">
              <a:latin typeface="Adobe Caslon Pro"/>
              <a:cs typeface="Adobe Caslon Pro"/>
            </a:endParaRPr>
          </a:p>
          <a:p>
            <a:pPr marL="457200" indent="-457200">
              <a:buFont typeface="Arial"/>
              <a:buChar char="•"/>
            </a:pPr>
            <a:r>
              <a:rPr lang="en-US" sz="2400" dirty="0" smtClean="0">
                <a:latin typeface="Adobe Caslon Pro"/>
                <a:cs typeface="Adobe Caslon Pro"/>
              </a:rPr>
              <a:t>Accelerate Program </a:t>
            </a:r>
            <a:r>
              <a:rPr lang="en-US" sz="2400" u="sng" dirty="0" smtClean="0">
                <a:latin typeface="Adobe Caslon Pro"/>
                <a:cs typeface="Adobe Caslon Pro"/>
              </a:rPr>
              <a:t>Completion</a:t>
            </a:r>
          </a:p>
          <a:p>
            <a:endParaRPr lang="en-US" sz="1200" u="sng" dirty="0" smtClean="0">
              <a:latin typeface="Adobe Caslon Pro"/>
              <a:cs typeface="Adobe Caslon Pro"/>
            </a:endParaRPr>
          </a:p>
          <a:p>
            <a:pPr marL="457200" indent="-457200">
              <a:buFont typeface="Arial"/>
              <a:buChar char="•"/>
            </a:pPr>
            <a:r>
              <a:rPr lang="en-US" sz="2400" dirty="0">
                <a:latin typeface="Adobe Caslon Pro"/>
                <a:cs typeface="Adobe Caslon Pro"/>
              </a:rPr>
              <a:t>Grounded in </a:t>
            </a:r>
            <a:r>
              <a:rPr lang="en-US" sz="2400" u="sng" dirty="0">
                <a:latin typeface="Adobe Caslon Pro"/>
                <a:cs typeface="Adobe Caslon Pro"/>
              </a:rPr>
              <a:t>Equity-Minded </a:t>
            </a:r>
            <a:r>
              <a:rPr lang="en-US" sz="2400" dirty="0">
                <a:latin typeface="Adobe Caslon Pro"/>
                <a:cs typeface="Adobe Caslon Pro"/>
              </a:rPr>
              <a:t>Practices</a:t>
            </a:r>
          </a:p>
          <a:p>
            <a:pPr marL="457200" indent="-457200">
              <a:buFont typeface="Arial"/>
              <a:buChar char="•"/>
            </a:pPr>
            <a:endParaRPr lang="en-US" sz="2400" u="sng" dirty="0" smtClean="0">
              <a:latin typeface="Adobe Caslon Pro"/>
              <a:cs typeface="Adobe Caslon Pro"/>
            </a:endParaRPr>
          </a:p>
          <a:p>
            <a:pPr marL="457200" indent="-457200">
              <a:buFont typeface="Arial"/>
              <a:buChar char="•"/>
            </a:pPr>
            <a:endParaRPr lang="en-US" sz="2400" u="sng" dirty="0">
              <a:latin typeface="Adobe Caslon Pro"/>
              <a:cs typeface="Adobe Caslon Pro"/>
            </a:endParaRPr>
          </a:p>
          <a:p>
            <a:pPr marL="457200" indent="-457200">
              <a:buFont typeface="Arial"/>
              <a:buChar char="•"/>
            </a:pPr>
            <a:endParaRPr lang="en-US" sz="2400" u="sng" dirty="0" smtClean="0">
              <a:latin typeface="Adobe Caslon Pro"/>
              <a:cs typeface="Adobe Caslon Pro"/>
            </a:endParaRPr>
          </a:p>
          <a:p>
            <a:endParaRPr lang="en-US" sz="2400" dirty="0" smtClean="0">
              <a:latin typeface="Adobe Caslon Pro"/>
              <a:cs typeface="Adobe Caslon Pro"/>
            </a:endParaRPr>
          </a:p>
          <a:p>
            <a:endParaRPr lang="en-US" sz="2400" dirty="0" smtClean="0">
              <a:latin typeface="Adobe Caslon Pro"/>
              <a:cs typeface="Adobe Caslon Pro"/>
            </a:endParaRPr>
          </a:p>
          <a:p>
            <a:pPr marL="457200" indent="-457200">
              <a:buFont typeface="Arial"/>
              <a:buChar char="•"/>
            </a:pPr>
            <a:endParaRPr lang="en-US" sz="2400" dirty="0" smtClean="0">
              <a:latin typeface="Adobe Caslon Pro"/>
              <a:cs typeface="Adobe Caslon Pro"/>
            </a:endParaRPr>
          </a:p>
          <a:p>
            <a:endParaRPr lang="en-US" sz="3200" dirty="0"/>
          </a:p>
          <a:p>
            <a:endParaRPr lang="en-US" sz="3200" dirty="0"/>
          </a:p>
        </p:txBody>
      </p:sp>
      <p:pic>
        <p:nvPicPr>
          <p:cNvPr id="6" name="Picture 5"/>
          <p:cNvPicPr>
            <a:picLocks noChangeAspect="1"/>
          </p:cNvPicPr>
          <p:nvPr/>
        </p:nvPicPr>
        <p:blipFill>
          <a:blip r:embed="rId3"/>
          <a:stretch>
            <a:fillRect/>
          </a:stretch>
        </p:blipFill>
        <p:spPr>
          <a:xfrm>
            <a:off x="7183087" y="1559858"/>
            <a:ext cx="5008907" cy="4012141"/>
          </a:xfrm>
          <a:prstGeom prst="rect">
            <a:avLst/>
          </a:prstGeom>
        </p:spPr>
      </p:pic>
      <p:sp>
        <p:nvSpPr>
          <p:cNvPr id="10" name="Rectangle 9"/>
          <p:cNvSpPr/>
          <p:nvPr/>
        </p:nvSpPr>
        <p:spPr>
          <a:xfrm>
            <a:off x="2842899" y="411383"/>
            <a:ext cx="5724644" cy="584776"/>
          </a:xfrm>
          <a:prstGeom prst="rect">
            <a:avLst/>
          </a:prstGeom>
          <a:solidFill>
            <a:schemeClr val="bg2"/>
          </a:solidFill>
        </p:spPr>
        <p:txBody>
          <a:bodyPr wrap="none">
            <a:spAutoFit/>
          </a:bodyPr>
          <a:lstStyle/>
          <a:p>
            <a:pPr algn="ctr"/>
            <a:r>
              <a:rPr lang="en-US" sz="3200" dirty="0">
                <a:latin typeface="Adobe Caslon Pro"/>
                <a:cs typeface="Adobe Caslon Pro"/>
              </a:rPr>
              <a:t>Robust Partnership Development</a:t>
            </a:r>
          </a:p>
        </p:txBody>
      </p:sp>
      <p:sp>
        <p:nvSpPr>
          <p:cNvPr id="11" name="TextBox 10"/>
          <p:cNvSpPr txBox="1"/>
          <p:nvPr/>
        </p:nvSpPr>
        <p:spPr>
          <a:xfrm>
            <a:off x="1563120" y="5922333"/>
            <a:ext cx="2674391" cy="615553"/>
          </a:xfrm>
          <a:prstGeom prst="rect">
            <a:avLst/>
          </a:prstGeom>
          <a:solidFill>
            <a:schemeClr val="bg2"/>
          </a:solidFill>
        </p:spPr>
        <p:txBody>
          <a:bodyPr wrap="square" rtlCol="0">
            <a:spAutoFit/>
          </a:bodyPr>
          <a:lstStyle/>
          <a:p>
            <a:pPr algn="ctr"/>
            <a:endParaRPr lang="en-US" sz="800" b="1" dirty="0" smtClean="0"/>
          </a:p>
          <a:p>
            <a:pPr algn="ctr"/>
            <a:r>
              <a:rPr lang="en-US" b="1" dirty="0" smtClean="0"/>
              <a:t>REGULAR ENGAGEMENT</a:t>
            </a:r>
          </a:p>
          <a:p>
            <a:pPr algn="ctr"/>
            <a:endParaRPr lang="en-US" sz="800" b="1" dirty="0"/>
          </a:p>
        </p:txBody>
      </p:sp>
      <p:sp>
        <p:nvSpPr>
          <p:cNvPr id="12" name="TextBox 11"/>
          <p:cNvSpPr txBox="1"/>
          <p:nvPr/>
        </p:nvSpPr>
        <p:spPr>
          <a:xfrm>
            <a:off x="4634156" y="5922333"/>
            <a:ext cx="2729594" cy="615553"/>
          </a:xfrm>
          <a:prstGeom prst="rect">
            <a:avLst/>
          </a:prstGeom>
          <a:solidFill>
            <a:schemeClr val="bg2">
              <a:lumMod val="90000"/>
            </a:schemeClr>
          </a:solidFill>
        </p:spPr>
        <p:txBody>
          <a:bodyPr wrap="square" rtlCol="0">
            <a:spAutoFit/>
          </a:bodyPr>
          <a:lstStyle/>
          <a:p>
            <a:pPr algn="ctr"/>
            <a:endParaRPr lang="en-US" sz="800" b="1" dirty="0" smtClean="0"/>
          </a:p>
          <a:p>
            <a:pPr algn="ctr"/>
            <a:r>
              <a:rPr lang="en-US" b="1" dirty="0" smtClean="0"/>
              <a:t>SOLUTION CENTRIC</a:t>
            </a:r>
          </a:p>
          <a:p>
            <a:pPr algn="ctr"/>
            <a:endParaRPr lang="en-US" sz="800" b="1" dirty="0"/>
          </a:p>
        </p:txBody>
      </p:sp>
      <p:sp>
        <p:nvSpPr>
          <p:cNvPr id="13" name="TextBox 12"/>
          <p:cNvSpPr txBox="1"/>
          <p:nvPr/>
        </p:nvSpPr>
        <p:spPr>
          <a:xfrm>
            <a:off x="7778459" y="5915990"/>
            <a:ext cx="2729594" cy="615553"/>
          </a:xfrm>
          <a:prstGeom prst="rect">
            <a:avLst/>
          </a:prstGeom>
          <a:solidFill>
            <a:schemeClr val="bg2"/>
          </a:solidFill>
        </p:spPr>
        <p:txBody>
          <a:bodyPr wrap="square" rtlCol="0">
            <a:spAutoFit/>
          </a:bodyPr>
          <a:lstStyle/>
          <a:p>
            <a:pPr algn="ctr"/>
            <a:endParaRPr lang="en-US" sz="800" b="1" dirty="0" smtClean="0"/>
          </a:p>
          <a:p>
            <a:pPr algn="ctr"/>
            <a:r>
              <a:rPr lang="en-US" b="1" dirty="0" smtClean="0"/>
              <a:t>EMPOWER OTHERS</a:t>
            </a:r>
          </a:p>
          <a:p>
            <a:pPr algn="ctr"/>
            <a:endParaRPr lang="en-US" sz="800" b="1" dirty="0"/>
          </a:p>
        </p:txBody>
      </p:sp>
    </p:spTree>
    <p:extLst>
      <p:ext uri="{BB962C8B-B14F-4D97-AF65-F5344CB8AC3E}">
        <p14:creationId xmlns:p14="http://schemas.microsoft.com/office/powerpoint/2010/main" val="20970869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072996"/>
            <a:ext cx="12192000" cy="785004"/>
          </a:xfrm>
          <a:prstGeom prst="rect">
            <a:avLst/>
          </a:prstGeom>
          <a:solidFill>
            <a:srgbClr val="AF23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1149350" y="5702300"/>
            <a:ext cx="9944100" cy="1028700"/>
          </a:xfrm>
          <a:prstGeom prst="rect">
            <a:avLst/>
          </a:prstGeom>
        </p:spPr>
      </p:pic>
      <p:pic>
        <p:nvPicPr>
          <p:cNvPr id="5" name="Picture 4"/>
          <p:cNvPicPr>
            <a:picLocks noChangeAspect="1"/>
          </p:cNvPicPr>
          <p:nvPr/>
        </p:nvPicPr>
        <p:blipFill>
          <a:blip r:embed="rId4"/>
          <a:stretch>
            <a:fillRect/>
          </a:stretch>
        </p:blipFill>
        <p:spPr>
          <a:xfrm>
            <a:off x="284391" y="415173"/>
            <a:ext cx="11616155" cy="5154483"/>
          </a:xfrm>
          <a:prstGeom prst="rect">
            <a:avLst/>
          </a:prstGeom>
        </p:spPr>
      </p:pic>
    </p:spTree>
    <p:extLst>
      <p:ext uri="{BB962C8B-B14F-4D97-AF65-F5344CB8AC3E}">
        <p14:creationId xmlns:p14="http://schemas.microsoft.com/office/powerpoint/2010/main" val="40384991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072996"/>
            <a:ext cx="12192000" cy="785004"/>
          </a:xfrm>
          <a:prstGeom prst="rect">
            <a:avLst/>
          </a:prstGeom>
          <a:solidFill>
            <a:srgbClr val="AF23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359142" y="488208"/>
            <a:ext cx="7080046" cy="8833186"/>
          </a:xfrm>
          <a:prstGeom prst="rect">
            <a:avLst/>
          </a:prstGeom>
          <a:noFill/>
        </p:spPr>
        <p:txBody>
          <a:bodyPr wrap="square" rtlCol="0">
            <a:spAutoFit/>
          </a:bodyPr>
          <a:lstStyle/>
          <a:p>
            <a:endParaRPr lang="en-US" sz="2400" dirty="0" smtClean="0">
              <a:latin typeface="Adobe Caslon Pro"/>
              <a:cs typeface="Adobe Caslon Pro"/>
            </a:endParaRPr>
          </a:p>
          <a:p>
            <a:pPr algn="ctr"/>
            <a:endParaRPr lang="en-US" sz="2400" dirty="0" smtClean="0">
              <a:latin typeface="Adobe Caslon Pro"/>
              <a:cs typeface="Adobe Caslon Pro"/>
            </a:endParaRPr>
          </a:p>
          <a:p>
            <a:pPr algn="ctr"/>
            <a:endParaRPr lang="en-US" sz="2400" dirty="0">
              <a:latin typeface="Adobe Caslon Pro"/>
              <a:cs typeface="Adobe Caslon Pro"/>
            </a:endParaRPr>
          </a:p>
          <a:p>
            <a:pPr algn="ctr"/>
            <a:r>
              <a:rPr lang="en-US" sz="2400" dirty="0" smtClean="0">
                <a:latin typeface="Adobe Caslon Pro"/>
                <a:cs typeface="Adobe Caslon Pro"/>
              </a:rPr>
              <a:t>Yearly </a:t>
            </a:r>
            <a:r>
              <a:rPr lang="en-US" sz="2400" dirty="0">
                <a:latin typeface="Adobe Caslon Pro"/>
                <a:cs typeface="Adobe Caslon Pro"/>
              </a:rPr>
              <a:t>K-12 Transitions and Dual Enrollment Leadership Planning Retreat</a:t>
            </a:r>
          </a:p>
          <a:p>
            <a:endParaRPr lang="en-US" sz="2400" dirty="0" smtClean="0">
              <a:latin typeface="Adobe Caslon Pro"/>
              <a:cs typeface="Adobe Caslon Pro"/>
            </a:endParaRPr>
          </a:p>
          <a:p>
            <a:r>
              <a:rPr lang="en-US" sz="2400" dirty="0" smtClean="0">
                <a:latin typeface="Adobe Caslon Pro"/>
                <a:cs typeface="Adobe Caslon Pro"/>
              </a:rPr>
              <a:t>Student Panel </a:t>
            </a:r>
          </a:p>
          <a:p>
            <a:pPr marL="457200" indent="-457200">
              <a:buFont typeface="Arial"/>
              <a:buChar char="•"/>
            </a:pPr>
            <a:endParaRPr lang="en-US" sz="2400" dirty="0">
              <a:latin typeface="Adobe Caslon Pro"/>
              <a:cs typeface="Adobe Caslon Pro"/>
            </a:endParaRPr>
          </a:p>
          <a:p>
            <a:r>
              <a:rPr lang="en-US" sz="2400" dirty="0" smtClean="0">
                <a:latin typeface="Adobe Caslon Pro"/>
                <a:cs typeface="Adobe Caslon Pro"/>
              </a:rPr>
              <a:t>Highlight Industry Partnerships and Share the Work</a:t>
            </a:r>
          </a:p>
          <a:p>
            <a:endParaRPr lang="en-US" sz="2400" dirty="0">
              <a:latin typeface="Adobe Caslon Pro"/>
              <a:cs typeface="Adobe Caslon Pro"/>
            </a:endParaRPr>
          </a:p>
          <a:p>
            <a:r>
              <a:rPr lang="en-US" sz="2400" dirty="0" smtClean="0">
                <a:latin typeface="Adobe Caslon Pro"/>
                <a:cs typeface="Adobe Caslon Pro"/>
              </a:rPr>
              <a:t>Principal’s Perspective</a:t>
            </a:r>
          </a:p>
          <a:p>
            <a:endParaRPr lang="en-US" sz="2400" dirty="0">
              <a:latin typeface="Adobe Caslon Pro"/>
              <a:cs typeface="Adobe Caslon Pro"/>
            </a:endParaRPr>
          </a:p>
          <a:p>
            <a:r>
              <a:rPr lang="en-US" sz="2400" dirty="0" smtClean="0">
                <a:latin typeface="Adobe Caslon Pro"/>
                <a:cs typeface="Adobe Caslon Pro"/>
              </a:rPr>
              <a:t>Annual Look at Data </a:t>
            </a:r>
          </a:p>
          <a:p>
            <a:pPr marL="457200" indent="-457200">
              <a:buFont typeface="Arial"/>
              <a:buChar char="•"/>
            </a:pPr>
            <a:endParaRPr lang="en-US" sz="2400" dirty="0" smtClean="0">
              <a:latin typeface="Adobe Caslon Pro"/>
              <a:cs typeface="Adobe Caslon Pro"/>
            </a:endParaRPr>
          </a:p>
          <a:p>
            <a:endParaRPr lang="en-US" sz="2400" u="sng" dirty="0">
              <a:latin typeface="Adobe Caslon Pro"/>
              <a:cs typeface="Adobe Caslon Pro"/>
            </a:endParaRPr>
          </a:p>
          <a:p>
            <a:endParaRPr lang="en-US" sz="2400" dirty="0" smtClean="0">
              <a:latin typeface="Adobe Caslon Pro"/>
              <a:cs typeface="Adobe Caslon Pro"/>
            </a:endParaRPr>
          </a:p>
          <a:p>
            <a:endParaRPr lang="en-US" sz="2400" dirty="0" smtClean="0">
              <a:latin typeface="Adobe Caslon Pro"/>
              <a:cs typeface="Adobe Caslon Pro"/>
            </a:endParaRPr>
          </a:p>
          <a:p>
            <a:pPr marL="457200" indent="-457200">
              <a:buFont typeface="Arial"/>
              <a:buChar char="•"/>
            </a:pPr>
            <a:endParaRPr lang="en-US" sz="2400" u="sng" dirty="0" smtClean="0">
              <a:latin typeface="Adobe Caslon Pro"/>
              <a:cs typeface="Adobe Caslon Pro"/>
            </a:endParaRPr>
          </a:p>
          <a:p>
            <a:endParaRPr lang="en-US" sz="2400" dirty="0" smtClean="0">
              <a:latin typeface="Adobe Caslon Pro"/>
              <a:cs typeface="Adobe Caslon Pro"/>
            </a:endParaRPr>
          </a:p>
          <a:p>
            <a:endParaRPr lang="en-US" sz="2400" dirty="0" smtClean="0">
              <a:latin typeface="Adobe Caslon Pro"/>
              <a:cs typeface="Adobe Caslon Pro"/>
            </a:endParaRPr>
          </a:p>
          <a:p>
            <a:pPr marL="457200" indent="-457200">
              <a:buFont typeface="Arial"/>
              <a:buChar char="•"/>
            </a:pPr>
            <a:endParaRPr lang="en-US" sz="2400" dirty="0" smtClean="0">
              <a:latin typeface="Adobe Caslon Pro"/>
              <a:cs typeface="Adobe Caslon Pro"/>
            </a:endParaRPr>
          </a:p>
          <a:p>
            <a:endParaRPr lang="en-US" sz="3200" dirty="0"/>
          </a:p>
          <a:p>
            <a:endParaRPr lang="en-US" sz="3200" dirty="0"/>
          </a:p>
        </p:txBody>
      </p:sp>
      <p:sp>
        <p:nvSpPr>
          <p:cNvPr id="2" name="TextBox 1"/>
          <p:cNvSpPr txBox="1"/>
          <p:nvPr/>
        </p:nvSpPr>
        <p:spPr>
          <a:xfrm>
            <a:off x="5531968" y="5678113"/>
            <a:ext cx="1807353" cy="707886"/>
          </a:xfrm>
          <a:prstGeom prst="rect">
            <a:avLst/>
          </a:prstGeom>
          <a:solidFill>
            <a:schemeClr val="bg2"/>
          </a:solidFill>
        </p:spPr>
        <p:txBody>
          <a:bodyPr wrap="square" rtlCol="0">
            <a:spAutoFit/>
          </a:bodyPr>
          <a:lstStyle/>
          <a:p>
            <a:pPr algn="ctr"/>
            <a:endParaRPr lang="en-US" sz="800" b="1" dirty="0" smtClean="0"/>
          </a:p>
          <a:p>
            <a:pPr algn="ctr"/>
            <a:r>
              <a:rPr lang="en-US" sz="2400" b="1" dirty="0" smtClean="0"/>
              <a:t>TRUST</a:t>
            </a:r>
          </a:p>
          <a:p>
            <a:pPr algn="ctr"/>
            <a:endParaRPr lang="en-US" sz="800" b="1" dirty="0"/>
          </a:p>
        </p:txBody>
      </p:sp>
      <p:sp>
        <p:nvSpPr>
          <p:cNvPr id="8" name="TextBox 7"/>
          <p:cNvSpPr txBox="1"/>
          <p:nvPr/>
        </p:nvSpPr>
        <p:spPr>
          <a:xfrm>
            <a:off x="7821442" y="5683983"/>
            <a:ext cx="1807353" cy="707886"/>
          </a:xfrm>
          <a:prstGeom prst="rect">
            <a:avLst/>
          </a:prstGeom>
          <a:solidFill>
            <a:schemeClr val="bg2">
              <a:lumMod val="90000"/>
            </a:schemeClr>
          </a:solidFill>
        </p:spPr>
        <p:txBody>
          <a:bodyPr wrap="square" rtlCol="0">
            <a:spAutoFit/>
          </a:bodyPr>
          <a:lstStyle/>
          <a:p>
            <a:pPr algn="ctr"/>
            <a:endParaRPr lang="en-US" sz="800" b="1" dirty="0" smtClean="0"/>
          </a:p>
          <a:p>
            <a:pPr algn="ctr"/>
            <a:r>
              <a:rPr lang="en-US" sz="2400" b="1" dirty="0" smtClean="0"/>
              <a:t>RESPECT</a:t>
            </a:r>
          </a:p>
          <a:p>
            <a:pPr algn="ctr"/>
            <a:endParaRPr lang="en-US" sz="800" b="1" dirty="0"/>
          </a:p>
        </p:txBody>
      </p:sp>
      <p:sp>
        <p:nvSpPr>
          <p:cNvPr id="9" name="TextBox 8"/>
          <p:cNvSpPr txBox="1"/>
          <p:nvPr/>
        </p:nvSpPr>
        <p:spPr>
          <a:xfrm>
            <a:off x="10019573" y="5683982"/>
            <a:ext cx="1886977" cy="707886"/>
          </a:xfrm>
          <a:prstGeom prst="rect">
            <a:avLst/>
          </a:prstGeom>
          <a:solidFill>
            <a:schemeClr val="bg2"/>
          </a:solidFill>
        </p:spPr>
        <p:txBody>
          <a:bodyPr wrap="square" rtlCol="0">
            <a:spAutoFit/>
          </a:bodyPr>
          <a:lstStyle/>
          <a:p>
            <a:pPr algn="ctr"/>
            <a:endParaRPr lang="en-US" sz="800" b="1" dirty="0" smtClean="0"/>
          </a:p>
          <a:p>
            <a:pPr algn="ctr"/>
            <a:r>
              <a:rPr lang="en-US" sz="2400" b="1" dirty="0" smtClean="0"/>
              <a:t>EMPATHY</a:t>
            </a:r>
            <a:endParaRPr lang="en-US" sz="2000" b="1" dirty="0" smtClean="0"/>
          </a:p>
          <a:p>
            <a:pPr algn="ctr"/>
            <a:endParaRPr lang="en-US" sz="800" b="1" dirty="0"/>
          </a:p>
        </p:txBody>
      </p:sp>
      <p:pic>
        <p:nvPicPr>
          <p:cNvPr id="4" name="Picture 3"/>
          <p:cNvPicPr>
            <a:picLocks noChangeAspect="1"/>
          </p:cNvPicPr>
          <p:nvPr/>
        </p:nvPicPr>
        <p:blipFill>
          <a:blip r:embed="rId3"/>
          <a:stretch>
            <a:fillRect/>
          </a:stretch>
        </p:blipFill>
        <p:spPr>
          <a:xfrm>
            <a:off x="0" y="0"/>
            <a:ext cx="5143501" cy="6858000"/>
          </a:xfrm>
          <a:prstGeom prst="rect">
            <a:avLst/>
          </a:prstGeom>
        </p:spPr>
      </p:pic>
      <p:sp>
        <p:nvSpPr>
          <p:cNvPr id="5" name="Rectangle 4"/>
          <p:cNvSpPr/>
          <p:nvPr/>
        </p:nvSpPr>
        <p:spPr>
          <a:xfrm>
            <a:off x="6186849" y="680025"/>
            <a:ext cx="5044971" cy="523220"/>
          </a:xfrm>
          <a:prstGeom prst="rect">
            <a:avLst/>
          </a:prstGeom>
          <a:solidFill>
            <a:srgbClr val="E7E6E6"/>
          </a:solidFill>
        </p:spPr>
        <p:txBody>
          <a:bodyPr wrap="none">
            <a:spAutoFit/>
          </a:bodyPr>
          <a:lstStyle/>
          <a:p>
            <a:pPr algn="ctr"/>
            <a:r>
              <a:rPr lang="en-US" sz="2800" dirty="0">
                <a:latin typeface="Adobe Caslon Pro"/>
                <a:cs typeface="Adobe Caslon Pro"/>
              </a:rPr>
              <a:t>Robust Partnership Development</a:t>
            </a:r>
          </a:p>
        </p:txBody>
      </p:sp>
    </p:spTree>
    <p:extLst>
      <p:ext uri="{BB962C8B-B14F-4D97-AF65-F5344CB8AC3E}">
        <p14:creationId xmlns:p14="http://schemas.microsoft.com/office/powerpoint/2010/main" val="29512278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072996"/>
            <a:ext cx="12192000" cy="785004"/>
          </a:xfrm>
          <a:prstGeom prst="rect">
            <a:avLst/>
          </a:prstGeom>
          <a:solidFill>
            <a:srgbClr val="AF23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466613" y="0"/>
            <a:ext cx="10192691" cy="6660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smtClean="0">
                <a:solidFill>
                  <a:srgbClr val="932D32"/>
                </a:solidFill>
                <a:latin typeface="Calibri" panose="020F0502020204030204"/>
                <a:ea typeface="+mn-ea"/>
                <a:cs typeface="+mn-cs"/>
              </a:rPr>
              <a:t>Partnership Meetings</a:t>
            </a:r>
            <a:endParaRPr lang="en-US" sz="4000" b="1" dirty="0">
              <a:solidFill>
                <a:srgbClr val="932D32"/>
              </a:solidFill>
              <a:latin typeface="Calibri" panose="020F0502020204030204"/>
              <a:ea typeface="+mn-ea"/>
              <a:cs typeface="+mn-cs"/>
            </a:endParaRPr>
          </a:p>
        </p:txBody>
      </p:sp>
      <p:pic>
        <p:nvPicPr>
          <p:cNvPr id="6" name="Picture 5"/>
          <p:cNvPicPr>
            <a:picLocks noChangeAspect="1"/>
          </p:cNvPicPr>
          <p:nvPr/>
        </p:nvPicPr>
        <p:blipFill>
          <a:blip r:embed="rId3"/>
          <a:stretch>
            <a:fillRect/>
          </a:stretch>
        </p:blipFill>
        <p:spPr>
          <a:xfrm>
            <a:off x="9135842" y="105985"/>
            <a:ext cx="2536156" cy="810838"/>
          </a:xfrm>
          <a:prstGeom prst="rect">
            <a:avLst/>
          </a:prstGeom>
        </p:spPr>
      </p:pic>
      <p:sp>
        <p:nvSpPr>
          <p:cNvPr id="7" name="Content Placeholder 2"/>
          <p:cNvSpPr txBox="1">
            <a:spLocks/>
          </p:cNvSpPr>
          <p:nvPr/>
        </p:nvSpPr>
        <p:spPr>
          <a:xfrm>
            <a:off x="1083384" y="558141"/>
            <a:ext cx="10362753" cy="5765657"/>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smtClean="0"/>
              <a:t>Multiple Dual Enrollment Pre-Partnership Meetings</a:t>
            </a:r>
            <a:endParaRPr lang="en-US" b="1" dirty="0"/>
          </a:p>
          <a:p>
            <a:pPr marL="800100" lvl="1" indent="-342900" algn="l">
              <a:buFont typeface="Arial" panose="020B0604020202020204" pitchFamily="34" charset="0"/>
              <a:buChar char="•"/>
            </a:pPr>
            <a:r>
              <a:rPr lang="en-US" sz="2400" dirty="0" smtClean="0"/>
              <a:t>District and School Site Administrators</a:t>
            </a:r>
          </a:p>
          <a:p>
            <a:pPr marL="800100" lvl="1" indent="-342900" algn="l">
              <a:buFont typeface="Arial" panose="020B0604020202020204" pitchFamily="34" charset="0"/>
              <a:buChar char="•"/>
            </a:pPr>
            <a:r>
              <a:rPr lang="en-US" sz="2400" dirty="0" smtClean="0"/>
              <a:t>Faculty</a:t>
            </a:r>
          </a:p>
          <a:p>
            <a:pPr marL="800100" lvl="1" indent="-342900" algn="l">
              <a:buFont typeface="Arial" panose="020B0604020202020204" pitchFamily="34" charset="0"/>
              <a:buChar char="•"/>
            </a:pPr>
            <a:r>
              <a:rPr lang="en-US" sz="2400" dirty="0" smtClean="0"/>
              <a:t>Counselors</a:t>
            </a:r>
            <a:endParaRPr lang="en-US" sz="2400" dirty="0"/>
          </a:p>
          <a:p>
            <a:pPr algn="l"/>
            <a:r>
              <a:rPr lang="en-US" b="1" dirty="0" smtClean="0"/>
              <a:t>High School Coordinator Meetings on Campus</a:t>
            </a:r>
          </a:p>
          <a:p>
            <a:pPr marL="800100" lvl="1" indent="-342900" algn="l">
              <a:buFont typeface="Arial" panose="020B0604020202020204" pitchFamily="34" charset="0"/>
              <a:buChar char="•"/>
            </a:pPr>
            <a:r>
              <a:rPr lang="en-US" sz="2400" dirty="0"/>
              <a:t>District and School Site Administrators</a:t>
            </a:r>
          </a:p>
          <a:p>
            <a:pPr marL="800100" lvl="1" indent="-342900" algn="l">
              <a:buFont typeface="Arial" panose="020B0604020202020204" pitchFamily="34" charset="0"/>
              <a:buChar char="•"/>
            </a:pPr>
            <a:r>
              <a:rPr lang="en-US" sz="2400" dirty="0"/>
              <a:t>Faculty</a:t>
            </a:r>
          </a:p>
          <a:p>
            <a:pPr marL="800100" lvl="1" indent="-342900" algn="l">
              <a:buFont typeface="Arial" panose="020B0604020202020204" pitchFamily="34" charset="0"/>
              <a:buChar char="•"/>
            </a:pPr>
            <a:r>
              <a:rPr lang="en-US" sz="2400" dirty="0" smtClean="0"/>
              <a:t>Counselors</a:t>
            </a:r>
          </a:p>
          <a:p>
            <a:pPr marL="800100" lvl="1" indent="-342900" algn="l">
              <a:buFont typeface="Arial" panose="020B0604020202020204" pitchFamily="34" charset="0"/>
              <a:buChar char="•"/>
            </a:pPr>
            <a:r>
              <a:rPr lang="en-US" sz="2400" dirty="0" smtClean="0"/>
              <a:t>Department Chairs</a:t>
            </a:r>
          </a:p>
          <a:p>
            <a:pPr marL="800100" lvl="1" indent="-342900" algn="l">
              <a:buFont typeface="Arial" panose="020B0604020202020204" pitchFamily="34" charset="0"/>
              <a:buChar char="•"/>
            </a:pPr>
            <a:r>
              <a:rPr lang="en-US" sz="2400" dirty="0" smtClean="0"/>
              <a:t>Dual Enrollment Team</a:t>
            </a:r>
            <a:endParaRPr lang="en-US" b="1" dirty="0" smtClean="0"/>
          </a:p>
          <a:p>
            <a:pPr algn="l"/>
            <a:r>
              <a:rPr lang="en-US" b="1" dirty="0" smtClean="0"/>
              <a:t>Orientations at the High School Site</a:t>
            </a:r>
          </a:p>
          <a:p>
            <a:pPr marL="800100" lvl="1" indent="-342900" algn="l">
              <a:buFont typeface="Arial" panose="020B0604020202020204" pitchFamily="34" charset="0"/>
              <a:buChar char="•"/>
            </a:pPr>
            <a:r>
              <a:rPr lang="en-US" sz="2400" dirty="0" smtClean="0"/>
              <a:t>High School Administrators</a:t>
            </a:r>
          </a:p>
          <a:p>
            <a:pPr marL="800100" lvl="1" indent="-342900" algn="l">
              <a:buFont typeface="Arial" panose="020B0604020202020204" pitchFamily="34" charset="0"/>
              <a:buChar char="•"/>
            </a:pPr>
            <a:r>
              <a:rPr lang="en-US" sz="2400" dirty="0" smtClean="0"/>
              <a:t>High School Counselors</a:t>
            </a:r>
          </a:p>
          <a:p>
            <a:pPr marL="800100" lvl="1" indent="-342900" algn="l">
              <a:buFont typeface="Arial" panose="020B0604020202020204" pitchFamily="34" charset="0"/>
              <a:buChar char="•"/>
            </a:pPr>
            <a:r>
              <a:rPr lang="en-US" sz="2400" dirty="0" smtClean="0"/>
              <a:t>College Counselors</a:t>
            </a:r>
          </a:p>
          <a:p>
            <a:pPr marL="800100" lvl="1" indent="-342900" algn="l">
              <a:buFont typeface="Arial" panose="020B0604020202020204" pitchFamily="34" charset="0"/>
              <a:buChar char="•"/>
            </a:pPr>
            <a:r>
              <a:rPr lang="en-US" sz="2400" dirty="0" smtClean="0"/>
              <a:t>Dual Enrollment Director and Assistant </a:t>
            </a:r>
            <a:r>
              <a:rPr lang="en-US" sz="2400" dirty="0" smtClean="0"/>
              <a:t>Director</a:t>
            </a:r>
          </a:p>
          <a:p>
            <a:pPr marL="800100" lvl="1" indent="-342900" algn="l">
              <a:buFont typeface="Arial" panose="020B0604020202020204" pitchFamily="34" charset="0"/>
              <a:buChar char="•"/>
            </a:pPr>
            <a:r>
              <a:rPr lang="en-US" sz="2400" dirty="0" smtClean="0"/>
              <a:t>Parents and Students</a:t>
            </a:r>
            <a:endParaRPr lang="en-US" sz="2400" dirty="0" smtClean="0"/>
          </a:p>
          <a:p>
            <a:pPr marL="800100" lvl="1" indent="-342900" algn="l">
              <a:buFont typeface="Arial" panose="020B0604020202020204" pitchFamily="34" charset="0"/>
              <a:buChar char="•"/>
            </a:pPr>
            <a:endParaRPr lang="en-US" sz="2400" dirty="0"/>
          </a:p>
          <a:p>
            <a:pPr algn="l"/>
            <a:endParaRPr lang="en-US" dirty="0"/>
          </a:p>
        </p:txBody>
      </p:sp>
      <p:pic>
        <p:nvPicPr>
          <p:cNvPr id="2" name="Picture 1"/>
          <p:cNvPicPr>
            <a:picLocks noChangeAspect="1"/>
          </p:cNvPicPr>
          <p:nvPr/>
        </p:nvPicPr>
        <p:blipFill>
          <a:blip r:embed="rId4"/>
          <a:stretch>
            <a:fillRect/>
          </a:stretch>
        </p:blipFill>
        <p:spPr>
          <a:xfrm>
            <a:off x="7402218" y="1993603"/>
            <a:ext cx="4156850" cy="2139986"/>
          </a:xfrm>
          <a:prstGeom prst="rect">
            <a:avLst/>
          </a:prstGeom>
        </p:spPr>
      </p:pic>
    </p:spTree>
    <p:extLst>
      <p:ext uri="{BB962C8B-B14F-4D97-AF65-F5344CB8AC3E}">
        <p14:creationId xmlns:p14="http://schemas.microsoft.com/office/powerpoint/2010/main" val="34056890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072996"/>
            <a:ext cx="12192000" cy="785004"/>
          </a:xfrm>
          <a:prstGeom prst="rect">
            <a:avLst/>
          </a:prstGeom>
          <a:solidFill>
            <a:srgbClr val="AF23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462409" y="138476"/>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0000"/>
              </a:lnSpc>
            </a:pPr>
            <a:r>
              <a:rPr lang="en-US" sz="4000" b="1" dirty="0" smtClean="0">
                <a:solidFill>
                  <a:srgbClr val="932D32"/>
                </a:solidFill>
                <a:latin typeface="Calibri" panose="020F0502020204030204"/>
                <a:ea typeface="+mn-ea"/>
                <a:cs typeface="+mn-cs"/>
              </a:rPr>
              <a:t>Regional Learning Collaborative (RLC)</a:t>
            </a:r>
            <a:endParaRPr lang="en-US" sz="4000" b="1" dirty="0">
              <a:solidFill>
                <a:srgbClr val="932D32"/>
              </a:solidFill>
              <a:latin typeface="Calibri" panose="020F0502020204030204"/>
              <a:ea typeface="+mn-ea"/>
              <a:cs typeface="+mn-cs"/>
            </a:endParaRPr>
          </a:p>
        </p:txBody>
      </p:sp>
      <p:sp>
        <p:nvSpPr>
          <p:cNvPr id="5" name="Content Placeholder 2"/>
          <p:cNvSpPr txBox="1">
            <a:spLocks/>
          </p:cNvSpPr>
          <p:nvPr/>
        </p:nvSpPr>
        <p:spPr>
          <a:xfrm>
            <a:off x="318198" y="1727660"/>
            <a:ext cx="11353800" cy="381809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lnSpc>
                <a:spcPct val="80000"/>
              </a:lnSpc>
            </a:pPr>
            <a:r>
              <a:rPr lang="en-US" sz="2800" b="1" dirty="0" smtClean="0"/>
              <a:t>Intersegmental Collaboration to Develop Pathways to Higher Education</a:t>
            </a:r>
          </a:p>
          <a:p>
            <a:pPr marL="800100" lvl="1" indent="-342900" algn="l">
              <a:lnSpc>
                <a:spcPct val="80000"/>
              </a:lnSpc>
              <a:buFont typeface="Arial" panose="020B0604020202020204" pitchFamily="34" charset="0"/>
              <a:buChar char="•"/>
            </a:pPr>
            <a:r>
              <a:rPr lang="en-US" sz="2800" dirty="0" smtClean="0"/>
              <a:t>Claremont Graduate University</a:t>
            </a:r>
          </a:p>
          <a:p>
            <a:pPr marL="800100" lvl="1" indent="-342900" algn="l">
              <a:lnSpc>
                <a:spcPct val="80000"/>
              </a:lnSpc>
              <a:buFont typeface="Arial" panose="020B0604020202020204" pitchFamily="34" charset="0"/>
              <a:buChar char="•"/>
            </a:pPr>
            <a:r>
              <a:rPr lang="en-US" sz="2800" dirty="0" smtClean="0"/>
              <a:t>Pomona Unified School District</a:t>
            </a:r>
          </a:p>
          <a:p>
            <a:pPr marL="800100" lvl="1" indent="-342900" algn="l">
              <a:lnSpc>
                <a:spcPct val="80000"/>
              </a:lnSpc>
              <a:buFont typeface="Arial" panose="020B0604020202020204" pitchFamily="34" charset="0"/>
              <a:buChar char="•"/>
            </a:pPr>
            <a:r>
              <a:rPr lang="en-US" sz="2800" dirty="0" smtClean="0"/>
              <a:t>Mt. San Antonio College</a:t>
            </a:r>
          </a:p>
          <a:p>
            <a:pPr marL="800100" lvl="1" indent="-342900" algn="l">
              <a:lnSpc>
                <a:spcPct val="80000"/>
              </a:lnSpc>
              <a:buFont typeface="Arial" panose="020B0604020202020204" pitchFamily="34" charset="0"/>
              <a:buChar char="•"/>
            </a:pPr>
            <a:r>
              <a:rPr lang="en-US" sz="2800" dirty="0" smtClean="0"/>
              <a:t>Chaffey College</a:t>
            </a:r>
          </a:p>
          <a:p>
            <a:pPr marL="800100" lvl="1" indent="-342900" algn="l">
              <a:lnSpc>
                <a:spcPct val="80000"/>
              </a:lnSpc>
              <a:buFont typeface="Arial" panose="020B0604020202020204" pitchFamily="34" charset="0"/>
              <a:buChar char="•"/>
            </a:pPr>
            <a:r>
              <a:rPr lang="en-US" sz="2800" dirty="0" smtClean="0"/>
              <a:t>Citrus College</a:t>
            </a:r>
          </a:p>
          <a:p>
            <a:pPr marL="800100" lvl="1" indent="-342900" algn="l">
              <a:lnSpc>
                <a:spcPct val="80000"/>
              </a:lnSpc>
              <a:buFont typeface="Arial" panose="020B0604020202020204" pitchFamily="34" charset="0"/>
              <a:buChar char="•"/>
            </a:pPr>
            <a:r>
              <a:rPr lang="en-US" sz="2800" dirty="0" smtClean="0"/>
              <a:t>Cal Poly Pomona</a:t>
            </a:r>
          </a:p>
          <a:p>
            <a:pPr marL="800100" lvl="1" indent="-342900" algn="l">
              <a:lnSpc>
                <a:spcPct val="80000"/>
              </a:lnSpc>
              <a:buFont typeface="Arial" panose="020B0604020202020204" pitchFamily="34" charset="0"/>
              <a:buChar char="•"/>
            </a:pPr>
            <a:r>
              <a:rPr lang="en-US" sz="2800" dirty="0" smtClean="0"/>
              <a:t>University of La Verne</a:t>
            </a:r>
          </a:p>
          <a:p>
            <a:pPr marL="800100" lvl="1" indent="-342900" algn="l">
              <a:lnSpc>
                <a:spcPct val="80000"/>
              </a:lnSpc>
              <a:buFont typeface="Arial" panose="020B0604020202020204" pitchFamily="34" charset="0"/>
              <a:buChar char="•"/>
            </a:pPr>
            <a:r>
              <a:rPr lang="en-US" sz="2800" dirty="0" smtClean="0"/>
              <a:t>Community Organizations</a:t>
            </a:r>
            <a:endParaRPr lang="en-US" sz="2800" dirty="0"/>
          </a:p>
        </p:txBody>
      </p:sp>
      <p:pic>
        <p:nvPicPr>
          <p:cNvPr id="6" name="Picture 5"/>
          <p:cNvPicPr>
            <a:picLocks noChangeAspect="1"/>
          </p:cNvPicPr>
          <p:nvPr/>
        </p:nvPicPr>
        <p:blipFill>
          <a:blip r:embed="rId3"/>
          <a:stretch>
            <a:fillRect/>
          </a:stretch>
        </p:blipFill>
        <p:spPr>
          <a:xfrm>
            <a:off x="9135842" y="105985"/>
            <a:ext cx="2536156" cy="81083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6435" y="2470369"/>
            <a:ext cx="3804745" cy="2853559"/>
          </a:xfrm>
          <a:prstGeom prst="rect">
            <a:avLst/>
          </a:prstGeom>
        </p:spPr>
      </p:pic>
    </p:spTree>
    <p:extLst>
      <p:ext uri="{BB962C8B-B14F-4D97-AF65-F5344CB8AC3E}">
        <p14:creationId xmlns:p14="http://schemas.microsoft.com/office/powerpoint/2010/main" val="138999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072996"/>
            <a:ext cx="12192000" cy="785004"/>
          </a:xfrm>
          <a:prstGeom prst="rect">
            <a:avLst/>
          </a:prstGeom>
          <a:solidFill>
            <a:srgbClr val="AF23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598142" y="107089"/>
            <a:ext cx="10515600" cy="8300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0000"/>
              </a:lnSpc>
            </a:pPr>
            <a:r>
              <a:rPr lang="en-US" sz="4000" b="1" dirty="0" smtClean="0">
                <a:solidFill>
                  <a:srgbClr val="932D32"/>
                </a:solidFill>
                <a:latin typeface="Calibri" panose="020F0502020204030204"/>
                <a:ea typeface="+mn-ea"/>
                <a:cs typeface="+mn-cs"/>
              </a:rPr>
              <a:t>General Education Pathways</a:t>
            </a:r>
            <a:endParaRPr lang="en-US" sz="4000" b="1" dirty="0">
              <a:solidFill>
                <a:srgbClr val="932D32"/>
              </a:solidFill>
              <a:latin typeface="Calibri" panose="020F0502020204030204"/>
              <a:ea typeface="+mn-ea"/>
              <a:cs typeface="+mn-cs"/>
            </a:endParaRPr>
          </a:p>
        </p:txBody>
      </p:sp>
      <p:pic>
        <p:nvPicPr>
          <p:cNvPr id="7" name="Picture 6"/>
          <p:cNvPicPr>
            <a:picLocks noChangeAspect="1"/>
          </p:cNvPicPr>
          <p:nvPr/>
        </p:nvPicPr>
        <p:blipFill>
          <a:blip r:embed="rId3"/>
          <a:stretch>
            <a:fillRect/>
          </a:stretch>
        </p:blipFill>
        <p:spPr>
          <a:xfrm>
            <a:off x="0" y="1086415"/>
            <a:ext cx="6372225" cy="4587875"/>
          </a:xfrm>
          <a:prstGeom prst="rect">
            <a:avLst/>
          </a:prstGeom>
        </p:spPr>
      </p:pic>
      <p:pic>
        <p:nvPicPr>
          <p:cNvPr id="8" name="Picture 7"/>
          <p:cNvPicPr>
            <a:picLocks noChangeAspect="1"/>
          </p:cNvPicPr>
          <p:nvPr/>
        </p:nvPicPr>
        <p:blipFill>
          <a:blip r:embed="rId4"/>
          <a:stretch>
            <a:fillRect/>
          </a:stretch>
        </p:blipFill>
        <p:spPr>
          <a:xfrm>
            <a:off x="6582677" y="1587455"/>
            <a:ext cx="5609323" cy="3184961"/>
          </a:xfrm>
          <a:prstGeom prst="rect">
            <a:avLst/>
          </a:prstGeom>
        </p:spPr>
      </p:pic>
      <p:pic>
        <p:nvPicPr>
          <p:cNvPr id="9" name="Picture 8"/>
          <p:cNvPicPr>
            <a:picLocks noChangeAspect="1"/>
          </p:cNvPicPr>
          <p:nvPr/>
        </p:nvPicPr>
        <p:blipFill>
          <a:blip r:embed="rId5"/>
          <a:stretch>
            <a:fillRect/>
          </a:stretch>
        </p:blipFill>
        <p:spPr>
          <a:xfrm>
            <a:off x="9387338" y="126327"/>
            <a:ext cx="2536156" cy="810838"/>
          </a:xfrm>
          <a:prstGeom prst="rect">
            <a:avLst/>
          </a:prstGeom>
        </p:spPr>
      </p:pic>
    </p:spTree>
    <p:extLst>
      <p:ext uri="{BB962C8B-B14F-4D97-AF65-F5344CB8AC3E}">
        <p14:creationId xmlns:p14="http://schemas.microsoft.com/office/powerpoint/2010/main" val="224865051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780</TotalTime>
  <Words>1370</Words>
  <Application>Microsoft Office PowerPoint</Application>
  <PresentationFormat>Widescreen</PresentationFormat>
  <Paragraphs>317</Paragraphs>
  <Slides>31</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Malgun Gothic Semilight</vt:lpstr>
      <vt:lpstr>Adobe Caslon Pro</vt: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Coo, Rossmia</dc:creator>
  <cp:lastModifiedBy>Sampat, Michelle</cp:lastModifiedBy>
  <cp:revision>70</cp:revision>
  <dcterms:created xsi:type="dcterms:W3CDTF">2018-03-20T21:44:31Z</dcterms:created>
  <dcterms:modified xsi:type="dcterms:W3CDTF">2020-07-09T04:48:25Z</dcterms:modified>
</cp:coreProperties>
</file>