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19"/>
  </p:notesMasterIdLst>
  <p:handoutMasterIdLst>
    <p:handoutMasterId r:id="rId20"/>
  </p:handoutMasterIdLst>
  <p:sldIdLst>
    <p:sldId id="256" r:id="rId2"/>
    <p:sldId id="257" r:id="rId3"/>
    <p:sldId id="258" r:id="rId4"/>
    <p:sldId id="271" r:id="rId5"/>
    <p:sldId id="270" r:id="rId6"/>
    <p:sldId id="260" r:id="rId7"/>
    <p:sldId id="272" r:id="rId8"/>
    <p:sldId id="261" r:id="rId9"/>
    <p:sldId id="262" r:id="rId10"/>
    <p:sldId id="263" r:id="rId11"/>
    <p:sldId id="264" r:id="rId12"/>
    <p:sldId id="273" r:id="rId13"/>
    <p:sldId id="266" r:id="rId14"/>
    <p:sldId id="267" r:id="rId15"/>
    <p:sldId id="265"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Beam" initials="MB" lastIdx="2" clrIdx="0">
    <p:extLst/>
  </p:cmAuthor>
  <p:cmAuthor id="2" name="Kathy Booth" initials="KB" lastIdx="19"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842"/>
    <p:restoredTop sz="94671"/>
  </p:normalViewPr>
  <p:slideViewPr>
    <p:cSldViewPr snapToGrid="0" snapToObjects="1">
      <p:cViewPr varScale="1">
        <p:scale>
          <a:sx n="50" d="100"/>
          <a:sy n="50" d="100"/>
        </p:scale>
        <p:origin x="184" y="1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10-26T17:51:48.535" idx="14">
    <p:pos x="10" y="10"/>
    <p:text>I added this slide from Nathan P's research</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11B534-1531-7846-BC10-F663995685B9}" type="datetimeFigureOut">
              <a:rPr lang="en-US" smtClean="0"/>
              <a:t>11/1/16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4283E9-5795-C542-9EC5-B21C66320FAD}" type="slidenum">
              <a:rPr lang="en-US" smtClean="0"/>
              <a:t>‹#›</a:t>
            </a:fld>
            <a:endParaRPr lang="en-US"/>
          </a:p>
        </p:txBody>
      </p:sp>
    </p:spTree>
    <p:extLst>
      <p:ext uri="{BB962C8B-B14F-4D97-AF65-F5344CB8AC3E}">
        <p14:creationId xmlns:p14="http://schemas.microsoft.com/office/powerpoint/2010/main" val="1981481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34E3A-52A9-D941-8DAF-B4DE0A4C6854}" type="datetimeFigureOut">
              <a:rPr lang="en-US" smtClean="0"/>
              <a:t>11/1/16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C3915-FB1E-394A-9BE1-B0D8014C5186}" type="slidenum">
              <a:rPr lang="en-US" smtClean="0"/>
              <a:t>‹#›</a:t>
            </a:fld>
            <a:endParaRPr lang="en-US"/>
          </a:p>
        </p:txBody>
      </p:sp>
    </p:spTree>
    <p:extLst>
      <p:ext uri="{BB962C8B-B14F-4D97-AF65-F5344CB8AC3E}">
        <p14:creationId xmlns:p14="http://schemas.microsoft.com/office/powerpoint/2010/main" val="1879405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413981"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11/1/16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11/1/16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11/1/16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11/1/16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11/1/16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88397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ulie@asccc.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ulie@asccc.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CodeAlignmentPilo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Excel_Worksheet1.xlsx"/><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6"/>
            <a:ext cx="8689976" cy="2221348"/>
          </a:xfrm>
        </p:spPr>
        <p:txBody>
          <a:bodyPr/>
          <a:lstStyle/>
          <a:p>
            <a:r>
              <a:rPr lang="en-US" dirty="0"/>
              <a:t>Looking towards more accurate program data </a:t>
            </a:r>
            <a:r>
              <a:rPr lang="mr-IN" dirty="0"/>
              <a:t>–</a:t>
            </a:r>
            <a:r>
              <a:rPr lang="en-US" dirty="0"/>
              <a:t> TOP code alignments </a:t>
            </a:r>
          </a:p>
        </p:txBody>
      </p:sp>
      <p:sp>
        <p:nvSpPr>
          <p:cNvPr id="3" name="Subtitle 2"/>
          <p:cNvSpPr>
            <a:spLocks noGrp="1"/>
          </p:cNvSpPr>
          <p:nvPr>
            <p:ph type="subTitle" idx="1"/>
          </p:nvPr>
        </p:nvSpPr>
        <p:spPr>
          <a:xfrm>
            <a:off x="1751012" y="4563533"/>
            <a:ext cx="8689976" cy="2074333"/>
          </a:xfrm>
        </p:spPr>
        <p:txBody>
          <a:bodyPr>
            <a:normAutofit lnSpcReduction="10000"/>
          </a:bodyPr>
          <a:lstStyle/>
          <a:p>
            <a:pPr algn="l"/>
            <a:r>
              <a:rPr lang="en-US" dirty="0"/>
              <a:t>Craig Rutan,  Area D Representative</a:t>
            </a:r>
          </a:p>
          <a:p>
            <a:pPr algn="l"/>
            <a:r>
              <a:rPr lang="en-US" dirty="0"/>
              <a:t>Marc Beam, Senior Researcher,  RP Group</a:t>
            </a:r>
          </a:p>
          <a:p>
            <a:pPr algn="l"/>
            <a:r>
              <a:rPr lang="en-US" dirty="0"/>
              <a:t>Lorraine Slattery-Farrell,  ASCCC Representative At Large</a:t>
            </a:r>
          </a:p>
          <a:p>
            <a:pPr algn="l"/>
            <a:endParaRPr lang="en-US" dirty="0"/>
          </a:p>
          <a:p>
            <a:pPr algn="l"/>
            <a:r>
              <a:rPr lang="en-US" dirty="0"/>
              <a:t>2016 ASCCC Fall Plenary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847846" y="25938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856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 </a:t>
            </a:r>
            <a:r>
              <a:rPr lang="en-US"/>
              <a:t>process </a:t>
            </a:r>
            <a:r>
              <a:rPr lang="en-US" smtClean="0"/>
              <a:t>works?</a:t>
            </a:r>
            <a:endParaRPr lang="en-US" dirty="0"/>
          </a:p>
        </p:txBody>
      </p:sp>
      <p:sp>
        <p:nvSpPr>
          <p:cNvPr id="3" name="Content Placeholder 2"/>
          <p:cNvSpPr>
            <a:spLocks noGrp="1"/>
          </p:cNvSpPr>
          <p:nvPr>
            <p:ph idx="1"/>
          </p:nvPr>
        </p:nvSpPr>
        <p:spPr/>
        <p:txBody>
          <a:bodyPr>
            <a:normAutofit fontScale="70000" lnSpcReduction="20000"/>
          </a:bodyPr>
          <a:lstStyle/>
          <a:p>
            <a:pPr marL="342900" indent="-342900">
              <a:buFont typeface="+mj-lt"/>
              <a:buAutoNum type="arabicPeriod"/>
            </a:pPr>
            <a:r>
              <a:rPr lang="en-US" dirty="0"/>
              <a:t>In order to identify possible program codes, colleges will start by identifying the intended occupations for students completing each degree or certificate.</a:t>
            </a:r>
          </a:p>
          <a:p>
            <a:pPr marL="342900" indent="-342900">
              <a:buFont typeface="+mj-lt"/>
              <a:buAutoNum type="arabicPeriod"/>
            </a:pPr>
            <a:r>
              <a:rPr lang="en-US" dirty="0"/>
              <a:t>Using that information, a representative from the Centers of Excellence will identify the Standard Occupation Codes (SOC) that reflect those jobs</a:t>
            </a:r>
            <a:endParaRPr lang="en-US" strike="sngStrike" dirty="0"/>
          </a:p>
          <a:p>
            <a:pPr lvl="1"/>
            <a:r>
              <a:rPr lang="en-US" dirty="0"/>
              <a:t>Your college will also document the occupational codes that were assigned as part of program planning.</a:t>
            </a:r>
            <a:endParaRPr lang="en-US" strike="sngStrike" dirty="0"/>
          </a:p>
          <a:p>
            <a:pPr marL="342900" indent="-342900">
              <a:buFont typeface="+mj-lt"/>
              <a:buAutoNum type="arabicPeriod"/>
            </a:pPr>
            <a:r>
              <a:rPr lang="en-US" dirty="0"/>
              <a:t>The next step is to identify the Classification of Instructional Programs (CIP) code using the federal SOC to CIP crosswalk.</a:t>
            </a:r>
          </a:p>
          <a:p>
            <a:pPr lvl="1"/>
            <a:r>
              <a:rPr lang="en-US" dirty="0"/>
              <a:t>Your college will also document the CIP codes you’ve already assigned to awards for purposes like Gainful Employment and accreditation.</a:t>
            </a:r>
            <a:endParaRPr lang="en-US" strike="sngStrike" dirty="0"/>
          </a:p>
        </p:txBody>
      </p:sp>
    </p:spTree>
    <p:extLst>
      <p:ext uri="{BB962C8B-B14F-4D97-AF65-F5344CB8AC3E}">
        <p14:creationId xmlns:p14="http://schemas.microsoft.com/office/powerpoint/2010/main" val="206835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 Continued</a:t>
            </a:r>
          </a:p>
        </p:txBody>
      </p:sp>
      <p:sp>
        <p:nvSpPr>
          <p:cNvPr id="3" name="Content Placeholder 2"/>
          <p:cNvSpPr>
            <a:spLocks noGrp="1"/>
          </p:cNvSpPr>
          <p:nvPr>
            <p:ph idx="1"/>
          </p:nvPr>
        </p:nvSpPr>
        <p:spPr/>
        <p:txBody>
          <a:bodyPr>
            <a:normAutofit fontScale="92500" lnSpcReduction="20000"/>
          </a:bodyPr>
          <a:lstStyle/>
          <a:p>
            <a:pPr marL="342900" indent="-342900">
              <a:buFont typeface="+mj-lt"/>
              <a:buAutoNum type="arabicPeriod" startAt="4"/>
            </a:pPr>
            <a:r>
              <a:rPr lang="en-US" dirty="0"/>
              <a:t>Once the CIP codes have been identified, the TOP code for the degree or certificate will be chosen using an updated TOP to CIP crosswalk.</a:t>
            </a:r>
          </a:p>
          <a:p>
            <a:pPr lvl="1"/>
            <a:r>
              <a:rPr lang="en-US" dirty="0"/>
              <a:t>An updated version of this crosswalk will be piloted during the Code Alignment Project. Colleges participating in this project will be the first to use the updated crosswalk.</a:t>
            </a:r>
          </a:p>
          <a:p>
            <a:pPr lvl="1"/>
            <a:r>
              <a:rPr lang="en-US" dirty="0"/>
              <a:t>Colleges will also document the TOP codes that have been assigned for each award.</a:t>
            </a:r>
          </a:p>
          <a:p>
            <a:pPr marL="342900" indent="-342900">
              <a:buFont typeface="+mj-lt"/>
              <a:buAutoNum type="arabicPeriod" startAt="5"/>
            </a:pPr>
            <a:r>
              <a:rPr lang="en-US" dirty="0"/>
              <a:t>Once award codes are reviewed, an analysis of the TOP and SAM codes used for required courses will be done. </a:t>
            </a:r>
          </a:p>
        </p:txBody>
      </p:sp>
    </p:spTree>
    <p:extLst>
      <p:ext uri="{BB962C8B-B14F-4D97-AF65-F5344CB8AC3E}">
        <p14:creationId xmlns:p14="http://schemas.microsoft.com/office/powerpoint/2010/main" val="260187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SOUND DREADFUL?</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We’ll help make it more palatable!</a:t>
            </a:r>
          </a:p>
          <a:p>
            <a:r>
              <a:rPr lang="en-US" dirty="0"/>
              <a:t>Information will focus on the descriptions associated with the codes, rather than long strings of numbers.</a:t>
            </a:r>
          </a:p>
          <a:p>
            <a:r>
              <a:rPr lang="en-US" dirty="0"/>
              <a:t>This discussion can provide a great opportunity to review how courses fit together to form clear pathways to employment.</a:t>
            </a:r>
          </a:p>
          <a:p>
            <a:r>
              <a:rPr lang="en-US" dirty="0"/>
              <a:t>By looking at all of the numbers together within the context of a program, you can focus on alignment within a pathway and determine whether codes that are out of alignment are a faithful representation of diverse content.</a:t>
            </a:r>
          </a:p>
        </p:txBody>
      </p:sp>
    </p:spTree>
    <p:extLst>
      <p:ext uri="{BB962C8B-B14F-4D97-AF65-F5344CB8AC3E}">
        <p14:creationId xmlns:p14="http://schemas.microsoft.com/office/powerpoint/2010/main" val="325999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participate?</a:t>
            </a:r>
          </a:p>
        </p:txBody>
      </p:sp>
      <p:sp>
        <p:nvSpPr>
          <p:cNvPr id="3" name="Content Placeholder 2"/>
          <p:cNvSpPr>
            <a:spLocks noGrp="1"/>
          </p:cNvSpPr>
          <p:nvPr>
            <p:ph idx="1"/>
          </p:nvPr>
        </p:nvSpPr>
        <p:spPr/>
        <p:txBody>
          <a:bodyPr>
            <a:normAutofit fontScale="85000" lnSpcReduction="10000"/>
          </a:bodyPr>
          <a:lstStyle/>
          <a:p>
            <a:pPr marL="342900" indent="-342900">
              <a:buFont typeface="+mj-lt"/>
              <a:buAutoNum type="arabicPeriod"/>
            </a:pPr>
            <a:r>
              <a:rPr lang="en-US" dirty="0"/>
              <a:t>Your local senate must be on board with your college participating in the project.  TOP code selection is faculty purview and administration cannot make this decision.</a:t>
            </a:r>
          </a:p>
          <a:p>
            <a:pPr marL="342900" indent="-342900">
              <a:buFont typeface="+mj-lt"/>
              <a:buAutoNum type="arabicPeriod"/>
            </a:pPr>
            <a:r>
              <a:rPr lang="en-US" dirty="0"/>
              <a:t>The senate president should work with administration to identify funding. The college must commit to pay for a curriculum expert to support the code review process ($67/hour). CTE discipline faculty must also be allowed to participate in all meetings and be compensated for the work (especially if they are part time). The $50,000 that each college received under CTE Data Unlocked can be used to cover these costs.</a:t>
            </a:r>
          </a:p>
        </p:txBody>
      </p:sp>
    </p:spTree>
    <p:extLst>
      <p:ext uri="{BB962C8B-B14F-4D97-AF65-F5344CB8AC3E}">
        <p14:creationId xmlns:p14="http://schemas.microsoft.com/office/powerpoint/2010/main" val="23650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Continued</a:t>
            </a:r>
          </a:p>
        </p:txBody>
      </p:sp>
      <p:sp>
        <p:nvSpPr>
          <p:cNvPr id="3" name="Content Placeholder 2"/>
          <p:cNvSpPr>
            <a:spLocks noGrp="1"/>
          </p:cNvSpPr>
          <p:nvPr>
            <p:ph idx="1"/>
          </p:nvPr>
        </p:nvSpPr>
        <p:spPr/>
        <p:txBody>
          <a:bodyPr/>
          <a:lstStyle/>
          <a:p>
            <a:pPr marL="342900" indent="-342900">
              <a:buFont typeface="+mj-lt"/>
              <a:buAutoNum type="arabicPeriod" startAt="3"/>
            </a:pPr>
            <a:r>
              <a:rPr lang="en-US" dirty="0"/>
              <a:t>Your academic senate president should email Julie Adams (</a:t>
            </a:r>
            <a:r>
              <a:rPr lang="en-US" dirty="0">
                <a:hlinkClick r:id="rId2"/>
              </a:rPr>
              <a:t>julie@asccc.org)</a:t>
            </a:r>
            <a:r>
              <a:rPr lang="en-US" dirty="0"/>
              <a:t> to indicate your desire to participate.</a:t>
            </a:r>
          </a:p>
          <a:p>
            <a:pPr marL="342900" indent="-342900">
              <a:buFont typeface="+mj-lt"/>
              <a:buAutoNum type="arabicPeriod" startAt="4"/>
            </a:pPr>
            <a:r>
              <a:rPr lang="en-US" dirty="0"/>
              <a:t>A Curriculum Expert will be assigned to your college to lead the code review meetings. Your college’s CTE Data Unlocked Expert will work with your college, WestEd, and the Centers of Excellence to compile the documentation needed for the code review meetings. </a:t>
            </a:r>
          </a:p>
        </p:txBody>
      </p:sp>
    </p:spTree>
    <p:extLst>
      <p:ext uri="{BB962C8B-B14F-4D97-AF65-F5344CB8AC3E}">
        <p14:creationId xmlns:p14="http://schemas.microsoft.com/office/powerpoint/2010/main" val="875288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we are hoping to answer in the pilot</a:t>
            </a:r>
          </a:p>
        </p:txBody>
      </p:sp>
      <p:sp>
        <p:nvSpPr>
          <p:cNvPr id="3" name="Content Placeholder 2"/>
          <p:cNvSpPr>
            <a:spLocks noGrp="1"/>
          </p:cNvSpPr>
          <p:nvPr>
            <p:ph idx="1"/>
          </p:nvPr>
        </p:nvSpPr>
        <p:spPr/>
        <p:txBody>
          <a:bodyPr/>
          <a:lstStyle/>
          <a:p>
            <a:r>
              <a:rPr lang="en-US" dirty="0"/>
              <a:t>What types of problems are colleges experiencing with current codes and their usage? </a:t>
            </a:r>
          </a:p>
          <a:p>
            <a:r>
              <a:rPr lang="en-US" dirty="0"/>
              <a:t>What are the implications of changing codes that need to be addressed in the short and long term?</a:t>
            </a:r>
          </a:p>
          <a:p>
            <a:r>
              <a:rPr lang="en-US" dirty="0"/>
              <a:t>Are there patterns in how codes have been assigned?</a:t>
            </a:r>
          </a:p>
          <a:p>
            <a:r>
              <a:rPr lang="en-US" dirty="0"/>
              <a:t>How can the proposed review process be made more manageable?</a:t>
            </a:r>
          </a:p>
        </p:txBody>
      </p:sp>
    </p:spTree>
    <p:extLst>
      <p:ext uri="{BB962C8B-B14F-4D97-AF65-F5344CB8AC3E}">
        <p14:creationId xmlns:p14="http://schemas.microsoft.com/office/powerpoint/2010/main" val="127020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need from you</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Does your college have a past curriculum chair with many years of experience that would like a new challenge and some extra cash?</a:t>
            </a:r>
          </a:p>
          <a:p>
            <a:r>
              <a:rPr lang="en-US" dirty="0"/>
              <a:t>Have them email Julie Adams (</a:t>
            </a:r>
            <a:r>
              <a:rPr lang="en-US" dirty="0">
                <a:hlinkClick r:id="rId2"/>
              </a:rPr>
              <a:t>julie@asccc.org)</a:t>
            </a:r>
            <a:r>
              <a:rPr lang="en-US" dirty="0"/>
              <a:t> and indicate that they would like to be one of the Curriculum Experts for this project.</a:t>
            </a:r>
          </a:p>
          <a:p>
            <a:r>
              <a:rPr lang="en-US" dirty="0"/>
              <a:t>Faculty working on this project for ASCCC are compensated for each hour that they work at ~ $67/hour.</a:t>
            </a:r>
          </a:p>
          <a:p>
            <a:r>
              <a:rPr lang="en-US" dirty="0"/>
              <a:t>The more Curriculum Experts we can identify, the more colleges we will be able to serve in the spring.</a:t>
            </a:r>
          </a:p>
        </p:txBody>
      </p:sp>
    </p:spTree>
    <p:extLst>
      <p:ext uri="{BB962C8B-B14F-4D97-AF65-F5344CB8AC3E}">
        <p14:creationId xmlns:p14="http://schemas.microsoft.com/office/powerpoint/2010/main" val="1545033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out more</a:t>
            </a:r>
          </a:p>
        </p:txBody>
      </p:sp>
      <p:sp>
        <p:nvSpPr>
          <p:cNvPr id="3" name="Content Placeholder 2"/>
          <p:cNvSpPr>
            <a:spLocks noGrp="1"/>
          </p:cNvSpPr>
          <p:nvPr>
            <p:ph idx="1"/>
          </p:nvPr>
        </p:nvSpPr>
        <p:spPr/>
        <p:txBody>
          <a:bodyPr>
            <a:normAutofit/>
          </a:bodyPr>
          <a:lstStyle/>
          <a:p>
            <a:r>
              <a:rPr lang="en-US" sz="2800" dirty="0"/>
              <a:t>Do you have any questions?</a:t>
            </a:r>
          </a:p>
          <a:p>
            <a:endParaRPr lang="en-US" sz="2800" dirty="0"/>
          </a:p>
          <a:p>
            <a:r>
              <a:rPr lang="en-US" sz="2800" dirty="0"/>
              <a:t>Visit </a:t>
            </a:r>
            <a:r>
              <a:rPr lang="en-US" sz="2800" dirty="0">
                <a:hlinkClick r:id="rId2"/>
              </a:rPr>
              <a:t>http://bit.ly/CodeAlignmentPilot</a:t>
            </a:r>
            <a:endParaRPr lang="en-US" sz="2800" dirty="0"/>
          </a:p>
        </p:txBody>
      </p:sp>
    </p:spTree>
    <p:extLst>
      <p:ext uri="{BB962C8B-B14F-4D97-AF65-F5344CB8AC3E}">
        <p14:creationId xmlns:p14="http://schemas.microsoft.com/office/powerpoint/2010/main" val="51838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get acquainted</a:t>
            </a:r>
          </a:p>
        </p:txBody>
      </p:sp>
      <p:sp>
        <p:nvSpPr>
          <p:cNvPr id="3" name="Content Placeholder 2"/>
          <p:cNvSpPr>
            <a:spLocks noGrp="1"/>
          </p:cNvSpPr>
          <p:nvPr>
            <p:ph idx="1"/>
          </p:nvPr>
        </p:nvSpPr>
        <p:spPr/>
        <p:txBody>
          <a:bodyPr/>
          <a:lstStyle/>
          <a:p>
            <a:r>
              <a:rPr lang="en-US" dirty="0"/>
              <a:t>Presenter introductions </a:t>
            </a:r>
          </a:p>
          <a:p>
            <a:r>
              <a:rPr lang="en-US" dirty="0"/>
              <a:t>Assess your (the audience) level of knowledge on the topic </a:t>
            </a:r>
          </a:p>
          <a:p>
            <a:pPr lvl="1"/>
            <a:r>
              <a:rPr lang="en-US" dirty="0"/>
              <a:t>How many know what TOP codes are?</a:t>
            </a:r>
          </a:p>
          <a:p>
            <a:pPr lvl="1"/>
            <a:r>
              <a:rPr lang="en-US" dirty="0"/>
              <a:t>How many know what SAM codes are?</a:t>
            </a:r>
          </a:p>
          <a:p>
            <a:pPr lvl="1"/>
            <a:r>
              <a:rPr lang="en-US" dirty="0"/>
              <a:t>How many have used the CTE LaunchBoard?</a:t>
            </a:r>
          </a:p>
          <a:p>
            <a:pPr marL="228600" lvl="1" indent="0">
              <a:buNone/>
            </a:pPr>
            <a:endParaRPr lang="en-US" dirty="0"/>
          </a:p>
        </p:txBody>
      </p:sp>
    </p:spTree>
    <p:extLst>
      <p:ext uri="{BB962C8B-B14F-4D97-AF65-F5344CB8AC3E}">
        <p14:creationId xmlns:p14="http://schemas.microsoft.com/office/powerpoint/2010/main" val="207156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&amp; CIP codes</a:t>
            </a:r>
          </a:p>
        </p:txBody>
      </p:sp>
      <p:sp>
        <p:nvSpPr>
          <p:cNvPr id="3" name="Content Placeholder 2"/>
          <p:cNvSpPr>
            <a:spLocks noGrp="1"/>
          </p:cNvSpPr>
          <p:nvPr>
            <p:ph idx="1"/>
          </p:nvPr>
        </p:nvSpPr>
        <p:spPr/>
        <p:txBody>
          <a:bodyPr>
            <a:normAutofit fontScale="70000" lnSpcReduction="20000"/>
          </a:bodyPr>
          <a:lstStyle/>
          <a:p>
            <a:r>
              <a:rPr lang="en-US" dirty="0"/>
              <a:t>Taxonomy of Programs (TOP) codes are used for every course, degree, and certificate to help identify the program of study.  TOP codes are specific to the California Community College system.</a:t>
            </a:r>
          </a:p>
          <a:p>
            <a:pPr lvl="1"/>
            <a:r>
              <a:rPr lang="en-US" dirty="0"/>
              <a:t>For example, physics courses are assigned to 1902.00 and English writing courses are assigned to 1501.00.</a:t>
            </a:r>
          </a:p>
          <a:p>
            <a:r>
              <a:rPr lang="en-US" dirty="0"/>
              <a:t>If you wanted to look up physics degrees in Data Mart or the Curriculum Inventory, searching by TOP 1902.00 would show a list of physics courses, student enrollment counts in physics, or physics graduates in the CCCs.</a:t>
            </a:r>
          </a:p>
          <a:p>
            <a:r>
              <a:rPr lang="en-US" dirty="0"/>
              <a:t>Colleges also assign Classification of Program (CIP) codes to their awards  (certificates and degrees). CIP is a federal designation for program content that is required for Gainful Employment, financial aid, veterans programs, and accreditation.</a:t>
            </a:r>
          </a:p>
        </p:txBody>
      </p:sp>
    </p:spTree>
    <p:extLst>
      <p:ext uri="{BB962C8B-B14F-4D97-AF65-F5344CB8AC3E}">
        <p14:creationId xmlns:p14="http://schemas.microsoft.com/office/powerpoint/2010/main" val="176680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 codes</a:t>
            </a:r>
          </a:p>
        </p:txBody>
      </p:sp>
      <p:sp>
        <p:nvSpPr>
          <p:cNvPr id="3" name="Content Placeholder 2"/>
          <p:cNvSpPr>
            <a:spLocks noGrp="1"/>
          </p:cNvSpPr>
          <p:nvPr>
            <p:ph idx="1"/>
          </p:nvPr>
        </p:nvSpPr>
        <p:spPr/>
        <p:txBody>
          <a:bodyPr/>
          <a:lstStyle/>
          <a:p>
            <a:r>
              <a:rPr lang="en-US" dirty="0"/>
              <a:t>SAM codes help identify pathways within CTE programs. They clarify which courses are introductory and which are the capstone courses, as well as which courses associated with apprenticeships.</a:t>
            </a:r>
          </a:p>
          <a:p>
            <a:pPr lvl="1"/>
            <a:r>
              <a:rPr lang="en-US" dirty="0"/>
              <a:t>For example, in an EMT program, “Gateway to Health Careers” might be given an introductory code (SAM D) and “Selected Topics in Emergency Medical Care” might be given a capstone code (SAM B). </a:t>
            </a:r>
          </a:p>
        </p:txBody>
      </p:sp>
    </p:spTree>
    <p:extLst>
      <p:ext uri="{BB962C8B-B14F-4D97-AF65-F5344CB8AC3E}">
        <p14:creationId xmlns:p14="http://schemas.microsoft.com/office/powerpoint/2010/main" val="409226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top code alignment?</a:t>
            </a:r>
          </a:p>
        </p:txBody>
      </p:sp>
      <p:sp>
        <p:nvSpPr>
          <p:cNvPr id="3" name="Content Placeholder 2"/>
          <p:cNvSpPr>
            <a:spLocks noGrp="1"/>
          </p:cNvSpPr>
          <p:nvPr>
            <p:ph idx="1"/>
          </p:nvPr>
        </p:nvSpPr>
        <p:spPr/>
        <p:txBody>
          <a:bodyPr>
            <a:normAutofit fontScale="85000" lnSpcReduction="10000"/>
          </a:bodyPr>
          <a:lstStyle/>
          <a:p>
            <a:r>
              <a:rPr lang="en-US" i="1" dirty="0"/>
              <a:t>Intra-Program Alignment: </a:t>
            </a:r>
            <a:r>
              <a:rPr lang="en-US" dirty="0"/>
              <a:t>The required courses for each award may be similar or may cross multiple disciplines.  If you want to see course and award data together in tools like the LaunchBoard, then the TOP codes have to be the same at the four- or six-digit level. </a:t>
            </a:r>
          </a:p>
          <a:p>
            <a:r>
              <a:rPr lang="en-US" i="1" dirty="0"/>
              <a:t>Inter-program Alignment: </a:t>
            </a:r>
            <a:r>
              <a:rPr lang="en-US" dirty="0"/>
              <a:t>Different colleges may have assigned different TOP codes to their programs, even though the content is similar. If you want to see your college’s program in comparison to other programs in the LaunchBoard or Data Mart, then the TOP codes have to be the same at the four- or six-digit level. </a:t>
            </a:r>
          </a:p>
          <a:p>
            <a:endParaRPr lang="en-US" dirty="0"/>
          </a:p>
        </p:txBody>
      </p:sp>
    </p:spTree>
    <p:extLst>
      <p:ext uri="{BB962C8B-B14F-4D97-AF65-F5344CB8AC3E}">
        <p14:creationId xmlns:p14="http://schemas.microsoft.com/office/powerpoint/2010/main" val="27646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something to a name?</a:t>
            </a:r>
          </a:p>
        </p:txBody>
      </p:sp>
      <p:sp>
        <p:nvSpPr>
          <p:cNvPr id="3" name="Content Placeholder 2"/>
          <p:cNvSpPr>
            <a:spLocks noGrp="1"/>
          </p:cNvSpPr>
          <p:nvPr>
            <p:ph idx="1"/>
          </p:nvPr>
        </p:nvSpPr>
        <p:spPr/>
        <p:txBody>
          <a:bodyPr/>
          <a:lstStyle/>
          <a:p>
            <a:r>
              <a:rPr lang="en-US" dirty="0"/>
              <a:t>If two degrees or certificates have the same name, should they have the same TOP code?</a:t>
            </a:r>
          </a:p>
          <a:p>
            <a:r>
              <a:rPr lang="en-US" dirty="0"/>
              <a:t>What factors should go into selecting the TOP code for these awards?</a:t>
            </a:r>
          </a:p>
          <a:p>
            <a:r>
              <a:rPr lang="en-US" dirty="0"/>
              <a:t>Should the intended occupations matter when choosing a TOP code?</a:t>
            </a:r>
          </a:p>
        </p:txBody>
      </p:sp>
    </p:spTree>
    <p:extLst>
      <p:ext uri="{BB962C8B-B14F-4D97-AF65-F5344CB8AC3E}">
        <p14:creationId xmlns:p14="http://schemas.microsoft.com/office/powerpoint/2010/main" val="37703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INTER-PROGRAM research findings</a:t>
            </a:r>
          </a:p>
        </p:txBody>
      </p:sp>
      <p:sp>
        <p:nvSpPr>
          <p:cNvPr id="4" name="Rectangle 2"/>
          <p:cNvSpPr>
            <a:spLocks noChangeArrowheads="1"/>
          </p:cNvSpPr>
          <p:nvPr/>
        </p:nvSpPr>
        <p:spPr bwMode="auto">
          <a:xfrm>
            <a:off x="1507787" y="2325958"/>
            <a:ext cx="87523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ja-JP" sz="2000" b="1" dirty="0">
                <a:solidFill>
                  <a:srgbClr val="808080"/>
                </a:solidFill>
                <a:latin typeface="Calibri" panose="020F0502020204030204" pitchFamily="34" charset="0"/>
                <a:ea typeface="Cambria" panose="02040503050406030204" pitchFamily="18" charset="0"/>
                <a:cs typeface="Times New Roman" panose="02020603050405020304" pitchFamily="18" charset="0"/>
              </a:rPr>
              <a:t>Statewide TOP Code Assignments Within Administration of Justice Course Groups</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1507787" y="2726067"/>
            <a:ext cx="8752343" cy="3759319"/>
          </a:xfrm>
          <a:prstGeom prst="rect">
            <a:avLst/>
          </a:prstGeom>
        </p:spPr>
      </p:pic>
    </p:spTree>
    <p:extLst>
      <p:ext uri="{BB962C8B-B14F-4D97-AF65-F5344CB8AC3E}">
        <p14:creationId xmlns:p14="http://schemas.microsoft.com/office/powerpoint/2010/main" val="175349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INTRA-PROGRAM research findings</a:t>
            </a:r>
          </a:p>
        </p:txBody>
      </p:sp>
      <p:sp>
        <p:nvSpPr>
          <p:cNvPr id="4" name="Rectangle 2"/>
          <p:cNvSpPr>
            <a:spLocks noChangeArrowheads="1"/>
          </p:cNvSpPr>
          <p:nvPr/>
        </p:nvSpPr>
        <p:spPr bwMode="auto">
          <a:xfrm>
            <a:off x="1208521" y="2366455"/>
            <a:ext cx="8752343"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000" b="1" i="0" u="none" strike="noStrike" cap="none" normalizeH="0" baseline="0" dirty="0">
                <a:ln>
                  <a:noFill/>
                </a:ln>
                <a:solidFill>
                  <a:srgbClr val="808080"/>
                </a:solidFill>
                <a:effectLst/>
                <a:latin typeface="Calibri" panose="020F0502020204030204" pitchFamily="34" charset="0"/>
                <a:ea typeface="Cambria" panose="02040503050406030204" pitchFamily="18" charset="0"/>
                <a:cs typeface="Times New Roman" panose="02020603050405020304" pitchFamily="18" charset="0"/>
              </a:rPr>
              <a:t>Percent of Courses that Match Within a Program by TOP Code</a:t>
            </a:r>
            <a:endParaRPr kumimoji="0" lang="en-US" altLang="ja-JP"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819772273"/>
              </p:ext>
            </p:extLst>
          </p:nvPr>
        </p:nvGraphicFramePr>
        <p:xfrm>
          <a:off x="1208521" y="2890122"/>
          <a:ext cx="9090026" cy="3368094"/>
        </p:xfrm>
        <a:graphic>
          <a:graphicData uri="http://schemas.openxmlformats.org/presentationml/2006/ole">
            <mc:AlternateContent xmlns:mc="http://schemas.openxmlformats.org/markup-compatibility/2006">
              <mc:Choice xmlns:v="urn:schemas-microsoft-com:vml" Requires="v">
                <p:oleObj spid="_x0000_s1043" name="Worksheet" r:id="rId4" imgW="4305156" imgH="1723840" progId="Excel.Sheet.12">
                  <p:embed/>
                </p:oleObj>
              </mc:Choice>
              <mc:Fallback>
                <p:oleObj name="Worksheet" r:id="rId4" imgW="4305156" imgH="1723840" progId="Excel.Shee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8521" y="2890122"/>
                        <a:ext cx="9090026" cy="3368094"/>
                      </a:xfrm>
                      <a:prstGeom prst="rect">
                        <a:avLst/>
                      </a:prstGeom>
                      <a:noFill/>
                    </p:spPr>
                  </p:pic>
                </p:oleObj>
              </mc:Fallback>
            </mc:AlternateContent>
          </a:graphicData>
        </a:graphic>
      </p:graphicFrame>
    </p:spTree>
    <p:extLst>
      <p:ext uri="{BB962C8B-B14F-4D97-AF65-F5344CB8AC3E}">
        <p14:creationId xmlns:p14="http://schemas.microsoft.com/office/powerpoint/2010/main" val="94214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alignment project</a:t>
            </a:r>
          </a:p>
        </p:txBody>
      </p:sp>
      <p:sp>
        <p:nvSpPr>
          <p:cNvPr id="3" name="Content Placeholder 2"/>
          <p:cNvSpPr>
            <a:spLocks noGrp="1"/>
          </p:cNvSpPr>
          <p:nvPr>
            <p:ph idx="1"/>
          </p:nvPr>
        </p:nvSpPr>
        <p:spPr/>
        <p:txBody>
          <a:bodyPr>
            <a:normAutofit fontScale="85000" lnSpcReduction="20000"/>
          </a:bodyPr>
          <a:lstStyle/>
          <a:p>
            <a:r>
              <a:rPr lang="en-US" dirty="0"/>
              <a:t>Through CTE Data Unlocked, the Academic Senate is working with representatives from WestEd, the RP Group, and Centers of Excellence to enable colleges to review their course and award code assignments. </a:t>
            </a:r>
          </a:p>
          <a:p>
            <a:r>
              <a:rPr lang="en-US" dirty="0"/>
              <a:t>The project will begin with a pilot to test a model process. The pilot will run from November 2016-February 2017.</a:t>
            </a:r>
          </a:p>
          <a:p>
            <a:r>
              <a:rPr lang="en-US" dirty="0"/>
              <a:t>Colleges that participate in the pilot will receive training on how to look at their CTE programs and determine whether TOP codes are in alignment with award and course content, plus document SOC, CIP, and SAM codes.</a:t>
            </a:r>
          </a:p>
          <a:p>
            <a:r>
              <a:rPr lang="en-US" dirty="0"/>
              <a:t>Non-pilot colleges can receive similar support starting next spring.</a:t>
            </a:r>
          </a:p>
          <a:p>
            <a:endParaRPr lang="en-US" dirty="0"/>
          </a:p>
        </p:txBody>
      </p:sp>
    </p:spTree>
    <p:extLst>
      <p:ext uri="{BB962C8B-B14F-4D97-AF65-F5344CB8AC3E}">
        <p14:creationId xmlns:p14="http://schemas.microsoft.com/office/powerpoint/2010/main" val="120305994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213</TotalTime>
  <Words>1238</Words>
  <Application>Microsoft Macintosh PowerPoint</Application>
  <PresentationFormat>Widescreen</PresentationFormat>
  <Paragraphs>72</Paragraphs>
  <Slides>17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Calibri</vt:lpstr>
      <vt:lpstr>Cambria</vt:lpstr>
      <vt:lpstr>Gill Sans MT</vt:lpstr>
      <vt:lpstr>HGｺﾞｼｯｸE</vt:lpstr>
      <vt:lpstr>Mangal</vt:lpstr>
      <vt:lpstr>Times New Roman</vt:lpstr>
      <vt:lpstr>Arial</vt:lpstr>
      <vt:lpstr>Parcel</vt:lpstr>
      <vt:lpstr>Worksheet</vt:lpstr>
      <vt:lpstr>Looking towards more accurate program data – TOP code alignments </vt:lpstr>
      <vt:lpstr>Let’s get acquainted</vt:lpstr>
      <vt:lpstr>Top &amp; CIP codes</vt:lpstr>
      <vt:lpstr>SAM codes</vt:lpstr>
      <vt:lpstr>What is top code alignment?</vt:lpstr>
      <vt:lpstr>Is there something to a name?</vt:lpstr>
      <vt:lpstr>INTER-PROGRAM research findings</vt:lpstr>
      <vt:lpstr>INTRA-PROGRAM research findings</vt:lpstr>
      <vt:lpstr>code alignment project</vt:lpstr>
      <vt:lpstr>How the process works?</vt:lpstr>
      <vt:lpstr>The Process Continued</vt:lpstr>
      <vt:lpstr>SOUND DREADFUL?</vt:lpstr>
      <vt:lpstr>How do you participate?</vt:lpstr>
      <vt:lpstr>Participation Continued</vt:lpstr>
      <vt:lpstr>Questions we are hoping to answer in the pilot</vt:lpstr>
      <vt:lpstr>What we need from you</vt:lpstr>
      <vt:lpstr>Find out more</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towards more accurate program data – TOP code alignments</dc:title>
  <dc:creator>Craig Rutan</dc:creator>
  <cp:lastModifiedBy>Craig Rutan</cp:lastModifiedBy>
  <cp:revision>27</cp:revision>
  <dcterms:created xsi:type="dcterms:W3CDTF">2016-10-26T15:05:06Z</dcterms:created>
  <dcterms:modified xsi:type="dcterms:W3CDTF">2016-11-01T22:26:44Z</dcterms:modified>
</cp:coreProperties>
</file>