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0" r:id="rId3"/>
    <p:sldId id="293" r:id="rId4"/>
    <p:sldId id="257" r:id="rId5"/>
    <p:sldId id="271" r:id="rId6"/>
    <p:sldId id="291" r:id="rId7"/>
    <p:sldId id="292" r:id="rId8"/>
    <p:sldId id="295" r:id="rId9"/>
    <p:sldId id="296" r:id="rId10"/>
    <p:sldId id="282" r:id="rId11"/>
    <p:sldId id="297" r:id="rId12"/>
    <p:sldId id="298" r:id="rId13"/>
    <p:sldId id="299" r:id="rId14"/>
    <p:sldId id="300" r:id="rId15"/>
    <p:sldId id="301" r:id="rId16"/>
    <p:sldId id="302" r:id="rId17"/>
    <p:sldId id="303" r:id="rId18"/>
    <p:sldId id="289" r:id="rId19"/>
    <p:sldId id="304" r:id="rId20"/>
    <p:sldId id="305" r:id="rId21"/>
    <p:sldId id="306" r:id="rId22"/>
    <p:sldId id="307" r:id="rId23"/>
    <p:sldId id="308" r:id="rId24"/>
    <p:sldId id="309" r:id="rId25"/>
    <p:sldId id="313" r:id="rId26"/>
    <p:sldId id="294"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122"/>
    <a:srgbClr val="1F191B"/>
    <a:srgbClr val="221E1F"/>
    <a:srgbClr val="1F1B1B"/>
    <a:srgbClr val="2A2425"/>
    <a:srgbClr val="3B3539"/>
    <a:srgbClr val="0099FF"/>
    <a:srgbClr val="10D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409" autoAdjust="0"/>
  </p:normalViewPr>
  <p:slideViewPr>
    <p:cSldViewPr snapToGrid="0" snapToObjects="1">
      <p:cViewPr varScale="1">
        <p:scale>
          <a:sx n="92" d="100"/>
          <a:sy n="92"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3CF55-5AF5-4A55-AF5A-93DFDF5C2656}" type="datetimeFigureOut">
              <a:rPr lang="en-US" smtClean="0"/>
              <a:t>4/9/18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49ACF-A936-4F96-8109-B54A0E6E4233}" type="slidenum">
              <a:rPr lang="en-US" smtClean="0"/>
              <a:t>‹#›</a:t>
            </a:fld>
            <a:endParaRPr lang="en-US"/>
          </a:p>
        </p:txBody>
      </p:sp>
    </p:spTree>
    <p:extLst>
      <p:ext uri="{BB962C8B-B14F-4D97-AF65-F5344CB8AC3E}">
        <p14:creationId xmlns:p14="http://schemas.microsoft.com/office/powerpoint/2010/main" val="357734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4</a:t>
            </a:fld>
            <a:endParaRPr lang="en-US"/>
          </a:p>
        </p:txBody>
      </p:sp>
    </p:spTree>
    <p:extLst>
      <p:ext uri="{BB962C8B-B14F-4D97-AF65-F5344CB8AC3E}">
        <p14:creationId xmlns:p14="http://schemas.microsoft.com/office/powerpoint/2010/main" val="349571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Plan presented to the CHC Academic Senate delineated:</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15</a:t>
            </a:fld>
            <a:endParaRPr lang="en-US"/>
          </a:p>
        </p:txBody>
      </p:sp>
    </p:spTree>
    <p:extLst>
      <p:ext uri="{BB962C8B-B14F-4D97-AF65-F5344CB8AC3E}">
        <p14:creationId xmlns:p14="http://schemas.microsoft.com/office/powerpoint/2010/main" val="414887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 that would need to be addressed prior to rolling out noncredit courses and programs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 “</a:t>
            </a:r>
            <a:r>
              <a:rPr lang="en-US" sz="1200" b="1" dirty="0"/>
              <a:t>Non Credit Course and Program Implementation Issues as Noted in the Viability Plan that need to be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16</a:t>
            </a:fld>
            <a:endParaRPr lang="en-US"/>
          </a:p>
        </p:txBody>
      </p:sp>
    </p:spTree>
    <p:extLst>
      <p:ext uri="{BB962C8B-B14F-4D97-AF65-F5344CB8AC3E}">
        <p14:creationId xmlns:p14="http://schemas.microsoft.com/office/powerpoint/2010/main" val="55581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 facilitated the CHC noncredit issues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identified in the noncredit program viability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Workshop slide show and the 6 page document of proposed solutions titled: “Non Credit Course and Program Implementation Questions and Issues Noncredit workshop - March 31, 2017</a:t>
            </a:r>
            <a:r>
              <a:rPr lang="en-US" sz="1200" b="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were presented to the CHC AS on 4.3.2017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17</a:t>
            </a:fld>
            <a:endParaRPr lang="en-US"/>
          </a:p>
        </p:txBody>
      </p:sp>
    </p:spTree>
    <p:extLst>
      <p:ext uri="{BB962C8B-B14F-4D97-AF65-F5344CB8AC3E}">
        <p14:creationId xmlns:p14="http://schemas.microsoft.com/office/powerpoint/2010/main" val="310183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Established committee meeting days, times and membership.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19</a:t>
            </a:fld>
            <a:endParaRPr lang="en-US"/>
          </a:p>
        </p:txBody>
      </p:sp>
    </p:spTree>
    <p:extLst>
      <p:ext uri="{BB962C8B-B14F-4D97-AF65-F5344CB8AC3E}">
        <p14:creationId xmlns:p14="http://schemas.microsoft.com/office/powerpoint/2010/main" val="190256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A COPY OF THE PLAN TO ALL&gt;</a:t>
            </a:r>
          </a:p>
        </p:txBody>
      </p:sp>
      <p:sp>
        <p:nvSpPr>
          <p:cNvPr id="4" name="Slide Number Placeholder 3"/>
          <p:cNvSpPr>
            <a:spLocks noGrp="1"/>
          </p:cNvSpPr>
          <p:nvPr>
            <p:ph type="sldNum" sz="quarter" idx="10"/>
          </p:nvPr>
        </p:nvSpPr>
        <p:spPr/>
        <p:txBody>
          <a:bodyPr/>
          <a:lstStyle/>
          <a:p>
            <a:fld id="{F7C49ACF-A936-4F96-8109-B54A0E6E4233}" type="slidenum">
              <a:rPr lang="en-US" smtClean="0"/>
              <a:t>20</a:t>
            </a:fld>
            <a:endParaRPr lang="en-US"/>
          </a:p>
        </p:txBody>
      </p:sp>
    </p:spTree>
    <p:extLst>
      <p:ext uri="{BB962C8B-B14F-4D97-AF65-F5344CB8AC3E}">
        <p14:creationId xmlns:p14="http://schemas.microsoft.com/office/powerpoint/2010/main" val="59887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21</a:t>
            </a:fld>
            <a:endParaRPr lang="en-US"/>
          </a:p>
        </p:txBody>
      </p:sp>
    </p:spTree>
    <p:extLst>
      <p:ext uri="{BB962C8B-B14F-4D97-AF65-F5344CB8AC3E}">
        <p14:creationId xmlns:p14="http://schemas.microsoft.com/office/powerpoint/2010/main" val="277355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chairs provided input and agreed to all 4 of these tables.</a:t>
            </a:r>
          </a:p>
        </p:txBody>
      </p:sp>
      <p:sp>
        <p:nvSpPr>
          <p:cNvPr id="4" name="Slide Number Placeholder 3"/>
          <p:cNvSpPr>
            <a:spLocks noGrp="1"/>
          </p:cNvSpPr>
          <p:nvPr>
            <p:ph type="sldNum" sz="quarter" idx="10"/>
          </p:nvPr>
        </p:nvSpPr>
        <p:spPr/>
        <p:txBody>
          <a:bodyPr/>
          <a:lstStyle/>
          <a:p>
            <a:fld id="{F7C49ACF-A936-4F96-8109-B54A0E6E4233}" type="slidenum">
              <a:rPr lang="en-US" smtClean="0"/>
              <a:t>22</a:t>
            </a:fld>
            <a:endParaRPr lang="en-US"/>
          </a:p>
        </p:txBody>
      </p:sp>
    </p:spTree>
    <p:extLst>
      <p:ext uri="{BB962C8B-B14F-4D97-AF65-F5344CB8AC3E}">
        <p14:creationId xmlns:p14="http://schemas.microsoft.com/office/powerpoint/2010/main" val="888992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The CHC curriculum committee chair asked the AS to develop a noncredit course authoring table to assist faculty with the development of noncredit courses.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Handout the table and discuss.</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Table complete and present to the CHC AS on 5.4.18.</a:t>
            </a:r>
          </a:p>
          <a:p>
            <a:pPr>
              <a:buFont typeface="Wingdings" panose="05000000000000000000" pitchFamily="2" charset="2"/>
              <a:buChar char="Ø"/>
            </a:pPr>
            <a:r>
              <a:rPr lang="en-US" b="1" dirty="0"/>
              <a:t> Academic Senate Motion: </a:t>
            </a:r>
            <a:r>
              <a:rPr lang="en-US" b="1" dirty="0">
                <a:solidFill>
                  <a:srgbClr val="FF0000"/>
                </a:solidFill>
              </a:rPr>
              <a:t>“to support the noncredit course development table and MQs”</a:t>
            </a:r>
          </a:p>
          <a:p>
            <a:pPr>
              <a:buFont typeface="Wingdings" panose="05000000000000000000" pitchFamily="2" charset="2"/>
              <a:buChar char="Ø"/>
            </a:pPr>
            <a:r>
              <a:rPr lang="en-US" b="1" dirty="0"/>
              <a:t> Flex day workshop provided on 4.10.18 titled: developing noncredit courses.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23</a:t>
            </a:fld>
            <a:endParaRPr lang="en-US"/>
          </a:p>
        </p:txBody>
      </p:sp>
    </p:spTree>
    <p:extLst>
      <p:ext uri="{BB962C8B-B14F-4D97-AF65-F5344CB8AC3E}">
        <p14:creationId xmlns:p14="http://schemas.microsoft.com/office/powerpoint/2010/main" val="15952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24</a:t>
            </a:fld>
            <a:endParaRPr lang="en-US"/>
          </a:p>
        </p:txBody>
      </p:sp>
    </p:spTree>
    <p:extLst>
      <p:ext uri="{BB962C8B-B14F-4D97-AF65-F5344CB8AC3E}">
        <p14:creationId xmlns:p14="http://schemas.microsoft.com/office/powerpoint/2010/main" val="28285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7</a:t>
            </a:fld>
            <a:endParaRPr lang="en-US"/>
          </a:p>
        </p:txBody>
      </p:sp>
    </p:spTree>
    <p:extLst>
      <p:ext uri="{BB962C8B-B14F-4D97-AF65-F5344CB8AC3E}">
        <p14:creationId xmlns:p14="http://schemas.microsoft.com/office/powerpoint/2010/main" val="323546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background about CHC – just so you get an idea of who we are…</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8</a:t>
            </a:fld>
            <a:endParaRPr lang="en-US"/>
          </a:p>
        </p:txBody>
      </p:sp>
    </p:spTree>
    <p:extLst>
      <p:ext uri="{BB962C8B-B14F-4D97-AF65-F5344CB8AC3E}">
        <p14:creationId xmlns:p14="http://schemas.microsoft.com/office/powerpoint/2010/main" val="397038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The district really wanted us to add noncredit as did our admin… lots of talk…</a:t>
            </a:r>
          </a:p>
          <a:p>
            <a:pPr>
              <a:buFont typeface="Wingdings" panose="05000000000000000000" pitchFamily="2" charset="2"/>
              <a:buNone/>
            </a:pPr>
            <a:r>
              <a:rPr lang="en-US" dirty="0"/>
              <a:t>They wanted it to grow FTES…. But we (the faculty) really wanted to know if noncredit could serve a population we currently were not serving…</a:t>
            </a:r>
          </a:p>
          <a:p>
            <a:pPr>
              <a:buFont typeface="Wingdings" panose="05000000000000000000" pitchFamily="2" charset="2"/>
              <a:buNone/>
            </a:pPr>
            <a:r>
              <a:rPr lang="en-US" dirty="0"/>
              <a:t>We thought it would but, we lacked research…  </a:t>
            </a:r>
          </a:p>
          <a:p>
            <a:pP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9</a:t>
            </a:fld>
            <a:endParaRPr lang="en-US"/>
          </a:p>
        </p:txBody>
      </p:sp>
    </p:spTree>
    <p:extLst>
      <p:ext uri="{BB962C8B-B14F-4D97-AF65-F5344CB8AC3E}">
        <p14:creationId xmlns:p14="http://schemas.microsoft.com/office/powerpoint/2010/main" val="277009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But if we were going to do this well – we wanted a plan…. And who has time to write a plan? So we asked (via a resolution) that a funded research project be offered</a:t>
            </a:r>
            <a:endParaRPr lang="en-US" dirty="0"/>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10</a:t>
            </a:fld>
            <a:endParaRPr lang="en-US"/>
          </a:p>
        </p:txBody>
      </p:sp>
    </p:spTree>
    <p:extLst>
      <p:ext uri="{BB962C8B-B14F-4D97-AF65-F5344CB8AC3E}">
        <p14:creationId xmlns:p14="http://schemas.microsoft.com/office/powerpoint/2010/main" val="274811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11</a:t>
            </a:fld>
            <a:endParaRPr lang="en-US"/>
          </a:p>
        </p:txBody>
      </p:sp>
    </p:spTree>
    <p:extLst>
      <p:ext uri="{BB962C8B-B14F-4D97-AF65-F5344CB8AC3E}">
        <p14:creationId xmlns:p14="http://schemas.microsoft.com/office/powerpoint/2010/main" val="348617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(2) 2. job-description-noncredit-program-researcher-1.27.16</a:t>
            </a:r>
          </a:p>
          <a:p>
            <a:endParaRPr lang="en-US" sz="1200" b="1" dirty="0"/>
          </a:p>
          <a:p>
            <a:r>
              <a:rPr lang="en-US" sz="1200" b="1" dirty="0"/>
              <a:t>They completed the research and related viability plan during the Summer and Fall of 2016</a:t>
            </a:r>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12</a:t>
            </a:fld>
            <a:endParaRPr lang="en-US"/>
          </a:p>
        </p:txBody>
      </p:sp>
    </p:spTree>
    <p:extLst>
      <p:ext uri="{BB962C8B-B14F-4D97-AF65-F5344CB8AC3E}">
        <p14:creationId xmlns:p14="http://schemas.microsoft.com/office/powerpoint/2010/main" val="3526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to have this worked out in advance….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District and Association shall meet annually to evaluate and impact bargain the Credit/Non-Credit Program as necessary.</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13</a:t>
            </a:fld>
            <a:endParaRPr lang="en-US"/>
          </a:p>
        </p:txBody>
      </p:sp>
    </p:spTree>
    <p:extLst>
      <p:ext uri="{BB962C8B-B14F-4D97-AF65-F5344CB8AC3E}">
        <p14:creationId xmlns:p14="http://schemas.microsoft.com/office/powerpoint/2010/main" val="18875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Noncredit Program Researchers, presented a PPT to the AS that delineated:</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14</a:t>
            </a:fld>
            <a:endParaRPr lang="en-US"/>
          </a:p>
        </p:txBody>
      </p:sp>
    </p:spTree>
    <p:extLst>
      <p:ext uri="{BB962C8B-B14F-4D97-AF65-F5344CB8AC3E}">
        <p14:creationId xmlns:p14="http://schemas.microsoft.com/office/powerpoint/2010/main" val="237393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C06A-4C78-0E41-8FFE-BCF2A89CB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C41665-7577-634D-8CB0-5B0212791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DED052-C233-F748-A95E-D62D45B85901}"/>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6E1BC5FE-12F0-F142-A74E-F6848D9F2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C46DF-AB51-C84C-B40A-CDFB3769C502}"/>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87544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F46-3667-D24F-9D05-11CFF7587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8741F5-93FA-DF44-9E40-8C8FF2FB67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85065-7B81-4247-864E-EA87DF34C192}"/>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7EA2B026-3636-1844-8499-BE2CE06D3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496F1-1368-034C-B6C5-8AC6DEE1DB4E}"/>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421445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99947-97A6-274D-A6D0-0C09DF9A6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3A4CE-EEA5-8C42-B2E4-D9B5B5A44F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3D66E-0A7F-F046-B2BB-79BF458A9679}"/>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4E668B17-63A5-5344-80E5-B93FCCFE2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F1CF1-BE5F-5041-968E-F0F048A02FEF}"/>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5848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B5F1-6174-8344-81A8-D41A3C9FB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43F4E-6D12-B248-A877-531F4AD746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F929-A658-E543-A84B-8544D46F5DE9}"/>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AAE51D0E-2BC8-5D4C-A814-1FC3401CB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D82BF-6C06-E543-95D7-D6CD485E19AF}"/>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10301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01EA-3FF5-BC4E-96A8-14D075D15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57F71-E38C-B742-9FB2-DCD481D78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02565C-1EE4-584F-A20B-E7BB108ACBED}"/>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35DC1E52-84A9-9E41-8BE3-01637BA0B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551A6-8C4C-6E45-A450-3DC3E1616C78}"/>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51024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5246-5316-3E44-83B5-71DF3487B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6826B-CA6B-0249-9D43-EC2C142695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E70B9-4220-7042-A25E-D07F77E5C0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B4FA8-BA02-1645-ADB1-C67B4E185F83}"/>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6" name="Footer Placeholder 5">
            <a:extLst>
              <a:ext uri="{FF2B5EF4-FFF2-40B4-BE49-F238E27FC236}">
                <a16:creationId xmlns:a16="http://schemas.microsoft.com/office/drawing/2014/main" id="{80209C75-BA1F-1E49-B057-DCB7A3A1A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A350B-16DD-4E4C-B5AE-F2B7779A11F2}"/>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60617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CC9B-0420-B14D-80D1-968FA1818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1FC16-A107-8B4A-9CEC-4E2B7D96D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ADBAEC-C4D4-1A46-81D2-0F77F2CA05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E7885-34B5-AB46-8116-CA90CE9AC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8BA12C-A093-A746-9F47-250B62D3D2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09624-6821-8949-8232-C586CA6E1169}"/>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8" name="Footer Placeholder 7">
            <a:extLst>
              <a:ext uri="{FF2B5EF4-FFF2-40B4-BE49-F238E27FC236}">
                <a16:creationId xmlns:a16="http://schemas.microsoft.com/office/drawing/2014/main" id="{B2C31471-08A7-5D42-9EAD-B2D757748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DC2BC-8C6D-0647-9DA9-3AFB6F289049}"/>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5284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0FE2-971B-A042-BBEA-F65542384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1CF6C-758E-E245-8813-D7F8BAA50CF2}"/>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4" name="Footer Placeholder 3">
            <a:extLst>
              <a:ext uri="{FF2B5EF4-FFF2-40B4-BE49-F238E27FC236}">
                <a16:creationId xmlns:a16="http://schemas.microsoft.com/office/drawing/2014/main" id="{E4C6C304-1DED-9741-8841-78E59465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417EA-A556-2E4F-A42E-86DE4D5BD481}"/>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293060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45601-5C6B-5648-BA0A-52BBB37CDE04}"/>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3" name="Footer Placeholder 2">
            <a:extLst>
              <a:ext uri="{FF2B5EF4-FFF2-40B4-BE49-F238E27FC236}">
                <a16:creationId xmlns:a16="http://schemas.microsoft.com/office/drawing/2014/main" id="{D8C89595-5FB0-DB44-B20F-13536AAEF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594849-565C-9349-A8B4-59B49CAE97D7}"/>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1074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9CDA-ED61-EB45-B3CE-8D18F417F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E510D5-99DF-F241-A9D9-532F37BD9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08CD3-D7DB-7C48-87EF-4B34D64E6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F24917-DFD1-CF4C-9E11-5F53E910D5EE}"/>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6" name="Footer Placeholder 5">
            <a:extLst>
              <a:ext uri="{FF2B5EF4-FFF2-40B4-BE49-F238E27FC236}">
                <a16:creationId xmlns:a16="http://schemas.microsoft.com/office/drawing/2014/main" id="{B3F01DE6-5AB7-8247-962F-99510C3A1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F1166-9E85-3445-8B8F-94C90FC5AF16}"/>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76646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275B-8CA6-F345-BF40-E7EB562AF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482D6E-6BDD-8C4D-8E3C-D9A9A1393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CA1B9-A130-754C-A533-BD3C09680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9DF5C0-AE17-0D4A-A95A-D254CA8F90BE}"/>
              </a:ext>
            </a:extLst>
          </p:cNvPr>
          <p:cNvSpPr>
            <a:spLocks noGrp="1"/>
          </p:cNvSpPr>
          <p:nvPr>
            <p:ph type="dt" sz="half" idx="10"/>
          </p:nvPr>
        </p:nvSpPr>
        <p:spPr/>
        <p:txBody>
          <a:bodyPr/>
          <a:lstStyle/>
          <a:p>
            <a:fld id="{3FD4E568-3ACF-9C4B-A795-2B22AC072A8C}" type="datetimeFigureOut">
              <a:rPr lang="en-US" smtClean="0"/>
              <a:t>4/9/18</a:t>
            </a:fld>
            <a:endParaRPr lang="en-US"/>
          </a:p>
        </p:txBody>
      </p:sp>
      <p:sp>
        <p:nvSpPr>
          <p:cNvPr id="6" name="Footer Placeholder 5">
            <a:extLst>
              <a:ext uri="{FF2B5EF4-FFF2-40B4-BE49-F238E27FC236}">
                <a16:creationId xmlns:a16="http://schemas.microsoft.com/office/drawing/2014/main" id="{0557152E-4757-8243-8C73-F9427E55E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6C37A-6249-4147-A14D-1485DEF0335B}"/>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53323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B35C9B-3894-DE4D-B4F4-746FC2600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2499C-3F02-2E41-8A40-E0A99E572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1A538-C503-9342-BD20-A588CE779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E568-3ACF-9C4B-A795-2B22AC072A8C}" type="datetimeFigureOut">
              <a:rPr lang="en-US" smtClean="0"/>
              <a:t>4/9/18</a:t>
            </a:fld>
            <a:endParaRPr lang="en-US"/>
          </a:p>
        </p:txBody>
      </p:sp>
      <p:sp>
        <p:nvSpPr>
          <p:cNvPr id="5" name="Footer Placeholder 4">
            <a:extLst>
              <a:ext uri="{FF2B5EF4-FFF2-40B4-BE49-F238E27FC236}">
                <a16:creationId xmlns:a16="http://schemas.microsoft.com/office/drawing/2014/main" id="{50FC6F53-C8B0-6846-BCD6-E23E05FB5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489BC-13D8-A74C-9105-4BACA46EE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C4D71-A3E1-D241-8A47-76D1CE9412AF}" type="slidenum">
              <a:rPr lang="en-US" smtClean="0"/>
              <a:t>‹#›</a:t>
            </a:fld>
            <a:endParaRPr lang="en-US"/>
          </a:p>
        </p:txBody>
      </p:sp>
    </p:spTree>
    <p:extLst>
      <p:ext uri="{BB962C8B-B14F-4D97-AF65-F5344CB8AC3E}">
        <p14:creationId xmlns:p14="http://schemas.microsoft.com/office/powerpoint/2010/main" val="420359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info@asccc.org" TargetMode="External"/><Relationship Id="rId3" Type="http://schemas.openxmlformats.org/officeDocument/2006/relationships/hyperlink" Target="https://goo.gl/DcvaUC" TargetMode="External"/><Relationship Id="rId7" Type="http://schemas.openxmlformats.org/officeDocument/2006/relationships/hyperlink" Target="http://extranet.cccco.edu/Divisions/AcademicAffairs/CurriculumandInstructionUnit/Curriculum/NoncreditCurriculumandInstructionalPrograms/NoncreditFirstFridayWebinarArchives.aspx" TargetMode="External"/><Relationship Id="rId2" Type="http://schemas.openxmlformats.org/officeDocument/2006/relationships/hyperlink" Target="https://www.craftonhills.edu/faculty-and-staff/academic-senate/meetings/2018/01-17/noncredit_implementation_planb.pdf" TargetMode="External"/><Relationship Id="rId1" Type="http://schemas.openxmlformats.org/officeDocument/2006/relationships/slideLayout" Target="../slideLayouts/slideLayout2.xml"/><Relationship Id="rId6" Type="http://schemas.openxmlformats.org/officeDocument/2006/relationships/hyperlink" Target="https://www.asccc.org/content/guided-pathways-and-ab-705-what&#8217;s-noncredit-got-do-got-do-it" TargetMode="External"/><Relationship Id="rId5" Type="http://schemas.openxmlformats.org/officeDocument/2006/relationships/hyperlink" Target="https://www.asccc.org/content/asccc-efforts-support-and-advocate-noncredit-instruction-&#8212;-review" TargetMode="External"/><Relationship Id="rId4" Type="http://schemas.openxmlformats.org/officeDocument/2006/relationships/hyperlink" Target="https://www.asccc.org/sites/default/files/publications/noncredit-instruction09_0.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2" Type="http://schemas.openxmlformats.org/officeDocument/2006/relationships/hyperlink" Target="mailto:dhoyt@crafton.edu"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freitaje@lacity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oo.gl/DcvaUC" TargetMode="External"/><Relationship Id="rId5" Type="http://schemas.openxmlformats.org/officeDocument/2006/relationships/hyperlink" Target="https://drive.google.com/drive/folders/1RnH7bCp-CLMKNhfrfaBRuwXC74RXWUP_?usp=sharin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DC7-B925-2D47-8FCB-1705C266B0AA}"/>
              </a:ext>
            </a:extLst>
          </p:cNvPr>
          <p:cNvSpPr>
            <a:spLocks noGrp="1"/>
          </p:cNvSpPr>
          <p:nvPr>
            <p:ph type="ctrTitle"/>
          </p:nvPr>
        </p:nvSpPr>
        <p:spPr>
          <a:xfrm>
            <a:off x="690281" y="189187"/>
            <a:ext cx="10811435" cy="1873926"/>
          </a:xfrm>
        </p:spPr>
        <p:txBody>
          <a:bodyPr>
            <a:normAutofit/>
          </a:bodyPr>
          <a:lstStyle/>
          <a:p>
            <a:r>
              <a:rPr lang="en-US" b="1" dirty="0"/>
              <a:t>From Zero to Noncredit: </a:t>
            </a:r>
            <a:br>
              <a:rPr lang="en-US" b="1" dirty="0"/>
            </a:br>
            <a:r>
              <a:rPr lang="en-US" b="1" dirty="0"/>
              <a:t>Starting Noncredit at Your College</a:t>
            </a:r>
          </a:p>
        </p:txBody>
      </p:sp>
      <p:sp>
        <p:nvSpPr>
          <p:cNvPr id="3" name="Subtitle 2">
            <a:extLst>
              <a:ext uri="{FF2B5EF4-FFF2-40B4-BE49-F238E27FC236}">
                <a16:creationId xmlns:a16="http://schemas.microsoft.com/office/drawing/2014/main" id="{9877B32B-E75F-2C4B-9CB4-EDD7DAC8BB9A}"/>
              </a:ext>
            </a:extLst>
          </p:cNvPr>
          <p:cNvSpPr>
            <a:spLocks noGrp="1"/>
          </p:cNvSpPr>
          <p:nvPr>
            <p:ph type="subTitle" idx="1"/>
          </p:nvPr>
        </p:nvSpPr>
        <p:spPr>
          <a:xfrm>
            <a:off x="1524000" y="2427890"/>
            <a:ext cx="9144000" cy="2952988"/>
          </a:xfrm>
        </p:spPr>
        <p:txBody>
          <a:bodyPr>
            <a:normAutofit lnSpcReduction="10000"/>
          </a:bodyPr>
          <a:lstStyle/>
          <a:p>
            <a:r>
              <a:rPr lang="en-US" sz="2800" b="1" dirty="0"/>
              <a:t>Denise Allen-Hoyt, Crafton Hills College</a:t>
            </a:r>
          </a:p>
          <a:p>
            <a:r>
              <a:rPr lang="en-US" sz="2800" b="1" dirty="0"/>
              <a:t>Cheryl </a:t>
            </a:r>
            <a:r>
              <a:rPr lang="en-US" sz="2800" b="1" dirty="0" err="1"/>
              <a:t>Aschenbach</a:t>
            </a:r>
            <a:r>
              <a:rPr lang="en-US" sz="2800" b="1" dirty="0"/>
              <a:t>, North Representative, Lassen College</a:t>
            </a:r>
          </a:p>
          <a:p>
            <a:r>
              <a:rPr lang="en-US" sz="2800" b="1" dirty="0"/>
              <a:t>John Freitas, Treasurer, Los Angeles City College</a:t>
            </a:r>
          </a:p>
          <a:p>
            <a:endParaRPr lang="en-US" sz="2800" b="1" dirty="0"/>
          </a:p>
          <a:p>
            <a:r>
              <a:rPr lang="en-US" sz="2800" b="1" dirty="0"/>
              <a:t>Spring 2018 Plenary Session</a:t>
            </a:r>
          </a:p>
          <a:p>
            <a:r>
              <a:rPr lang="en-US" sz="2800" b="1" dirty="0"/>
              <a:t>San Mateo Marriott</a:t>
            </a:r>
          </a:p>
          <a:p>
            <a:endParaRPr lang="en-US" dirty="0"/>
          </a:p>
        </p:txBody>
      </p:sp>
      <p:pic>
        <p:nvPicPr>
          <p:cNvPr id="5" name="Picture 4">
            <a:extLst>
              <a:ext uri="{FF2B5EF4-FFF2-40B4-BE49-F238E27FC236}">
                <a16:creationId xmlns:a16="http://schemas.microsoft.com/office/drawing/2014/main" id="{64CDBC2D-B957-2C49-BF18-883AC32D3CA8}"/>
              </a:ext>
            </a:extLst>
          </p:cNvPr>
          <p:cNvPicPr>
            <a:picLocks noChangeAspect="1"/>
          </p:cNvPicPr>
          <p:nvPr/>
        </p:nvPicPr>
        <p:blipFill>
          <a:blip r:embed="rId2"/>
          <a:stretch>
            <a:fillRect/>
          </a:stretch>
        </p:blipFill>
        <p:spPr>
          <a:xfrm>
            <a:off x="3914815" y="5480704"/>
            <a:ext cx="4362369" cy="825313"/>
          </a:xfrm>
          <a:prstGeom prst="rect">
            <a:avLst/>
          </a:prstGeom>
        </p:spPr>
      </p:pic>
    </p:spTree>
    <p:extLst>
      <p:ext uri="{BB962C8B-B14F-4D97-AF65-F5344CB8AC3E}">
        <p14:creationId xmlns:p14="http://schemas.microsoft.com/office/powerpoint/2010/main" val="1495960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4180B-3588-41D6-80C6-0221C4162FFC}"/>
              </a:ext>
            </a:extLst>
          </p:cNvPr>
          <p:cNvPicPr>
            <a:picLocks noChangeAspect="1"/>
          </p:cNvPicPr>
          <p:nvPr/>
        </p:nvPicPr>
        <p:blipFill>
          <a:blip r:embed="rId3"/>
          <a:stretch>
            <a:fillRect/>
          </a:stretch>
        </p:blipFill>
        <p:spPr>
          <a:xfrm>
            <a:off x="0" y="-68745"/>
            <a:ext cx="12192000" cy="6926745"/>
          </a:xfrm>
          <a:prstGeom prst="rect">
            <a:avLst/>
          </a:prstGeom>
        </p:spPr>
      </p:pic>
    </p:spTree>
    <p:extLst>
      <p:ext uri="{BB962C8B-B14F-4D97-AF65-F5344CB8AC3E}">
        <p14:creationId xmlns:p14="http://schemas.microsoft.com/office/powerpoint/2010/main" val="268269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04B93-43DC-4AEB-BF6E-7EEB25E85259}"/>
              </a:ext>
            </a:extLst>
          </p:cNvPr>
          <p:cNvSpPr>
            <a:spLocks noGrp="1"/>
          </p:cNvSpPr>
          <p:nvPr>
            <p:ph idx="1"/>
          </p:nvPr>
        </p:nvSpPr>
        <p:spPr>
          <a:xfrm>
            <a:off x="4533421" y="2056631"/>
            <a:ext cx="7230684" cy="3763877"/>
          </a:xfrm>
          <a:solidFill>
            <a:schemeClr val="bg1">
              <a:lumMod val="95000"/>
            </a:schemeClr>
          </a:solidFill>
        </p:spPr>
        <p:txBody>
          <a:bodyPr>
            <a:noAutofit/>
          </a:bodyPr>
          <a:lstStyle/>
          <a:p>
            <a:pPr marL="457200" lvl="1" indent="0">
              <a:buNone/>
            </a:pPr>
            <a:r>
              <a:rPr lang="en-US" sz="3000" b="1" dirty="0">
                <a:solidFill>
                  <a:srgbClr val="FF0000"/>
                </a:solidFill>
              </a:rPr>
              <a:t>RESOLVED, that an appropriate amount of new, one-time district level funds be allocated to compensate and/or provide reassigned-time to a CHC faculty member to… research the policies, procedures, support structures, timeline and associated facility and fiscal impacts… that must be considered, in order to offer a quality noncredit program at CHC.</a:t>
            </a:r>
          </a:p>
        </p:txBody>
      </p:sp>
      <p:sp>
        <p:nvSpPr>
          <p:cNvPr id="2" name="Title 1">
            <a:extLst>
              <a:ext uri="{FF2B5EF4-FFF2-40B4-BE49-F238E27FC236}">
                <a16:creationId xmlns:a16="http://schemas.microsoft.com/office/drawing/2014/main" id="{49C2E475-99D0-4A73-AAAE-A31FB435E554}"/>
              </a:ext>
            </a:extLst>
          </p:cNvPr>
          <p:cNvSpPr>
            <a:spLocks noGrp="1"/>
          </p:cNvSpPr>
          <p:nvPr>
            <p:ph type="title"/>
          </p:nvPr>
        </p:nvSpPr>
        <p:spPr>
          <a:xfrm>
            <a:off x="615820" y="17768"/>
            <a:ext cx="10962257" cy="896116"/>
          </a:xfrm>
        </p:spPr>
        <p:txBody>
          <a:bodyPr/>
          <a:lstStyle/>
          <a:p>
            <a:pPr algn="ctr"/>
            <a:r>
              <a:rPr lang="en-US" b="1" dirty="0"/>
              <a:t>CHC Academic Senate Resolution</a:t>
            </a:r>
          </a:p>
        </p:txBody>
      </p:sp>
      <p:sp>
        <p:nvSpPr>
          <p:cNvPr id="5" name="TextBox 4">
            <a:extLst>
              <a:ext uri="{FF2B5EF4-FFF2-40B4-BE49-F238E27FC236}">
                <a16:creationId xmlns:a16="http://schemas.microsoft.com/office/drawing/2014/main" id="{FBACF474-97F5-4127-BE7E-3192C16BB31C}"/>
              </a:ext>
            </a:extLst>
          </p:cNvPr>
          <p:cNvSpPr txBox="1"/>
          <p:nvPr/>
        </p:nvSpPr>
        <p:spPr>
          <a:xfrm>
            <a:off x="448885" y="805394"/>
            <a:ext cx="11593482" cy="1077218"/>
          </a:xfrm>
          <a:prstGeom prst="rect">
            <a:avLst/>
          </a:prstGeom>
          <a:noFill/>
        </p:spPr>
        <p:txBody>
          <a:bodyPr wrap="square" rtlCol="0">
            <a:spAutoFit/>
          </a:bodyPr>
          <a:lstStyle/>
          <a:p>
            <a:pPr marL="519113" indent="-519113"/>
            <a:r>
              <a:rPr lang="en-US" sz="3200" b="1" dirty="0">
                <a:solidFill>
                  <a:srgbClr val="0099FF"/>
                </a:solidFill>
              </a:rPr>
              <a:t>(2) </a:t>
            </a:r>
            <a:r>
              <a:rPr lang="en-US" sz="3200" b="1" dirty="0"/>
              <a:t>9.2.15 - F15.01 Supporting the Development of a Noncredit Program Implementation Plan</a:t>
            </a:r>
            <a:endParaRPr lang="en-US" dirty="0"/>
          </a:p>
        </p:txBody>
      </p:sp>
      <p:pic>
        <p:nvPicPr>
          <p:cNvPr id="4" name="Picture 3">
            <a:extLst>
              <a:ext uri="{FF2B5EF4-FFF2-40B4-BE49-F238E27FC236}">
                <a16:creationId xmlns:a16="http://schemas.microsoft.com/office/drawing/2014/main" id="{81C12F35-A313-4F09-B5D7-1ADB196F3F8C}"/>
              </a:ext>
            </a:extLst>
          </p:cNvPr>
          <p:cNvPicPr>
            <a:picLocks noChangeAspect="1"/>
          </p:cNvPicPr>
          <p:nvPr/>
        </p:nvPicPr>
        <p:blipFill>
          <a:blip r:embed="rId3"/>
          <a:stretch>
            <a:fillRect/>
          </a:stretch>
        </p:blipFill>
        <p:spPr>
          <a:xfrm>
            <a:off x="0" y="2030638"/>
            <a:ext cx="4628895" cy="4840531"/>
          </a:xfrm>
          <a:prstGeom prst="rect">
            <a:avLst/>
          </a:prstGeom>
        </p:spPr>
      </p:pic>
    </p:spTree>
    <p:extLst>
      <p:ext uri="{BB962C8B-B14F-4D97-AF65-F5344CB8AC3E}">
        <p14:creationId xmlns:p14="http://schemas.microsoft.com/office/powerpoint/2010/main" val="231422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279983" y="89216"/>
            <a:ext cx="11482808" cy="948286"/>
          </a:xfrm>
        </p:spPr>
        <p:txBody>
          <a:bodyPr>
            <a:noAutofit/>
          </a:bodyPr>
          <a:lstStyle/>
          <a:p>
            <a:pPr marL="682625" indent="-682625"/>
            <a:r>
              <a:rPr lang="en-US" sz="4000" b="1" dirty="0">
                <a:solidFill>
                  <a:srgbClr val="0099FF"/>
                </a:solidFill>
              </a:rPr>
              <a:t>(3) </a:t>
            </a:r>
            <a:r>
              <a:rPr lang="en-US" sz="4000" b="1" dirty="0"/>
              <a:t>2.3.16 - Noncredit Research Position Announcement</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429209" y="1563135"/>
            <a:ext cx="6011568" cy="4351338"/>
          </a:xfrm>
        </p:spPr>
        <p:txBody>
          <a:bodyPr>
            <a:noAutofit/>
          </a:bodyPr>
          <a:lstStyle/>
          <a:p>
            <a:pPr marL="457200" lvl="1" indent="-404813">
              <a:buFont typeface="Wingdings" panose="05000000000000000000" pitchFamily="2" charset="2"/>
              <a:buChar char="Ø"/>
            </a:pPr>
            <a:r>
              <a:rPr lang="en-US" sz="3000" b="1" dirty="0"/>
              <a:t>The NONCREDIT Program Researcher will research and develop a draft implementation plan for adding an NONCREDIT program at Crafton Hills College. </a:t>
            </a:r>
          </a:p>
          <a:p>
            <a:pPr marL="457200" lvl="1" indent="-404813">
              <a:buFont typeface="Wingdings" panose="05000000000000000000" pitchFamily="2" charset="2"/>
              <a:buChar char="Ø"/>
            </a:pPr>
            <a:r>
              <a:rPr lang="en-US" sz="3000" b="1" dirty="0"/>
              <a:t>$15,000 Research Position/Project</a:t>
            </a:r>
          </a:p>
          <a:p>
            <a:pPr marL="457200" lvl="1" indent="-404813">
              <a:buFont typeface="Wingdings" panose="05000000000000000000" pitchFamily="2" charset="2"/>
              <a:buChar char="Ø"/>
            </a:pPr>
            <a:r>
              <a:rPr lang="en-US" sz="3000" b="1" dirty="0">
                <a:solidFill>
                  <a:srgbClr val="FF0000"/>
                </a:solidFill>
              </a:rPr>
              <a:t>Awarded</a:t>
            </a:r>
            <a:r>
              <a:rPr lang="en-US" sz="3000" b="1" dirty="0"/>
              <a:t> - May 2016 to 2 FT professors of mathematics</a:t>
            </a:r>
          </a:p>
        </p:txBody>
      </p:sp>
      <p:pic>
        <p:nvPicPr>
          <p:cNvPr id="4" name="Picture 3">
            <a:extLst>
              <a:ext uri="{FF2B5EF4-FFF2-40B4-BE49-F238E27FC236}">
                <a16:creationId xmlns:a16="http://schemas.microsoft.com/office/drawing/2014/main" id="{25CC6BEC-236A-48FB-A893-54F11BDD9BDC}"/>
              </a:ext>
            </a:extLst>
          </p:cNvPr>
          <p:cNvPicPr>
            <a:picLocks noChangeAspect="1"/>
          </p:cNvPicPr>
          <p:nvPr/>
        </p:nvPicPr>
        <p:blipFill>
          <a:blip r:embed="rId3"/>
          <a:stretch>
            <a:fillRect/>
          </a:stretch>
        </p:blipFill>
        <p:spPr>
          <a:xfrm>
            <a:off x="6342190" y="1338752"/>
            <a:ext cx="5596451" cy="4575721"/>
          </a:xfrm>
          <a:prstGeom prst="rect">
            <a:avLst/>
          </a:prstGeom>
          <a:scene3d>
            <a:camera prst="isometricOffAxis2Left"/>
            <a:lightRig rig="threePt" dir="t"/>
          </a:scene3d>
          <a:sp3d>
            <a:bevelT prst="angle"/>
          </a:sp3d>
        </p:spPr>
      </p:pic>
    </p:spTree>
    <p:extLst>
      <p:ext uri="{BB962C8B-B14F-4D97-AF65-F5344CB8AC3E}">
        <p14:creationId xmlns:p14="http://schemas.microsoft.com/office/powerpoint/2010/main" val="252671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CDE-3D5B-4859-AB65-731C0097708E}"/>
              </a:ext>
            </a:extLst>
          </p:cNvPr>
          <p:cNvSpPr>
            <a:spLocks noGrp="1"/>
          </p:cNvSpPr>
          <p:nvPr>
            <p:ph type="title"/>
          </p:nvPr>
        </p:nvSpPr>
        <p:spPr>
          <a:xfrm>
            <a:off x="302380" y="34044"/>
            <a:ext cx="11600862" cy="1325563"/>
          </a:xfrm>
        </p:spPr>
        <p:txBody>
          <a:bodyPr/>
          <a:lstStyle/>
          <a:p>
            <a:pPr algn="ctr"/>
            <a:r>
              <a:rPr lang="en-US" b="1" dirty="0">
                <a:solidFill>
                  <a:srgbClr val="0099FF"/>
                </a:solidFill>
              </a:rPr>
              <a:t>(4) </a:t>
            </a:r>
            <a:r>
              <a:rPr lang="en-US" b="1" dirty="0"/>
              <a:t>Negotiations – Noncredit MOU - May 2016</a:t>
            </a:r>
          </a:p>
        </p:txBody>
      </p:sp>
      <p:sp>
        <p:nvSpPr>
          <p:cNvPr id="3" name="Content Placeholder 2">
            <a:extLst>
              <a:ext uri="{FF2B5EF4-FFF2-40B4-BE49-F238E27FC236}">
                <a16:creationId xmlns:a16="http://schemas.microsoft.com/office/drawing/2014/main" id="{0DFE5927-C40C-408C-AEBD-263BF1C14FFB}"/>
              </a:ext>
            </a:extLst>
          </p:cNvPr>
          <p:cNvSpPr>
            <a:spLocks noGrp="1"/>
          </p:cNvSpPr>
          <p:nvPr>
            <p:ph idx="1"/>
          </p:nvPr>
        </p:nvSpPr>
        <p:spPr>
          <a:xfrm>
            <a:off x="5595109" y="1394267"/>
            <a:ext cx="5991808" cy="4351338"/>
          </a:xfrm>
        </p:spPr>
        <p:txBody>
          <a:bodyPr>
            <a:noAutofit/>
          </a:bodyPr>
          <a:lstStyle/>
          <a:p>
            <a:pPr marL="292100" indent="-292100">
              <a:buFont typeface="Wingdings" panose="05000000000000000000" pitchFamily="2" charset="2"/>
              <a:buChar char="Ø"/>
            </a:pPr>
            <a:r>
              <a:rPr lang="en-US" sz="3000" b="1" dirty="0"/>
              <a:t>The compensation for teaching non-credit classes shall be the same as for credit classes. </a:t>
            </a:r>
          </a:p>
          <a:p>
            <a:pPr marL="292100" indent="-292100">
              <a:buFont typeface="Wingdings" panose="05000000000000000000" pitchFamily="2" charset="2"/>
              <a:buChar char="Ø"/>
            </a:pPr>
            <a:r>
              <a:rPr lang="en-US" sz="3000" b="1" dirty="0"/>
              <a:t>The District noncredit F.T.E.S shall not be greater than 5% of the total District F.T.E.S</a:t>
            </a:r>
          </a:p>
          <a:p>
            <a:pPr marL="292100" indent="-292100">
              <a:buFont typeface="Wingdings" panose="05000000000000000000" pitchFamily="2" charset="2"/>
              <a:buChar char="Ø"/>
            </a:pPr>
            <a:r>
              <a:rPr lang="en-US" sz="3000" b="1" dirty="0"/>
              <a:t>The minimum and maximum class size for all noncredit classes shall not exceed the class size minimum and maximums for credit courses.</a:t>
            </a:r>
          </a:p>
        </p:txBody>
      </p:sp>
      <p:pic>
        <p:nvPicPr>
          <p:cNvPr id="5" name="Picture 4">
            <a:extLst>
              <a:ext uri="{FF2B5EF4-FFF2-40B4-BE49-F238E27FC236}">
                <a16:creationId xmlns:a16="http://schemas.microsoft.com/office/drawing/2014/main" id="{70466663-DAD9-44AD-B39B-8A04A16340D6}"/>
              </a:ext>
            </a:extLst>
          </p:cNvPr>
          <p:cNvPicPr>
            <a:picLocks noChangeAspect="1"/>
          </p:cNvPicPr>
          <p:nvPr/>
        </p:nvPicPr>
        <p:blipFill>
          <a:blip r:embed="rId3"/>
          <a:stretch>
            <a:fillRect/>
          </a:stretch>
        </p:blipFill>
        <p:spPr>
          <a:xfrm>
            <a:off x="302380" y="1394267"/>
            <a:ext cx="5793619" cy="4069466"/>
          </a:xfrm>
          <a:prstGeom prst="rect">
            <a:avLst/>
          </a:prstGeom>
          <a:scene3d>
            <a:camera prst="perspectiveContrastingRightFacing"/>
            <a:lightRig rig="threePt" dir="t"/>
          </a:scene3d>
        </p:spPr>
      </p:pic>
    </p:spTree>
    <p:extLst>
      <p:ext uri="{BB962C8B-B14F-4D97-AF65-F5344CB8AC3E}">
        <p14:creationId xmlns:p14="http://schemas.microsoft.com/office/powerpoint/2010/main" val="2221916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47907-B0EE-4DAD-9F3C-7DF36D94E4CD}"/>
              </a:ext>
            </a:extLst>
          </p:cNvPr>
          <p:cNvPicPr>
            <a:picLocks noChangeAspect="1"/>
          </p:cNvPicPr>
          <p:nvPr/>
        </p:nvPicPr>
        <p:blipFill>
          <a:blip r:embed="rId3"/>
          <a:stretch>
            <a:fillRect/>
          </a:stretch>
        </p:blipFill>
        <p:spPr>
          <a:xfrm rot="1902027">
            <a:off x="6631357" y="1272068"/>
            <a:ext cx="5518638" cy="4524978"/>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0" y="31843"/>
            <a:ext cx="12191999" cy="1325563"/>
          </a:xfrm>
        </p:spPr>
        <p:txBody>
          <a:bodyPr>
            <a:normAutofit/>
          </a:bodyPr>
          <a:lstStyle/>
          <a:p>
            <a:pPr algn="ctr"/>
            <a:r>
              <a:rPr lang="en-US" b="1" dirty="0">
                <a:solidFill>
                  <a:srgbClr val="0099FF"/>
                </a:solidFill>
              </a:rPr>
              <a:t>(5) </a:t>
            </a:r>
            <a:r>
              <a:rPr lang="en-US" b="1" dirty="0"/>
              <a:t>10.5.16 - Noncredit Research Report to Senate</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0" y="1204416"/>
            <a:ext cx="6718041" cy="4121563"/>
          </a:xfrm>
        </p:spPr>
        <p:txBody>
          <a:bodyPr>
            <a:normAutofit fontScale="92500" lnSpcReduction="20000"/>
          </a:bodyPr>
          <a:lstStyle/>
          <a:p>
            <a:pPr lvl="1">
              <a:buFont typeface="Wingdings" panose="05000000000000000000" pitchFamily="2" charset="2"/>
              <a:buChar char="Ø"/>
            </a:pPr>
            <a:r>
              <a:rPr lang="en-US" sz="3500" b="1" dirty="0"/>
              <a:t>PPT Delineated:</a:t>
            </a:r>
          </a:p>
          <a:p>
            <a:pPr lvl="2"/>
            <a:r>
              <a:rPr lang="en-US" sz="3200" b="1" dirty="0"/>
              <a:t>The role of noncredit courses</a:t>
            </a:r>
          </a:p>
          <a:p>
            <a:pPr lvl="2"/>
            <a:r>
              <a:rPr lang="en-US" sz="3200" b="1" dirty="0"/>
              <a:t>The differences between credit and noncredit courses</a:t>
            </a:r>
          </a:p>
          <a:p>
            <a:pPr lvl="2"/>
            <a:r>
              <a:rPr lang="en-US" sz="3200" b="1" dirty="0"/>
              <a:t>The 10 Categories of Noncredit </a:t>
            </a:r>
          </a:p>
          <a:p>
            <a:pPr lvl="2"/>
            <a:r>
              <a:rPr lang="en-US" sz="3200" b="1" dirty="0"/>
              <a:t>Courses that could meets the needs of our community</a:t>
            </a:r>
          </a:p>
          <a:p>
            <a:pPr lvl="2"/>
            <a:r>
              <a:rPr lang="en-US" sz="3200" b="1" dirty="0"/>
              <a:t>SB 361 (noncredit courses) SB 860 (noncredit funding)</a:t>
            </a:r>
          </a:p>
          <a:p>
            <a:pPr lvl="2"/>
            <a:r>
              <a:rPr lang="en-US" sz="3200" b="1" dirty="0"/>
              <a:t>Noncredit Program Benefits and Challenges</a:t>
            </a:r>
          </a:p>
          <a:p>
            <a:pPr marL="914400" lvl="2" indent="0">
              <a:buNone/>
            </a:pPr>
            <a:endParaRPr lang="en-US" sz="1600" b="1" dirty="0"/>
          </a:p>
        </p:txBody>
      </p:sp>
      <p:sp>
        <p:nvSpPr>
          <p:cNvPr id="5" name="TextBox 4">
            <a:extLst>
              <a:ext uri="{FF2B5EF4-FFF2-40B4-BE49-F238E27FC236}">
                <a16:creationId xmlns:a16="http://schemas.microsoft.com/office/drawing/2014/main" id="{EE13FD3F-330D-4846-900B-44D13E0CC881}"/>
              </a:ext>
            </a:extLst>
          </p:cNvPr>
          <p:cNvSpPr txBox="1"/>
          <p:nvPr/>
        </p:nvSpPr>
        <p:spPr>
          <a:xfrm>
            <a:off x="424970" y="5370181"/>
            <a:ext cx="11145707" cy="1292662"/>
          </a:xfrm>
          <a:prstGeom prst="rect">
            <a:avLst/>
          </a:prstGeom>
          <a:noFill/>
        </p:spPr>
        <p:txBody>
          <a:bodyPr wrap="square" rtlCol="0">
            <a:spAutoFit/>
          </a:bodyPr>
          <a:lstStyle/>
          <a:p>
            <a:pPr marL="457200" indent="-457200">
              <a:buFont typeface="Wingdings" panose="05000000000000000000" pitchFamily="2" charset="2"/>
              <a:buChar char="Ø"/>
            </a:pPr>
            <a:r>
              <a:rPr lang="en-US" sz="3000" b="1" dirty="0"/>
              <a:t>10.5.16 CHC Academic Senate Action: </a:t>
            </a:r>
            <a:r>
              <a:rPr lang="en-US" sz="3000" b="1" dirty="0">
                <a:solidFill>
                  <a:srgbClr val="FF0000"/>
                </a:solidFill>
              </a:rPr>
              <a:t>“Motioned to move forward with the development of a noncredit program viability plan”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373502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2" y="-45581"/>
            <a:ext cx="7819053" cy="1072373"/>
          </a:xfrm>
        </p:spPr>
        <p:txBody>
          <a:bodyPr>
            <a:normAutofit fontScale="90000"/>
          </a:bodyPr>
          <a:lstStyle/>
          <a:p>
            <a:pPr algn="ctr"/>
            <a:r>
              <a:rPr lang="en-US" b="1" dirty="0">
                <a:solidFill>
                  <a:srgbClr val="0099FF"/>
                </a:solidFill>
              </a:rPr>
              <a:t>(6) </a:t>
            </a:r>
            <a:r>
              <a:rPr lang="en-US" b="1" dirty="0"/>
              <a:t>1.18.17 - Noncredit Viability Plan</a:t>
            </a:r>
          </a:p>
        </p:txBody>
      </p:sp>
      <p:pic>
        <p:nvPicPr>
          <p:cNvPr id="5" name="Picture 4">
            <a:extLst>
              <a:ext uri="{FF2B5EF4-FFF2-40B4-BE49-F238E27FC236}">
                <a16:creationId xmlns:a16="http://schemas.microsoft.com/office/drawing/2014/main" id="{E09D7C80-04C2-455C-AAF5-BECE80C6C804}"/>
              </a:ext>
            </a:extLst>
          </p:cNvPr>
          <p:cNvPicPr>
            <a:picLocks noChangeAspect="1"/>
          </p:cNvPicPr>
          <p:nvPr/>
        </p:nvPicPr>
        <p:blipFill>
          <a:blip r:embed="rId3"/>
          <a:stretch>
            <a:fillRect/>
          </a:stretch>
        </p:blipFill>
        <p:spPr>
          <a:xfrm rot="21038070">
            <a:off x="6170219" y="554074"/>
            <a:ext cx="5491439" cy="3636470"/>
          </a:xfrm>
          <a:prstGeom prst="rect">
            <a:avLst/>
          </a:prstGeom>
          <a:ln>
            <a:noFill/>
          </a:ln>
          <a:effectLst/>
        </p:spPr>
      </p:pic>
      <p:sp>
        <p:nvSpPr>
          <p:cNvPr id="4" name="TextBox 3">
            <a:extLst>
              <a:ext uri="{FF2B5EF4-FFF2-40B4-BE49-F238E27FC236}">
                <a16:creationId xmlns:a16="http://schemas.microsoft.com/office/drawing/2014/main" id="{684E7702-17F8-4758-BD2D-93B857BE826B}"/>
              </a:ext>
            </a:extLst>
          </p:cNvPr>
          <p:cNvSpPr txBox="1"/>
          <p:nvPr/>
        </p:nvSpPr>
        <p:spPr>
          <a:xfrm rot="21010480">
            <a:off x="6590156" y="3876430"/>
            <a:ext cx="5496857" cy="1964211"/>
          </a:xfrm>
          <a:prstGeom prst="rect">
            <a:avLst/>
          </a:prstGeom>
          <a:solidFill>
            <a:schemeClr val="bg1"/>
          </a:solidFill>
        </p:spPr>
        <p:txBody>
          <a:bodyPr wrap="square" rtlCol="0">
            <a:spAutoFit/>
          </a:bodyPr>
          <a:lstStyle/>
          <a:p>
            <a:pPr marL="457200" indent="-457200">
              <a:buFont typeface="Wingdings" panose="05000000000000000000" pitchFamily="2" charset="2"/>
              <a:buChar char="Ø"/>
            </a:pPr>
            <a:r>
              <a:rPr lang="en-US" sz="3000" b="1" dirty="0">
                <a:solidFill>
                  <a:srgbClr val="0070C0"/>
                </a:solidFill>
              </a:rPr>
              <a:t>Academic Senate Action:  </a:t>
            </a:r>
            <a:r>
              <a:rPr lang="en-US" sz="3000" b="1" dirty="0">
                <a:solidFill>
                  <a:srgbClr val="FF0000"/>
                </a:solidFill>
              </a:rPr>
              <a:t>“Support the development of a noncredit program at Crafton Hills College”</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367743" y="1135531"/>
            <a:ext cx="7611528" cy="5374008"/>
          </a:xfrm>
        </p:spPr>
        <p:txBody>
          <a:bodyPr>
            <a:normAutofit lnSpcReduction="10000"/>
          </a:bodyPr>
          <a:lstStyle/>
          <a:p>
            <a:pPr marL="804863" lvl="1" indent="-347663">
              <a:buFont typeface="Wingdings" panose="05000000000000000000" pitchFamily="2" charset="2"/>
              <a:buChar char="Ø"/>
            </a:pPr>
            <a:r>
              <a:rPr lang="en-US" sz="3200" b="1" dirty="0"/>
              <a:t>Delineated Potential (+-) Impacts         of Noncredit on:</a:t>
            </a:r>
          </a:p>
          <a:p>
            <a:pPr lvl="2"/>
            <a:r>
              <a:rPr lang="en-US" sz="3000" b="1" dirty="0"/>
              <a:t>Students and student success</a:t>
            </a:r>
          </a:p>
          <a:p>
            <a:pPr lvl="2"/>
            <a:r>
              <a:rPr lang="en-US" sz="3000" b="1" dirty="0"/>
              <a:t>The comprehensiveness and balance of offerings across the college curriculum</a:t>
            </a:r>
          </a:p>
          <a:p>
            <a:pPr lvl="2"/>
            <a:r>
              <a:rPr lang="en-US" sz="3000" b="1" dirty="0"/>
              <a:t>The educational and budget-planning processes</a:t>
            </a:r>
          </a:p>
          <a:p>
            <a:pPr lvl="2"/>
            <a:r>
              <a:rPr lang="en-US" sz="3000" b="1" dirty="0"/>
              <a:t>Transfer to four-year colleges and universities</a:t>
            </a:r>
          </a:p>
          <a:p>
            <a:pPr lvl="2"/>
            <a:r>
              <a:rPr lang="en-US" sz="3000" b="1" dirty="0"/>
              <a:t>Faculty and staff</a:t>
            </a:r>
          </a:p>
          <a:p>
            <a:pPr lvl="2"/>
            <a:r>
              <a:rPr lang="en-US" sz="3000" b="1" dirty="0"/>
              <a:t>Additional colleges structures and resources</a:t>
            </a:r>
          </a:p>
          <a:p>
            <a:pPr marL="914400" lvl="2" indent="0">
              <a:buNone/>
            </a:pPr>
            <a:endParaRPr lang="en-US" sz="2800" b="1" dirty="0"/>
          </a:p>
        </p:txBody>
      </p:sp>
    </p:spTree>
    <p:extLst>
      <p:ext uri="{BB962C8B-B14F-4D97-AF65-F5344CB8AC3E}">
        <p14:creationId xmlns:p14="http://schemas.microsoft.com/office/powerpoint/2010/main" val="18384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D37-3E74-4788-97FB-BA7C2218A97F}"/>
              </a:ext>
            </a:extLst>
          </p:cNvPr>
          <p:cNvSpPr>
            <a:spLocks noGrp="1"/>
          </p:cNvSpPr>
          <p:nvPr>
            <p:ph type="title"/>
          </p:nvPr>
        </p:nvSpPr>
        <p:spPr>
          <a:xfrm>
            <a:off x="0" y="-35827"/>
            <a:ext cx="12191999" cy="1325563"/>
          </a:xfrm>
        </p:spPr>
        <p:txBody>
          <a:bodyPr>
            <a:normAutofit/>
          </a:bodyPr>
          <a:lstStyle/>
          <a:p>
            <a:pPr algn="ctr"/>
            <a:r>
              <a:rPr lang="en-US" sz="4300" b="1" dirty="0"/>
              <a:t>2.1.17 – Noncredit Program Implementation Issues</a:t>
            </a:r>
          </a:p>
        </p:txBody>
      </p:sp>
      <p:sp>
        <p:nvSpPr>
          <p:cNvPr id="3" name="Content Placeholder 2">
            <a:extLst>
              <a:ext uri="{FF2B5EF4-FFF2-40B4-BE49-F238E27FC236}">
                <a16:creationId xmlns:a16="http://schemas.microsoft.com/office/drawing/2014/main" id="{FB3EAE7A-296C-46DD-A25D-DEEA4EF9806F}"/>
              </a:ext>
            </a:extLst>
          </p:cNvPr>
          <p:cNvSpPr>
            <a:spLocks noGrp="1"/>
          </p:cNvSpPr>
          <p:nvPr>
            <p:ph idx="1"/>
          </p:nvPr>
        </p:nvSpPr>
        <p:spPr>
          <a:xfrm>
            <a:off x="5820509" y="1247133"/>
            <a:ext cx="6095276" cy="4804535"/>
          </a:xfrm>
          <a:solidFill>
            <a:schemeClr val="bg2"/>
          </a:solidFill>
        </p:spPr>
        <p:txBody>
          <a:bodyPr>
            <a:normAutofit lnSpcReduction="10000"/>
          </a:bodyPr>
          <a:lstStyle/>
          <a:p>
            <a:pPr marL="0" indent="0">
              <a:buNone/>
            </a:pPr>
            <a:r>
              <a:rPr lang="en-US" sz="3400" b="1" dirty="0"/>
              <a:t>Academic Senate Discussion:</a:t>
            </a:r>
          </a:p>
          <a:p>
            <a:pPr marL="352425" indent="-352425">
              <a:buFont typeface="Wingdings" panose="05000000000000000000" pitchFamily="2" charset="2"/>
              <a:buChar char="Ø"/>
            </a:pPr>
            <a:r>
              <a:rPr lang="en-US" sz="3000" b="1" dirty="0"/>
              <a:t> Identified 44+ issues and challenges</a:t>
            </a:r>
          </a:p>
          <a:p>
            <a:pPr marL="352425" indent="-352425">
              <a:buFont typeface="Wingdings" panose="05000000000000000000" pitchFamily="2" charset="2"/>
              <a:buChar char="Ø"/>
            </a:pPr>
            <a:r>
              <a:rPr lang="en-US" sz="3000" b="1" dirty="0"/>
              <a:t> </a:t>
            </a:r>
            <a:r>
              <a:rPr lang="en-US" sz="3000" b="1" dirty="0">
                <a:solidFill>
                  <a:srgbClr val="0099FF"/>
                </a:solidFill>
              </a:rPr>
              <a:t>(7) </a:t>
            </a:r>
            <a:r>
              <a:rPr lang="en-US" sz="3000" b="1" dirty="0"/>
              <a:t>Compiled into a 4-page document: “Non Credit Course and Program Implementation Issues as Noted in the Viability Plan that need to be Addressed.”</a:t>
            </a:r>
          </a:p>
          <a:p>
            <a:pPr marL="352425" indent="-352425">
              <a:buFont typeface="Wingdings" panose="05000000000000000000" pitchFamily="2" charset="2"/>
              <a:buChar char="Ø"/>
            </a:pPr>
            <a:r>
              <a:rPr lang="en-US" sz="3000" b="1" dirty="0"/>
              <a:t> </a:t>
            </a:r>
            <a:r>
              <a:rPr lang="en-US" sz="3000" b="1" dirty="0">
                <a:solidFill>
                  <a:srgbClr val="0099FF"/>
                </a:solidFill>
              </a:rPr>
              <a:t>(8) </a:t>
            </a:r>
            <a:r>
              <a:rPr lang="en-US" sz="3000" b="1" dirty="0"/>
              <a:t>Agreed on an initial course planning matrix for each of the 10 areas of noncredit. </a:t>
            </a:r>
          </a:p>
        </p:txBody>
      </p:sp>
      <p:pic>
        <p:nvPicPr>
          <p:cNvPr id="5" name="Picture 4">
            <a:extLst>
              <a:ext uri="{FF2B5EF4-FFF2-40B4-BE49-F238E27FC236}">
                <a16:creationId xmlns:a16="http://schemas.microsoft.com/office/drawing/2014/main" id="{71213276-2964-407C-8DA4-7C1C08059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994" y="758168"/>
            <a:ext cx="4892796" cy="5293500"/>
          </a:xfrm>
          <a:prstGeom prst="rect">
            <a:avLst/>
          </a:prstGeom>
          <a:scene3d>
            <a:camera prst="perspectiveRelaxedModerately"/>
            <a:lightRig rig="threePt" dir="t"/>
          </a:scene3d>
          <a:sp3d>
            <a:bevelT w="165100" prst="coolSlant"/>
          </a:sp3d>
        </p:spPr>
      </p:pic>
    </p:spTree>
    <p:extLst>
      <p:ext uri="{BB962C8B-B14F-4D97-AF65-F5344CB8AC3E}">
        <p14:creationId xmlns:p14="http://schemas.microsoft.com/office/powerpoint/2010/main" val="3141662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66424-0188-4306-A46D-F8C37FC101FB}"/>
              </a:ext>
            </a:extLst>
          </p:cNvPr>
          <p:cNvPicPr>
            <a:picLocks noChangeAspect="1"/>
          </p:cNvPicPr>
          <p:nvPr/>
        </p:nvPicPr>
        <p:blipFill>
          <a:blip r:embed="rId3"/>
          <a:stretch>
            <a:fillRect/>
          </a:stretch>
        </p:blipFill>
        <p:spPr>
          <a:xfrm>
            <a:off x="7139354" y="-1072661"/>
            <a:ext cx="4446229" cy="6840416"/>
          </a:xfrm>
          <a:prstGeom prst="rect">
            <a:avLst/>
          </a:prstGeom>
          <a:scene3d>
            <a:camera prst="perspectiveRelaxed"/>
            <a:lightRig rig="threePt" dir="t"/>
          </a:scene3d>
        </p:spPr>
      </p:pic>
      <p:sp>
        <p:nvSpPr>
          <p:cNvPr id="2" name="Title 1">
            <a:extLst>
              <a:ext uri="{FF2B5EF4-FFF2-40B4-BE49-F238E27FC236}">
                <a16:creationId xmlns:a16="http://schemas.microsoft.com/office/drawing/2014/main" id="{64ECED37-3E74-4788-97FB-BA7C2218A97F}"/>
              </a:ext>
            </a:extLst>
          </p:cNvPr>
          <p:cNvSpPr>
            <a:spLocks noGrp="1"/>
          </p:cNvSpPr>
          <p:nvPr>
            <p:ph type="title"/>
          </p:nvPr>
        </p:nvSpPr>
        <p:spPr>
          <a:xfrm>
            <a:off x="230610" y="0"/>
            <a:ext cx="10943897" cy="1002562"/>
          </a:xfrm>
        </p:spPr>
        <p:txBody>
          <a:bodyPr/>
          <a:lstStyle/>
          <a:p>
            <a:r>
              <a:rPr lang="en-US" b="1" dirty="0"/>
              <a:t>3.31.17 - Noncredit workshop</a:t>
            </a:r>
          </a:p>
        </p:txBody>
      </p:sp>
      <p:sp>
        <p:nvSpPr>
          <p:cNvPr id="3" name="Content Placeholder 2">
            <a:extLst>
              <a:ext uri="{FF2B5EF4-FFF2-40B4-BE49-F238E27FC236}">
                <a16:creationId xmlns:a16="http://schemas.microsoft.com/office/drawing/2014/main" id="{FB3EAE7A-296C-46DD-A25D-DEEA4EF9806F}"/>
              </a:ext>
            </a:extLst>
          </p:cNvPr>
          <p:cNvSpPr>
            <a:spLocks noGrp="1"/>
          </p:cNvSpPr>
          <p:nvPr>
            <p:ph idx="1"/>
          </p:nvPr>
        </p:nvSpPr>
        <p:spPr>
          <a:xfrm>
            <a:off x="422110" y="888961"/>
            <a:ext cx="7455797" cy="4475887"/>
          </a:xfrm>
        </p:spPr>
        <p:txBody>
          <a:bodyPr>
            <a:normAutofit/>
          </a:bodyPr>
          <a:lstStyle/>
          <a:p>
            <a:pPr marL="341313" indent="-341313">
              <a:buFont typeface="Wingdings" panose="05000000000000000000" pitchFamily="2" charset="2"/>
              <a:buChar char="Ø"/>
            </a:pPr>
            <a:r>
              <a:rPr lang="en-US" sz="3000" b="1" dirty="0"/>
              <a:t> </a:t>
            </a:r>
            <a:r>
              <a:rPr lang="en-US" sz="3000" b="1" dirty="0">
                <a:solidFill>
                  <a:srgbClr val="0099FF"/>
                </a:solidFill>
              </a:rPr>
              <a:t>(9) </a:t>
            </a:r>
            <a:r>
              <a:rPr lang="en-US" sz="3000" b="1" dirty="0"/>
              <a:t>“Getting Started with Noncredit” </a:t>
            </a:r>
          </a:p>
          <a:p>
            <a:pPr marL="341313" indent="-341313">
              <a:buFont typeface="Wingdings" panose="05000000000000000000" pitchFamily="2" charset="2"/>
              <a:buChar char="Ø"/>
            </a:pPr>
            <a:r>
              <a:rPr lang="en-US" sz="3000" b="1" dirty="0"/>
              <a:t>GOAL: discuss and propose solutions for the 44+ noncredit program implementation issues and challenges </a:t>
            </a:r>
          </a:p>
          <a:p>
            <a:pPr marL="341313" indent="-341313">
              <a:buFont typeface="Wingdings" panose="05000000000000000000" pitchFamily="2" charset="2"/>
              <a:buChar char="Ø"/>
            </a:pPr>
            <a:r>
              <a:rPr lang="en-US" sz="3000" b="1" dirty="0"/>
              <a:t>Facilitated by Dr. Kate Alder (SDCE) </a:t>
            </a:r>
          </a:p>
          <a:p>
            <a:pPr marL="341313" indent="-341313">
              <a:buFont typeface="Wingdings" panose="05000000000000000000" pitchFamily="2" charset="2"/>
              <a:buChar char="Ø"/>
            </a:pPr>
            <a:r>
              <a:rPr lang="en-US" sz="3000" b="1" dirty="0"/>
              <a:t> </a:t>
            </a:r>
            <a:r>
              <a:rPr lang="en-US" sz="3000" b="1" dirty="0">
                <a:solidFill>
                  <a:srgbClr val="0099FF"/>
                </a:solidFill>
              </a:rPr>
              <a:t>(10) </a:t>
            </a:r>
            <a:r>
              <a:rPr lang="en-US" sz="3000" b="1" dirty="0"/>
              <a:t>Proposed solutions - 6 page document: “Recommendations - Noncredit Courses and Programs Implementation Issues and challenges”</a:t>
            </a:r>
            <a:endParaRPr lang="en-US" sz="3000" dirty="0"/>
          </a:p>
        </p:txBody>
      </p:sp>
      <p:sp>
        <p:nvSpPr>
          <p:cNvPr id="5" name="TextBox 4">
            <a:extLst>
              <a:ext uri="{FF2B5EF4-FFF2-40B4-BE49-F238E27FC236}">
                <a16:creationId xmlns:a16="http://schemas.microsoft.com/office/drawing/2014/main" id="{1B2B73DC-8B47-4AE1-BCDC-0ED6987D2928}"/>
              </a:ext>
            </a:extLst>
          </p:cNvPr>
          <p:cNvSpPr txBox="1"/>
          <p:nvPr/>
        </p:nvSpPr>
        <p:spPr>
          <a:xfrm>
            <a:off x="342904" y="5180256"/>
            <a:ext cx="11560336" cy="1015663"/>
          </a:xfrm>
          <a:prstGeom prst="rect">
            <a:avLst/>
          </a:prstGeom>
          <a:solidFill>
            <a:schemeClr val="bg2"/>
          </a:solidFill>
        </p:spPr>
        <p:txBody>
          <a:bodyPr wrap="square" rtlCol="0">
            <a:spAutoFit/>
          </a:bodyPr>
          <a:lstStyle/>
          <a:p>
            <a:pPr marL="457200" indent="-457200">
              <a:buFont typeface="Wingdings" panose="05000000000000000000" pitchFamily="2" charset="2"/>
              <a:buChar char="Ø"/>
            </a:pPr>
            <a:r>
              <a:rPr lang="en-US" sz="3000" b="1" dirty="0"/>
              <a:t>Academic Senate Action 4.3.17: “</a:t>
            </a:r>
            <a:r>
              <a:rPr lang="en-US" sz="3000" b="1" dirty="0">
                <a:solidFill>
                  <a:srgbClr val="FF0000"/>
                </a:solidFill>
              </a:rPr>
              <a:t>Motion to elect an Academic Senator to serve as the noncredit liaison for Crafton Hills college”</a:t>
            </a:r>
          </a:p>
        </p:txBody>
      </p:sp>
    </p:spTree>
    <p:extLst>
      <p:ext uri="{BB962C8B-B14F-4D97-AF65-F5344CB8AC3E}">
        <p14:creationId xmlns:p14="http://schemas.microsoft.com/office/powerpoint/2010/main" val="208279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32B3-6DA5-4B14-A3B3-5534D6DA9991}"/>
              </a:ext>
            </a:extLst>
          </p:cNvPr>
          <p:cNvSpPr>
            <a:spLocks noGrp="1"/>
          </p:cNvSpPr>
          <p:nvPr>
            <p:ph type="title"/>
          </p:nvPr>
        </p:nvSpPr>
        <p:spPr/>
        <p:txBody>
          <a:bodyPr/>
          <a:lstStyle/>
          <a:p>
            <a:r>
              <a:rPr lang="en-US" b="1" dirty="0"/>
              <a:t>Who should Drive?</a:t>
            </a:r>
          </a:p>
        </p:txBody>
      </p:sp>
      <p:pic>
        <p:nvPicPr>
          <p:cNvPr id="4" name="Content Placeholder 3">
            <a:extLst>
              <a:ext uri="{FF2B5EF4-FFF2-40B4-BE49-F238E27FC236}">
                <a16:creationId xmlns:a16="http://schemas.microsoft.com/office/drawing/2014/main" id="{738DCCCA-0855-49F8-9334-246A8D6A42C0}"/>
              </a:ext>
            </a:extLst>
          </p:cNvPr>
          <p:cNvPicPr>
            <a:picLocks noGrp="1" noChangeAspect="1"/>
          </p:cNvPicPr>
          <p:nvPr>
            <p:ph idx="1"/>
          </p:nvPr>
        </p:nvPicPr>
        <p:blipFill>
          <a:blip r:embed="rId2"/>
          <a:stretch>
            <a:fillRect/>
          </a:stretch>
        </p:blipFill>
        <p:spPr>
          <a:xfrm>
            <a:off x="0" y="2017059"/>
            <a:ext cx="12192000" cy="4840941"/>
          </a:xfrm>
          <a:prstGeom prst="rect">
            <a:avLst/>
          </a:prstGeom>
        </p:spPr>
      </p:pic>
    </p:spTree>
    <p:extLst>
      <p:ext uri="{BB962C8B-B14F-4D97-AF65-F5344CB8AC3E}">
        <p14:creationId xmlns:p14="http://schemas.microsoft.com/office/powerpoint/2010/main" val="2501419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01F08-3491-4895-80A7-446B3B121069}"/>
              </a:ext>
            </a:extLst>
          </p:cNvPr>
          <p:cNvPicPr>
            <a:picLocks noChangeAspect="1"/>
          </p:cNvPicPr>
          <p:nvPr/>
        </p:nvPicPr>
        <p:blipFill rotWithShape="1">
          <a:blip r:embed="rId3"/>
          <a:srcRect/>
          <a:stretch/>
        </p:blipFill>
        <p:spPr>
          <a:xfrm>
            <a:off x="-118242" y="0"/>
            <a:ext cx="12270828" cy="6969648"/>
          </a:xfrm>
          <a:prstGeom prst="rect">
            <a:avLst/>
          </a:prstGeom>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7274988" y="67185"/>
            <a:ext cx="4525323" cy="2156416"/>
          </a:xfrm>
        </p:spPr>
        <p:txBody>
          <a:bodyPr>
            <a:normAutofit/>
          </a:bodyPr>
          <a:lstStyle/>
          <a:p>
            <a:pPr algn="r"/>
            <a:r>
              <a:rPr lang="en-US" sz="4000" b="1" dirty="0"/>
              <a:t>8.10.17 - CHC Academic Senate Plenary session</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45295" y="1653277"/>
            <a:ext cx="7370370" cy="4948518"/>
          </a:xfrm>
          <a:solidFill>
            <a:schemeClr val="bg2">
              <a:alpha val="52000"/>
            </a:schemeClr>
          </a:solidFill>
          <a:effectLst>
            <a:glow rad="127000">
              <a:schemeClr val="bg2">
                <a:alpha val="5000"/>
              </a:schemeClr>
            </a:glow>
            <a:softEdge rad="889000"/>
          </a:effectLst>
        </p:spPr>
        <p:txBody>
          <a:bodyPr anchor="ctr">
            <a:normAutofit/>
          </a:bodyPr>
          <a:lstStyle/>
          <a:p>
            <a:pPr marL="287338" indent="-287338">
              <a:buFont typeface="Wingdings" panose="05000000000000000000" pitchFamily="2" charset="2"/>
              <a:buChar char="Ø"/>
            </a:pPr>
            <a:r>
              <a:rPr lang="en-US" sz="3000" b="1" dirty="0"/>
              <a:t>Question: Who shall lead the efforts for onboarding Noncredit? Senate Action: </a:t>
            </a:r>
            <a:r>
              <a:rPr lang="en-US" sz="3000" b="1" dirty="0">
                <a:solidFill>
                  <a:srgbClr val="FF0000"/>
                </a:solidFill>
              </a:rPr>
              <a:t>Motion: “To add a Noncredit committee as a new standing committee of the CHC AS”</a:t>
            </a:r>
          </a:p>
          <a:p>
            <a:pPr marL="0" indent="0">
              <a:buNone/>
            </a:pPr>
            <a:endParaRPr lang="en-US" sz="1200" b="1" dirty="0">
              <a:solidFill>
                <a:srgbClr val="FF0000"/>
              </a:solidFill>
            </a:endParaRPr>
          </a:p>
          <a:p>
            <a:pPr marL="287338" indent="-287338">
              <a:buFont typeface="Wingdings" panose="05000000000000000000" pitchFamily="2" charset="2"/>
              <a:buChar char="Ø"/>
            </a:pPr>
            <a:r>
              <a:rPr lang="en-US" sz="3000" b="1" dirty="0"/>
              <a:t>10.4.17 - Noncredit Committee Charge approved by the AS: “The noncredit committee is authorized by the Academic Senate to define the structures and processes required in order to implement a quality, fully supported noncredit program”</a:t>
            </a:r>
          </a:p>
          <a:p>
            <a:pPr marL="0" indent="0">
              <a:buNone/>
            </a:pPr>
            <a:endParaRPr lang="en-US" sz="1700" dirty="0"/>
          </a:p>
        </p:txBody>
      </p:sp>
      <p:sp>
        <p:nvSpPr>
          <p:cNvPr id="8" name="TextBox 7">
            <a:extLst>
              <a:ext uri="{FF2B5EF4-FFF2-40B4-BE49-F238E27FC236}">
                <a16:creationId xmlns:a16="http://schemas.microsoft.com/office/drawing/2014/main" id="{AB14F093-9A72-4AEA-A0FA-CCD3E742431B}"/>
              </a:ext>
            </a:extLst>
          </p:cNvPr>
          <p:cNvSpPr txBox="1"/>
          <p:nvPr/>
        </p:nvSpPr>
        <p:spPr>
          <a:xfrm>
            <a:off x="10718817" y="4276166"/>
            <a:ext cx="1347677" cy="584775"/>
          </a:xfrm>
          <a:prstGeom prst="rect">
            <a:avLst/>
          </a:prstGeom>
          <a:noFill/>
        </p:spPr>
        <p:txBody>
          <a:bodyPr wrap="none" rtlCol="0">
            <a:spAutoFit/>
          </a:bodyPr>
          <a:lstStyle/>
          <a:p>
            <a:r>
              <a:rPr lang="en-US" sz="3200" b="1" dirty="0">
                <a:solidFill>
                  <a:schemeClr val="accent6">
                    <a:lumMod val="75000"/>
                  </a:schemeClr>
                </a:solidFill>
              </a:rPr>
              <a:t>Senate</a:t>
            </a:r>
          </a:p>
        </p:txBody>
      </p:sp>
    </p:spTree>
    <p:extLst>
      <p:ext uri="{BB962C8B-B14F-4D97-AF65-F5344CB8AC3E}">
        <p14:creationId xmlns:p14="http://schemas.microsoft.com/office/powerpoint/2010/main" val="92742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A2274-1F4A-5E47-8151-D82260C6F3CD}"/>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4400" dirty="0"/>
              <a:t>What brings you here?</a:t>
            </a:r>
          </a:p>
          <a:p>
            <a:pPr marL="0" indent="0" algn="ctr">
              <a:buNone/>
            </a:pPr>
            <a:endParaRPr lang="en-US" sz="4400" dirty="0"/>
          </a:p>
          <a:p>
            <a:pPr marL="0" indent="0" algn="ctr">
              <a:buNone/>
            </a:pPr>
            <a:r>
              <a:rPr lang="en-US" sz="4400" dirty="0"/>
              <a:t>What would you like to learn?</a:t>
            </a:r>
          </a:p>
        </p:txBody>
      </p:sp>
    </p:spTree>
    <p:extLst>
      <p:ext uri="{BB962C8B-B14F-4D97-AF65-F5344CB8AC3E}">
        <p14:creationId xmlns:p14="http://schemas.microsoft.com/office/powerpoint/2010/main" val="3734267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D626-F256-4928-ACFC-2C53F8CA81DF}"/>
              </a:ext>
            </a:extLst>
          </p:cNvPr>
          <p:cNvSpPr>
            <a:spLocks noGrp="1"/>
          </p:cNvSpPr>
          <p:nvPr>
            <p:ph type="title"/>
          </p:nvPr>
        </p:nvSpPr>
        <p:spPr>
          <a:xfrm>
            <a:off x="5390147" y="379345"/>
            <a:ext cx="6545179" cy="860612"/>
          </a:xfrm>
        </p:spPr>
        <p:txBody>
          <a:bodyPr/>
          <a:lstStyle/>
          <a:p>
            <a:pPr algn="ctr"/>
            <a:r>
              <a:rPr lang="en-US" b="1" dirty="0"/>
              <a:t>Next Steps…</a:t>
            </a:r>
          </a:p>
        </p:txBody>
      </p:sp>
      <p:grpSp>
        <p:nvGrpSpPr>
          <p:cNvPr id="9" name="Group 8">
            <a:extLst>
              <a:ext uri="{FF2B5EF4-FFF2-40B4-BE49-F238E27FC236}">
                <a16:creationId xmlns:a16="http://schemas.microsoft.com/office/drawing/2014/main" id="{8AE069BB-C185-42EC-9948-A259B3E72F5C}"/>
              </a:ext>
            </a:extLst>
          </p:cNvPr>
          <p:cNvGrpSpPr/>
          <p:nvPr/>
        </p:nvGrpSpPr>
        <p:grpSpPr>
          <a:xfrm>
            <a:off x="627525" y="-48138"/>
            <a:ext cx="6348643" cy="6372307"/>
            <a:chOff x="-17929" y="1492686"/>
            <a:chExt cx="7494494" cy="5532437"/>
          </a:xfrm>
          <a:effectLst>
            <a:glow rad="101600">
              <a:srgbClr val="FF0000">
                <a:alpha val="60000"/>
              </a:srgbClr>
            </a:glow>
            <a:outerShdw blurRad="63500" sx="102000" sy="102000" algn="ctr" rotWithShape="0">
              <a:prstClr val="black">
                <a:alpha val="40000"/>
              </a:prstClr>
            </a:outerShdw>
          </a:effectLst>
          <a:scene3d>
            <a:camera prst="perspectiveAbove"/>
            <a:lightRig rig="threePt" dir="t"/>
          </a:scene3d>
        </p:grpSpPr>
        <p:grpSp>
          <p:nvGrpSpPr>
            <p:cNvPr id="6" name="Group 5">
              <a:extLst>
                <a:ext uri="{FF2B5EF4-FFF2-40B4-BE49-F238E27FC236}">
                  <a16:creationId xmlns:a16="http://schemas.microsoft.com/office/drawing/2014/main" id="{4618B804-16BC-4AC7-B9DB-48F03C41341C}"/>
                </a:ext>
              </a:extLst>
            </p:cNvPr>
            <p:cNvGrpSpPr/>
            <p:nvPr/>
          </p:nvGrpSpPr>
          <p:grpSpPr>
            <a:xfrm>
              <a:off x="-17929" y="1492686"/>
              <a:ext cx="7494494" cy="5532437"/>
              <a:chOff x="0" y="1846784"/>
              <a:chExt cx="12192001" cy="5167312"/>
            </a:xfrm>
          </p:grpSpPr>
          <p:pic>
            <p:nvPicPr>
              <p:cNvPr id="4" name="Picture 3">
                <a:extLst>
                  <a:ext uri="{FF2B5EF4-FFF2-40B4-BE49-F238E27FC236}">
                    <a16:creationId xmlns:a16="http://schemas.microsoft.com/office/drawing/2014/main" id="{87D07C33-0525-4585-AD2B-B2839E6CF1BA}"/>
                  </a:ext>
                </a:extLst>
              </p:cNvPr>
              <p:cNvPicPr>
                <a:picLocks noChangeAspect="1"/>
              </p:cNvPicPr>
              <p:nvPr/>
            </p:nvPicPr>
            <p:blipFill>
              <a:blip r:embed="rId3"/>
              <a:stretch>
                <a:fillRect/>
              </a:stretch>
            </p:blipFill>
            <p:spPr>
              <a:xfrm>
                <a:off x="0" y="1846784"/>
                <a:ext cx="12191999" cy="5167312"/>
              </a:xfrm>
              <a:prstGeom prst="rect">
                <a:avLst/>
              </a:prstGeom>
              <a:sp3d>
                <a:bevelT w="114300" prst="artDeco"/>
              </a:sp3d>
            </p:spPr>
          </p:pic>
          <p:sp>
            <p:nvSpPr>
              <p:cNvPr id="5" name="Rectangle 4">
                <a:extLst>
                  <a:ext uri="{FF2B5EF4-FFF2-40B4-BE49-F238E27FC236}">
                    <a16:creationId xmlns:a16="http://schemas.microsoft.com/office/drawing/2014/main" id="{8534AF55-5AAE-4A6E-8A3F-B9D848578615}"/>
                  </a:ext>
                </a:extLst>
              </p:cNvPr>
              <p:cNvSpPr/>
              <p:nvPr/>
            </p:nvSpPr>
            <p:spPr>
              <a:xfrm>
                <a:off x="1" y="5593976"/>
                <a:ext cx="12192000" cy="1264024"/>
              </a:xfrm>
              <a:prstGeom prst="rect">
                <a:avLst/>
              </a:prstGeom>
              <a:solidFill>
                <a:schemeClr val="bg1"/>
              </a:solidFill>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127B44F-ED77-4F80-B2FE-2799760418E4}"/>
                </a:ext>
              </a:extLst>
            </p:cNvPr>
            <p:cNvSpPr txBox="1"/>
            <p:nvPr/>
          </p:nvSpPr>
          <p:spPr>
            <a:xfrm>
              <a:off x="161366" y="5629833"/>
              <a:ext cx="7171766" cy="1149010"/>
            </a:xfrm>
            <a:prstGeom prst="rect">
              <a:avLst/>
            </a:prstGeom>
            <a:noFill/>
            <a:effectLst>
              <a:glow rad="1905000">
                <a:schemeClr val="accent1">
                  <a:alpha val="40000"/>
                </a:schemeClr>
              </a:glow>
            </a:effectLst>
            <a:sp3d>
              <a:bevelT w="114300" prst="artDeco"/>
            </a:sp3d>
          </p:spPr>
          <p:txBody>
            <a:bodyPr wrap="square" rtlCol="0">
              <a:spAutoFit/>
            </a:bodyPr>
            <a:lstStyle/>
            <a:p>
              <a:pPr algn="ctr"/>
              <a:r>
                <a:rPr lang="en-US" sz="3100" b="1" dirty="0"/>
                <a:t>Written by AS noncredit committee during the fall term of 2017</a:t>
              </a:r>
            </a:p>
            <a:p>
              <a:endParaRPr lang="en-US" dirty="0"/>
            </a:p>
          </p:txBody>
        </p:sp>
      </p:grpSp>
      <p:sp>
        <p:nvSpPr>
          <p:cNvPr id="11" name="TextBox 10">
            <a:extLst>
              <a:ext uri="{FF2B5EF4-FFF2-40B4-BE49-F238E27FC236}">
                <a16:creationId xmlns:a16="http://schemas.microsoft.com/office/drawing/2014/main" id="{9C95913A-051C-4CCD-84D0-7C31B9E7C1DD}"/>
              </a:ext>
            </a:extLst>
          </p:cNvPr>
          <p:cNvSpPr txBox="1"/>
          <p:nvPr/>
        </p:nvSpPr>
        <p:spPr>
          <a:xfrm>
            <a:off x="7386918" y="1509462"/>
            <a:ext cx="4805081" cy="3170099"/>
          </a:xfrm>
          <a:prstGeom prst="rect">
            <a:avLst/>
          </a:prstGeom>
          <a:noFill/>
        </p:spPr>
        <p:txBody>
          <a:bodyPr wrap="square" rtlCol="0">
            <a:spAutoFit/>
          </a:bodyPr>
          <a:lstStyle/>
          <a:p>
            <a:r>
              <a:rPr lang="en-US" sz="3200" b="1" dirty="0">
                <a:solidFill>
                  <a:srgbClr val="0099FF"/>
                </a:solidFill>
              </a:rPr>
              <a:t>(11) </a:t>
            </a:r>
            <a:r>
              <a:rPr lang="en-US" sz="3200" b="1" dirty="0"/>
              <a:t>Plan Overview:</a:t>
            </a:r>
          </a:p>
          <a:p>
            <a:pPr marL="914400" lvl="1" indent="-457200">
              <a:buFont typeface="Wingdings" panose="05000000000000000000" pitchFamily="2" charset="2"/>
              <a:buChar char="Ø"/>
            </a:pPr>
            <a:r>
              <a:rPr lang="en-US" sz="3000" b="1" dirty="0"/>
              <a:t>Mission &amp; Vision</a:t>
            </a:r>
          </a:p>
          <a:p>
            <a:pPr marL="914400" lvl="1" indent="-457200">
              <a:buFont typeface="Wingdings" panose="05000000000000000000" pitchFamily="2" charset="2"/>
              <a:buChar char="Ø"/>
            </a:pPr>
            <a:r>
              <a:rPr lang="en-US" sz="3000" b="1" dirty="0"/>
              <a:t>Program Description</a:t>
            </a:r>
          </a:p>
          <a:p>
            <a:pPr marL="914400" lvl="1" indent="-457200">
              <a:buFont typeface="Wingdings" panose="05000000000000000000" pitchFamily="2" charset="2"/>
              <a:buChar char="Ø"/>
            </a:pPr>
            <a:r>
              <a:rPr lang="en-US" sz="3000" b="1" dirty="0"/>
              <a:t>External Factors with Significant Impact</a:t>
            </a:r>
          </a:p>
          <a:p>
            <a:pPr marL="914400" lvl="1" indent="-457200">
              <a:buFont typeface="Wingdings" panose="05000000000000000000" pitchFamily="2" charset="2"/>
              <a:buChar char="Ø"/>
            </a:pPr>
            <a:r>
              <a:rPr lang="en-US" sz="3000" b="1" dirty="0"/>
              <a:t>Evaluation</a:t>
            </a:r>
          </a:p>
          <a:p>
            <a:endParaRPr lang="en-US" dirty="0"/>
          </a:p>
        </p:txBody>
      </p:sp>
    </p:spTree>
    <p:extLst>
      <p:ext uri="{BB962C8B-B14F-4D97-AF65-F5344CB8AC3E}">
        <p14:creationId xmlns:p14="http://schemas.microsoft.com/office/powerpoint/2010/main" val="248967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DE919F-18B2-472D-8BBC-AB2A7F7FC586}"/>
              </a:ext>
            </a:extLst>
          </p:cNvPr>
          <p:cNvSpPr/>
          <p:nvPr/>
        </p:nvSpPr>
        <p:spPr>
          <a:xfrm>
            <a:off x="0" y="2919046"/>
            <a:ext cx="12192000" cy="3938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10E02D-93D8-4752-99CF-B13836FC6C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738" y="2936631"/>
            <a:ext cx="10044308" cy="3493038"/>
          </a:xfrm>
          <a:prstGeom prst="rect">
            <a:avLst/>
          </a:prstGeom>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239702" y="-637"/>
            <a:ext cx="10952747" cy="1325563"/>
          </a:xfrm>
        </p:spPr>
        <p:txBody>
          <a:bodyPr>
            <a:normAutofit/>
          </a:bodyPr>
          <a:lstStyle/>
          <a:p>
            <a:pPr algn="ctr"/>
            <a:r>
              <a:rPr lang="en-US" b="1" dirty="0">
                <a:solidFill>
                  <a:srgbClr val="0099FF"/>
                </a:solidFill>
              </a:rPr>
              <a:t>(11) </a:t>
            </a:r>
            <a:r>
              <a:rPr lang="en-US" b="1" dirty="0"/>
              <a:t>Implementation Guidelines Table Groupings</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88456" y="1272477"/>
            <a:ext cx="11885007" cy="4010546"/>
          </a:xfrm>
        </p:spPr>
        <p:txBody>
          <a:bodyPr>
            <a:normAutofit/>
          </a:bodyPr>
          <a:lstStyle/>
          <a:p>
            <a:pPr lvl="1">
              <a:buFont typeface="Wingdings" panose="05000000000000000000" pitchFamily="2" charset="2"/>
              <a:buChar char="Ø"/>
            </a:pPr>
            <a:r>
              <a:rPr lang="en-US" sz="3000" b="1" dirty="0"/>
              <a:t>Management – ongoing support and coordination</a:t>
            </a:r>
          </a:p>
          <a:p>
            <a:pPr lvl="1">
              <a:buFont typeface="Wingdings" panose="05000000000000000000" pitchFamily="2" charset="2"/>
              <a:buChar char="Ø"/>
            </a:pPr>
            <a:r>
              <a:rPr lang="en-US" sz="3000" b="1" dirty="0"/>
              <a:t>Courses – development and approval processes</a:t>
            </a:r>
          </a:p>
          <a:p>
            <a:pPr lvl="1">
              <a:buFont typeface="Wingdings" panose="05000000000000000000" pitchFamily="2" charset="2"/>
              <a:buChar char="Ø"/>
            </a:pPr>
            <a:r>
              <a:rPr lang="en-US" sz="3000" b="1" dirty="0"/>
              <a:t>Noncredit Faculty – hiring and evaluation procedures </a:t>
            </a:r>
          </a:p>
          <a:p>
            <a:pPr marL="457200" lvl="1" indent="0">
              <a:buNone/>
            </a:pPr>
            <a:endParaRPr lang="en-US" sz="2800" b="1" dirty="0"/>
          </a:p>
          <a:p>
            <a:pPr lvl="1">
              <a:buFont typeface="Wingdings" panose="05000000000000000000" pitchFamily="2" charset="2"/>
              <a:buChar char="Ø"/>
            </a:pPr>
            <a:endParaRPr lang="en-US" sz="2800" b="1" dirty="0"/>
          </a:p>
          <a:p>
            <a:pPr marL="457200" lvl="1" indent="0">
              <a:buNone/>
            </a:pPr>
            <a:r>
              <a:rPr lang="en-US" sz="2800" dirty="0"/>
              <a:t>	</a:t>
            </a:r>
          </a:p>
          <a:p>
            <a:pPr marL="0" indent="0">
              <a:buNone/>
            </a:pPr>
            <a:endParaRPr lang="en-US" sz="1900" dirty="0"/>
          </a:p>
        </p:txBody>
      </p:sp>
      <p:sp>
        <p:nvSpPr>
          <p:cNvPr id="9" name="TextBox 8">
            <a:extLst>
              <a:ext uri="{FF2B5EF4-FFF2-40B4-BE49-F238E27FC236}">
                <a16:creationId xmlns:a16="http://schemas.microsoft.com/office/drawing/2014/main" id="{770B4219-8A6C-4C7C-8603-F3E4C65C27C1}"/>
              </a:ext>
            </a:extLst>
          </p:cNvPr>
          <p:cNvSpPr txBox="1"/>
          <p:nvPr/>
        </p:nvSpPr>
        <p:spPr>
          <a:xfrm>
            <a:off x="3868614" y="5040240"/>
            <a:ext cx="8217878" cy="1477328"/>
          </a:xfrm>
          <a:prstGeom prst="rect">
            <a:avLst/>
          </a:prstGeom>
          <a:noFill/>
        </p:spPr>
        <p:txBody>
          <a:bodyPr wrap="square" rtlCol="0">
            <a:spAutoFit/>
          </a:bodyPr>
          <a:lstStyle/>
          <a:p>
            <a:pPr lvl="1">
              <a:buFont typeface="Wingdings" panose="05000000000000000000" pitchFamily="2" charset="2"/>
              <a:buChar char="Ø"/>
            </a:pPr>
            <a:r>
              <a:rPr lang="en-US" sz="3000" b="1" dirty="0"/>
              <a:t>Student services and fees</a:t>
            </a:r>
          </a:p>
          <a:p>
            <a:pPr lvl="1">
              <a:buFont typeface="Wingdings" panose="05000000000000000000" pitchFamily="2" charset="2"/>
              <a:buChar char="Ø"/>
            </a:pPr>
            <a:r>
              <a:rPr lang="en-US" sz="3000" b="1" dirty="0"/>
              <a:t>Admissions and Records</a:t>
            </a:r>
          </a:p>
          <a:p>
            <a:pPr lvl="1">
              <a:buFont typeface="Wingdings" panose="05000000000000000000" pitchFamily="2" charset="2"/>
              <a:buChar char="Ø"/>
            </a:pPr>
            <a:r>
              <a:rPr lang="en-US" sz="3000" b="1" dirty="0"/>
              <a:t>College Catalog, Class Schedule and Webpage</a:t>
            </a:r>
          </a:p>
        </p:txBody>
      </p:sp>
    </p:spTree>
    <p:extLst>
      <p:ext uri="{BB962C8B-B14F-4D97-AF65-F5344CB8AC3E}">
        <p14:creationId xmlns:p14="http://schemas.microsoft.com/office/powerpoint/2010/main" val="1447166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822A2-3698-45C4-AF7D-9B81ABC00A32}"/>
              </a:ext>
            </a:extLst>
          </p:cNvPr>
          <p:cNvPicPr>
            <a:picLocks noChangeAspect="1"/>
          </p:cNvPicPr>
          <p:nvPr/>
        </p:nvPicPr>
        <p:blipFill>
          <a:blip r:embed="rId3"/>
          <a:stretch>
            <a:fillRect/>
          </a:stretch>
        </p:blipFill>
        <p:spPr>
          <a:xfrm rot="1681005">
            <a:off x="7181707" y="829416"/>
            <a:ext cx="4263823" cy="3810490"/>
          </a:xfrm>
          <a:prstGeom prst="rect">
            <a:avLst/>
          </a:prstGeom>
          <a:scene3d>
            <a:camera prst="perspectiveBelow"/>
            <a:lightRig rig="threePt" dir="t"/>
          </a:scene3d>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443345" y="-13105"/>
            <a:ext cx="10515600" cy="1325563"/>
          </a:xfrm>
        </p:spPr>
        <p:txBody>
          <a:bodyPr>
            <a:normAutofit/>
          </a:bodyPr>
          <a:lstStyle/>
          <a:p>
            <a:r>
              <a:rPr lang="en-US" b="1" dirty="0">
                <a:solidFill>
                  <a:srgbClr val="0099FF"/>
                </a:solidFill>
              </a:rPr>
              <a:t>(11) </a:t>
            </a:r>
            <a:r>
              <a:rPr lang="en-US" b="1" dirty="0"/>
              <a:t>Additional Implementation Plan Tables</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128336" y="1200164"/>
            <a:ext cx="7908758" cy="3552840"/>
          </a:xfrm>
        </p:spPr>
        <p:txBody>
          <a:bodyPr>
            <a:normAutofit lnSpcReduction="10000"/>
          </a:bodyPr>
          <a:lstStyle/>
          <a:p>
            <a:pPr marL="741363" lvl="1" indent="-284163">
              <a:buFont typeface="Wingdings" panose="05000000000000000000" pitchFamily="2" charset="2"/>
              <a:buChar char="Ø"/>
            </a:pPr>
            <a:r>
              <a:rPr lang="en-US" sz="3000" b="1" dirty="0"/>
              <a:t>Noncredit Disciplines &amp; MQs (dual college dialogue/agreement)</a:t>
            </a:r>
          </a:p>
          <a:p>
            <a:pPr marL="741363" lvl="1" indent="-284163">
              <a:buFont typeface="Wingdings" panose="05000000000000000000" pitchFamily="2" charset="2"/>
              <a:buChar char="Ø"/>
            </a:pPr>
            <a:r>
              <a:rPr lang="en-US" sz="3000" b="1" dirty="0"/>
              <a:t>Prioritization for the 10 areas of Noncredit</a:t>
            </a:r>
          </a:p>
          <a:p>
            <a:pPr marL="741363" lvl="1" indent="-284163">
              <a:buFont typeface="Wingdings" panose="05000000000000000000" pitchFamily="2" charset="2"/>
              <a:buChar char="Ø"/>
            </a:pPr>
            <a:r>
              <a:rPr lang="en-US" sz="3000" b="1" dirty="0"/>
              <a:t>Department under which the Noncredit Discipline would be assigned</a:t>
            </a:r>
          </a:p>
          <a:p>
            <a:pPr marL="741363" lvl="1" indent="-284163">
              <a:buFont typeface="Wingdings" panose="05000000000000000000" pitchFamily="2" charset="2"/>
              <a:buChar char="Ø"/>
            </a:pPr>
            <a:r>
              <a:rPr lang="en-US" sz="3000" b="1" dirty="0"/>
              <a:t>Department(s) Assigned to Oversee the Approval of the Noncredit Discipline Courses</a:t>
            </a:r>
            <a:r>
              <a:rPr lang="en-US" sz="2800" dirty="0"/>
              <a:t>	</a:t>
            </a:r>
          </a:p>
          <a:p>
            <a:pPr marL="0" indent="0">
              <a:buNone/>
            </a:pPr>
            <a:endParaRPr lang="en-US" b="1" dirty="0"/>
          </a:p>
        </p:txBody>
      </p:sp>
      <p:sp>
        <p:nvSpPr>
          <p:cNvPr id="5" name="TextBox 4">
            <a:extLst>
              <a:ext uri="{FF2B5EF4-FFF2-40B4-BE49-F238E27FC236}">
                <a16:creationId xmlns:a16="http://schemas.microsoft.com/office/drawing/2014/main" id="{D069AE75-1F7B-4951-9AF8-FE4A7D2AFF50}"/>
              </a:ext>
            </a:extLst>
          </p:cNvPr>
          <p:cNvSpPr txBox="1"/>
          <p:nvPr/>
        </p:nvSpPr>
        <p:spPr>
          <a:xfrm>
            <a:off x="1027673" y="5025718"/>
            <a:ext cx="10907655" cy="1015663"/>
          </a:xfrm>
          <a:prstGeom prst="rect">
            <a:avLst/>
          </a:prstGeom>
          <a:solidFill>
            <a:schemeClr val="bg2">
              <a:lumMod val="90000"/>
            </a:schemeClr>
          </a:solidFill>
        </p:spPr>
        <p:txBody>
          <a:bodyPr wrap="square" rtlCol="0">
            <a:spAutoFit/>
          </a:bodyPr>
          <a:lstStyle/>
          <a:p>
            <a:r>
              <a:rPr lang="en-US" sz="3000" b="1" dirty="0"/>
              <a:t>Academic Senate Action – 1.24.18: </a:t>
            </a:r>
            <a:r>
              <a:rPr lang="en-US" sz="3000" b="1" dirty="0">
                <a:solidFill>
                  <a:srgbClr val="FF0000"/>
                </a:solidFill>
              </a:rPr>
              <a:t>“Approved Motion - to support the noncredit implementation plan.”</a:t>
            </a:r>
            <a:endParaRPr lang="en-US" sz="3000" dirty="0"/>
          </a:p>
        </p:txBody>
      </p:sp>
    </p:spTree>
    <p:extLst>
      <p:ext uri="{BB962C8B-B14F-4D97-AF65-F5344CB8AC3E}">
        <p14:creationId xmlns:p14="http://schemas.microsoft.com/office/powerpoint/2010/main" val="4137981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6045-632D-4024-9B70-6F64DBE97413}"/>
              </a:ext>
            </a:extLst>
          </p:cNvPr>
          <p:cNvSpPr>
            <a:spLocks noGrp="1"/>
          </p:cNvSpPr>
          <p:nvPr>
            <p:ph type="title"/>
          </p:nvPr>
        </p:nvSpPr>
        <p:spPr>
          <a:xfrm>
            <a:off x="259169" y="0"/>
            <a:ext cx="11692199" cy="1046068"/>
          </a:xfrm>
        </p:spPr>
        <p:txBody>
          <a:bodyPr>
            <a:normAutofit fontScale="90000"/>
          </a:bodyPr>
          <a:lstStyle/>
          <a:p>
            <a:pPr algn="ctr"/>
            <a:r>
              <a:rPr lang="en-US" sz="4000" b="1" dirty="0">
                <a:solidFill>
                  <a:srgbClr val="0099FF"/>
                </a:solidFill>
              </a:rPr>
              <a:t>(12) </a:t>
            </a:r>
            <a:r>
              <a:rPr lang="en-US" sz="4000" b="1" dirty="0"/>
              <a:t>Quick Guide to Authoring Noncredit Courses</a:t>
            </a:r>
            <a:br>
              <a:rPr lang="en-US" sz="4000" b="1" dirty="0"/>
            </a:br>
            <a:r>
              <a:rPr lang="en-US" sz="4000" b="1" dirty="0"/>
              <a:t>Grouped by enhanced and non-enhanced funded areas</a:t>
            </a:r>
          </a:p>
        </p:txBody>
      </p:sp>
      <p:graphicFrame>
        <p:nvGraphicFramePr>
          <p:cNvPr id="5" name="Content Placeholder 4">
            <a:extLst>
              <a:ext uri="{FF2B5EF4-FFF2-40B4-BE49-F238E27FC236}">
                <a16:creationId xmlns:a16="http://schemas.microsoft.com/office/drawing/2014/main" id="{BE7F7D97-CA8C-4FDA-B847-A9DD36C2A77F}"/>
              </a:ext>
            </a:extLst>
          </p:cNvPr>
          <p:cNvGraphicFramePr>
            <a:graphicFrameLocks noGrp="1"/>
          </p:cNvGraphicFramePr>
          <p:nvPr>
            <p:ph idx="1"/>
            <p:extLst/>
          </p:nvPr>
        </p:nvGraphicFramePr>
        <p:xfrm>
          <a:off x="-1" y="1046068"/>
          <a:ext cx="12205323" cy="5821680"/>
        </p:xfrm>
        <a:graphic>
          <a:graphicData uri="http://schemas.openxmlformats.org/drawingml/2006/table">
            <a:tbl>
              <a:tblPr firstRow="1" bandRow="1">
                <a:tableStyleId>{5C22544A-7EE6-4342-B048-85BDC9FD1C3A}</a:tableStyleId>
              </a:tblPr>
              <a:tblGrid>
                <a:gridCol w="1587261">
                  <a:extLst>
                    <a:ext uri="{9D8B030D-6E8A-4147-A177-3AD203B41FA5}">
                      <a16:colId xmlns:a16="http://schemas.microsoft.com/office/drawing/2014/main" val="2132513400"/>
                    </a:ext>
                  </a:extLst>
                </a:gridCol>
                <a:gridCol w="1138687">
                  <a:extLst>
                    <a:ext uri="{9D8B030D-6E8A-4147-A177-3AD203B41FA5}">
                      <a16:colId xmlns:a16="http://schemas.microsoft.com/office/drawing/2014/main" val="2440137897"/>
                    </a:ext>
                  </a:extLst>
                </a:gridCol>
                <a:gridCol w="1104181">
                  <a:extLst>
                    <a:ext uri="{9D8B030D-6E8A-4147-A177-3AD203B41FA5}">
                      <a16:colId xmlns:a16="http://schemas.microsoft.com/office/drawing/2014/main" val="820439476"/>
                    </a:ext>
                  </a:extLst>
                </a:gridCol>
                <a:gridCol w="1393550">
                  <a:extLst>
                    <a:ext uri="{9D8B030D-6E8A-4147-A177-3AD203B41FA5}">
                      <a16:colId xmlns:a16="http://schemas.microsoft.com/office/drawing/2014/main" val="3147202275"/>
                    </a:ext>
                  </a:extLst>
                </a:gridCol>
                <a:gridCol w="3161197">
                  <a:extLst>
                    <a:ext uri="{9D8B030D-6E8A-4147-A177-3AD203B41FA5}">
                      <a16:colId xmlns:a16="http://schemas.microsoft.com/office/drawing/2014/main" val="2000721284"/>
                    </a:ext>
                  </a:extLst>
                </a:gridCol>
                <a:gridCol w="3820447">
                  <a:extLst>
                    <a:ext uri="{9D8B030D-6E8A-4147-A177-3AD203B41FA5}">
                      <a16:colId xmlns:a16="http://schemas.microsoft.com/office/drawing/2014/main" val="950827154"/>
                    </a:ext>
                  </a:extLst>
                </a:gridCol>
              </a:tblGrid>
              <a:tr h="1129407">
                <a:tc>
                  <a:txBody>
                    <a:bodyPr/>
                    <a:lstStyle/>
                    <a:p>
                      <a:pPr algn="ctr"/>
                      <a:r>
                        <a:rPr lang="en-US" sz="1800" b="1" kern="1200" dirty="0">
                          <a:solidFill>
                            <a:schemeClr val="lt1"/>
                          </a:solidFill>
                          <a:effectLst/>
                          <a:latin typeface="+mn-lt"/>
                          <a:ea typeface="+mn-ea"/>
                          <a:cs typeface="+mn-cs"/>
                        </a:rPr>
                        <a:t>Noncredit Areas (Disciplines)</a:t>
                      </a:r>
                      <a:endParaRPr lang="en-US" dirty="0"/>
                    </a:p>
                  </a:txBody>
                  <a:tcPr/>
                </a:tc>
                <a:tc>
                  <a:txBody>
                    <a:bodyPr/>
                    <a:lstStyle/>
                    <a:p>
                      <a:pPr algn="ctr"/>
                      <a:r>
                        <a:rPr lang="en-US" sz="1800" b="1" kern="1200" dirty="0">
                          <a:solidFill>
                            <a:schemeClr val="lt1"/>
                          </a:solidFill>
                          <a:effectLst/>
                          <a:latin typeface="+mn-lt"/>
                          <a:ea typeface="+mn-ea"/>
                          <a:cs typeface="+mn-cs"/>
                        </a:rPr>
                        <a:t>Initial Assigned Dean</a:t>
                      </a:r>
                      <a:endParaRPr lang="en-US" dirty="0"/>
                    </a:p>
                  </a:txBody>
                  <a:tcPr/>
                </a:tc>
                <a:tc>
                  <a:txBody>
                    <a:bodyPr/>
                    <a:lstStyle/>
                    <a:p>
                      <a:pPr algn="ctr"/>
                      <a:r>
                        <a:rPr lang="en-US" sz="1800" b="1" kern="1200" dirty="0">
                          <a:solidFill>
                            <a:schemeClr val="lt1"/>
                          </a:solidFill>
                          <a:effectLst/>
                          <a:latin typeface="+mn-lt"/>
                          <a:ea typeface="+mn-ea"/>
                          <a:cs typeface="+mn-cs"/>
                        </a:rPr>
                        <a:t>Initial Assigned Departments</a:t>
                      </a:r>
                      <a:endParaRPr lang="en-US" dirty="0"/>
                    </a:p>
                  </a:txBody>
                  <a:tcPr/>
                </a:tc>
                <a:tc>
                  <a:txBody>
                    <a:bodyPr/>
                    <a:lstStyle/>
                    <a:p>
                      <a:pPr algn="ctr"/>
                      <a:r>
                        <a:rPr lang="en-US" sz="1800" b="1" kern="1200" dirty="0">
                          <a:solidFill>
                            <a:schemeClr val="lt1"/>
                          </a:solidFill>
                          <a:effectLst/>
                          <a:latin typeface="+mn-lt"/>
                          <a:ea typeface="+mn-ea"/>
                          <a:cs typeface="+mn-cs"/>
                        </a:rPr>
                        <a:t>Initial Course IDs</a:t>
                      </a:r>
                      <a:endParaRPr lang="en-US" dirty="0"/>
                    </a:p>
                  </a:txBody>
                  <a:tcPr/>
                </a:tc>
                <a:tc>
                  <a:txBody>
                    <a:bodyPr/>
                    <a:lstStyle/>
                    <a:p>
                      <a:pPr algn="ctr"/>
                      <a:r>
                        <a:rPr lang="en-US" sz="1800" b="1" kern="1200" dirty="0">
                          <a:solidFill>
                            <a:schemeClr val="lt1"/>
                          </a:solidFill>
                          <a:effectLst/>
                          <a:latin typeface="+mn-lt"/>
                          <a:ea typeface="+mn-ea"/>
                          <a:cs typeface="+mn-cs"/>
                        </a:rPr>
                        <a:t>Curriculum/course descriptor</a:t>
                      </a:r>
                      <a:endParaRPr lang="en-US" dirty="0"/>
                    </a:p>
                  </a:txBody>
                  <a:tcPr/>
                </a:tc>
                <a:tc>
                  <a:txBody>
                    <a:bodyPr/>
                    <a:lstStyle/>
                    <a:p>
                      <a:pPr algn="ctr"/>
                      <a:r>
                        <a:rPr lang="en-US" sz="1800" b="1" kern="1200" dirty="0">
                          <a:solidFill>
                            <a:schemeClr val="lt1"/>
                          </a:solidFill>
                          <a:effectLst/>
                          <a:latin typeface="+mn-lt"/>
                          <a:ea typeface="+mn-ea"/>
                          <a:cs typeface="+mn-cs"/>
                        </a:rPr>
                        <a:t>Minimum Qualifications</a:t>
                      </a:r>
                      <a:endParaRPr lang="en-US" dirty="0"/>
                    </a:p>
                  </a:txBody>
                  <a:tcPr/>
                </a:tc>
                <a:extLst>
                  <a:ext uri="{0D108BD9-81ED-4DB2-BD59-A6C34878D82A}">
                    <a16:rowId xmlns:a16="http://schemas.microsoft.com/office/drawing/2014/main" val="3079777150"/>
                  </a:ext>
                </a:extLst>
              </a:tr>
              <a:tr h="868774">
                <a:tc gridSpan="6">
                  <a:txBody>
                    <a:bodyPr/>
                    <a:lstStyle/>
                    <a:p>
                      <a:r>
                        <a:rPr lang="en-US" sz="1800" b="1" kern="1200" dirty="0">
                          <a:solidFill>
                            <a:schemeClr val="dk1"/>
                          </a:solidFill>
                          <a:effectLst/>
                          <a:latin typeface="+mn-lt"/>
                          <a:ea typeface="+mn-ea"/>
                          <a:cs typeface="+mn-cs"/>
                        </a:rPr>
                        <a:t>4-Noncredit areas are eligible for Enhanced Funding: must be sequenced to lead to a Chancellor's Office approved certificate of completion, or certificate of competency, in accordance with the provisions of the California Education code governing Career Development and College Preparation (CDCP) programs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3433685"/>
                  </a:ext>
                </a:extLst>
              </a:tr>
              <a:tr h="3533015">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Elementary and Secondary Basic Skills*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*(MQs for ESBS are defined in 3 separate ESBS NC disciplines: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Math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Writing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Dean of LAMS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kern="1200" dirty="0">
                          <a:solidFill>
                            <a:schemeClr val="dk1"/>
                          </a:solidFill>
                          <a:effectLst/>
                          <a:latin typeface="+mn-lt"/>
                          <a:ea typeface="+mn-ea"/>
                          <a:cs typeface="+mn-cs"/>
                        </a:rPr>
                        <a:t>Math Dept</a:t>
                      </a:r>
                    </a:p>
                    <a:p>
                      <a:r>
                        <a:rPr lang="en-US" sz="1800" kern="1200" dirty="0">
                          <a:solidFill>
                            <a:schemeClr val="dk1"/>
                          </a:solidFill>
                          <a:effectLst/>
                          <a:latin typeface="+mn-lt"/>
                          <a:ea typeface="+mn-ea"/>
                          <a:cs typeface="+mn-cs"/>
                        </a:rPr>
                        <a:t>English Dept </a:t>
                      </a:r>
                    </a:p>
                  </a:txBody>
                  <a:tcPr/>
                </a:tc>
                <a:tc>
                  <a:txBody>
                    <a:bodyPr/>
                    <a:lstStyle/>
                    <a:p>
                      <a:r>
                        <a:rPr lang="en-US" sz="1800" kern="1200" dirty="0">
                          <a:solidFill>
                            <a:schemeClr val="dk1"/>
                          </a:solidFill>
                          <a:effectLst/>
                          <a:latin typeface="+mn-lt"/>
                          <a:ea typeface="+mn-ea"/>
                          <a:cs typeface="+mn-cs"/>
                        </a:rPr>
                        <a:t>MATH/N-6xx</a:t>
                      </a:r>
                    </a:p>
                    <a:p>
                      <a:r>
                        <a:rPr lang="en-US" sz="1800" kern="1200" dirty="0">
                          <a:solidFill>
                            <a:schemeClr val="dk1"/>
                          </a:solidFill>
                          <a:effectLst/>
                          <a:latin typeface="+mn-lt"/>
                          <a:ea typeface="+mn-ea"/>
                          <a:cs typeface="+mn-cs"/>
                        </a:rPr>
                        <a:t>WRIT/N-6xx</a:t>
                      </a:r>
                    </a:p>
                    <a:p>
                      <a:r>
                        <a:rPr lang="en-US" sz="1800" kern="1200" dirty="0">
                          <a:solidFill>
                            <a:schemeClr val="dk1"/>
                          </a:solidFill>
                          <a:effectLst/>
                          <a:latin typeface="+mn-lt"/>
                          <a:ea typeface="+mn-ea"/>
                          <a:cs typeface="+mn-cs"/>
                        </a:rPr>
                        <a:t>READ/N-6xx</a:t>
                      </a:r>
                    </a:p>
                  </a:txBody>
                  <a:tcPr/>
                </a:tc>
                <a:tc>
                  <a:txBody>
                    <a:bodyPr/>
                    <a:lstStyle/>
                    <a:p>
                      <a:r>
                        <a:rPr lang="en-US" sz="1500" kern="1200" dirty="0">
                          <a:solidFill>
                            <a:schemeClr val="dk1"/>
                          </a:solidFill>
                          <a:effectLst/>
                          <a:latin typeface="+mn-lt"/>
                          <a:ea typeface="+mn-ea"/>
                          <a:cs typeface="+mn-cs"/>
                        </a:rPr>
                        <a:t>This curriculum is designed to provide instruction for individuals beginning at elementary and secondary levels in reading, writing, computation, and problem-solving skills. Elementary level skill development addresses the content and proficiencies at levels from first (1st) through the eighth (8th) grade. Secondary level instruction addresses the content and proficiencies at levels ninth (9th) through the twelfth (12th) grade and may incorporate a high school diploma or GED.</a:t>
                      </a:r>
                    </a:p>
                  </a:txBody>
                  <a:tcPr/>
                </a:tc>
                <a:tc>
                  <a:txBody>
                    <a:bodyPr/>
                    <a:lstStyle/>
                    <a:p>
                      <a:r>
                        <a:rPr lang="en-US" sz="1400" kern="1200" dirty="0">
                          <a:solidFill>
                            <a:schemeClr val="dk1"/>
                          </a:solidFill>
                          <a:effectLst/>
                          <a:latin typeface="+mn-lt"/>
                          <a:ea typeface="+mn-ea"/>
                          <a:cs typeface="+mn-cs"/>
                        </a:rPr>
                        <a:t>MATH/N - Bachelor’s degree in mathematics</a:t>
                      </a:r>
                    </a:p>
                    <a:p>
                      <a:r>
                        <a:rPr lang="en-US" sz="1400" kern="1200" dirty="0">
                          <a:solidFill>
                            <a:schemeClr val="dk1"/>
                          </a:solidFill>
                          <a:effectLst/>
                          <a:latin typeface="+mn-lt"/>
                          <a:ea typeface="+mn-ea"/>
                          <a:cs typeface="+mn-cs"/>
                        </a:rPr>
                        <a:t> </a:t>
                      </a:r>
                      <a:endParaRPr lang="en-US" sz="8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WRIT/N - Master’s in English, literature, comparative literature, or composition  OR </a:t>
                      </a:r>
                    </a:p>
                    <a:p>
                      <a:r>
                        <a:rPr lang="en-US" sz="1400" kern="1200" dirty="0">
                          <a:solidFill>
                            <a:schemeClr val="dk1"/>
                          </a:solidFill>
                          <a:effectLst/>
                          <a:latin typeface="+mn-lt"/>
                          <a:ea typeface="+mn-ea"/>
                          <a:cs typeface="+mn-cs"/>
                        </a:rPr>
                        <a:t>Bachelor’s in any of the above AND Master’s in linguistics, TESL, speech, education with a specialization in reading, creative writing or journalism OR the equivalent.</a:t>
                      </a:r>
                    </a:p>
                    <a:p>
                      <a:r>
                        <a:rPr lang="en-US" sz="1400" b="1" kern="1200" dirty="0">
                          <a:solidFill>
                            <a:schemeClr val="dk1"/>
                          </a:solidFill>
                          <a:effectLst/>
                          <a:latin typeface="+mn-lt"/>
                          <a:ea typeface="+mn-ea"/>
                          <a:cs typeface="+mn-cs"/>
                        </a:rPr>
                        <a:t> </a:t>
                      </a:r>
                      <a:endParaRPr lang="en-US" sz="8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READ/N - Master’s in education with a specialization in reading or teaching reading OR </a:t>
                      </a:r>
                    </a:p>
                    <a:p>
                      <a:r>
                        <a:rPr lang="en-US" sz="1400" kern="1200" dirty="0">
                          <a:solidFill>
                            <a:schemeClr val="dk1"/>
                          </a:solidFill>
                          <a:effectLst/>
                          <a:latin typeface="+mn-lt"/>
                          <a:ea typeface="+mn-ea"/>
                          <a:cs typeface="+mn-cs"/>
                        </a:rPr>
                        <a:t>Bachelor’s in any academic discipline AND Twelve semester units of course work</a:t>
                      </a:r>
                    </a:p>
                    <a:p>
                      <a:r>
                        <a:rPr lang="en-US" sz="1400" kern="1200" dirty="0">
                          <a:solidFill>
                            <a:schemeClr val="dk1"/>
                          </a:solidFill>
                          <a:effectLst/>
                          <a:latin typeface="+mn-lt"/>
                          <a:ea typeface="+mn-ea"/>
                          <a:cs typeface="+mn-cs"/>
                        </a:rPr>
                        <a:t>in teaching reading AND Master’s in English, literature, linguistics, applied linguistics, composition, comparative literature, TESL or psychology OR the equivalent.</a:t>
                      </a:r>
                    </a:p>
                  </a:txBody>
                  <a:tcPr/>
                </a:tc>
                <a:extLst>
                  <a:ext uri="{0D108BD9-81ED-4DB2-BD59-A6C34878D82A}">
                    <a16:rowId xmlns:a16="http://schemas.microsoft.com/office/drawing/2014/main" val="2898147561"/>
                  </a:ext>
                </a:extLst>
              </a:tr>
            </a:tbl>
          </a:graphicData>
        </a:graphic>
      </p:graphicFrame>
    </p:spTree>
    <p:extLst>
      <p:ext uri="{BB962C8B-B14F-4D97-AF65-F5344CB8AC3E}">
        <p14:creationId xmlns:p14="http://schemas.microsoft.com/office/powerpoint/2010/main" val="45673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822A2-3698-45C4-AF7D-9B81ABC00A32}"/>
              </a:ext>
            </a:extLst>
          </p:cNvPr>
          <p:cNvPicPr>
            <a:picLocks noChangeAspect="1"/>
          </p:cNvPicPr>
          <p:nvPr/>
        </p:nvPicPr>
        <p:blipFill>
          <a:blip r:embed="rId3"/>
          <a:stretch>
            <a:fillRect/>
          </a:stretch>
        </p:blipFill>
        <p:spPr>
          <a:xfrm>
            <a:off x="228603" y="369274"/>
            <a:ext cx="5817704" cy="4896650"/>
          </a:xfrm>
          <a:prstGeom prst="rect">
            <a:avLst/>
          </a:prstGeom>
          <a:scene3d>
            <a:camera prst="perspectiveContrastingRightFacing"/>
            <a:lightRig rig="threePt" dir="t"/>
          </a:scene3d>
          <a:sp3d>
            <a:bevelB/>
          </a:sp3d>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5345723" y="215494"/>
            <a:ext cx="6426284" cy="1001005"/>
          </a:xfrm>
        </p:spPr>
        <p:txBody>
          <a:bodyPr>
            <a:normAutofit/>
          </a:bodyPr>
          <a:lstStyle/>
          <a:p>
            <a:r>
              <a:rPr lang="en-US" b="1" dirty="0"/>
              <a:t>From         to Noncredit…</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5701145" y="1572307"/>
            <a:ext cx="6070863" cy="3966847"/>
          </a:xfrm>
        </p:spPr>
        <p:txBody>
          <a:bodyPr>
            <a:normAutofit fontScale="92500" lnSpcReduction="20000"/>
          </a:bodyPr>
          <a:lstStyle/>
          <a:p>
            <a:pPr marL="344488" indent="-344488">
              <a:buFont typeface="Wingdings" panose="05000000000000000000" pitchFamily="2" charset="2"/>
              <a:buChar char="Ø"/>
            </a:pPr>
            <a:r>
              <a:rPr lang="en-US" sz="3500" b="1" dirty="0"/>
              <a:t>10 Noncredit enhanced funded courses have been approved and more are in the queue. </a:t>
            </a:r>
          </a:p>
          <a:p>
            <a:pPr marL="344488" indent="-344488">
              <a:buFont typeface="Wingdings" panose="05000000000000000000" pitchFamily="2" charset="2"/>
              <a:buChar char="Ø"/>
            </a:pPr>
            <a:r>
              <a:rPr lang="en-US" sz="3500" b="1" dirty="0"/>
              <a:t>Support services are being developed</a:t>
            </a:r>
          </a:p>
          <a:p>
            <a:pPr marL="344488" indent="-344488">
              <a:buFont typeface="Wingdings" panose="05000000000000000000" pitchFamily="2" charset="2"/>
              <a:buChar char="Ø"/>
            </a:pPr>
            <a:r>
              <a:rPr lang="en-US" sz="3500" b="1" dirty="0"/>
              <a:t>Finalizing Admissions and Records processes and procedures</a:t>
            </a:r>
          </a:p>
          <a:p>
            <a:pPr marL="344488" indent="-344488">
              <a:buFont typeface="Wingdings" panose="05000000000000000000" pitchFamily="2" charset="2"/>
              <a:buChar char="Ø"/>
            </a:pPr>
            <a:r>
              <a:rPr lang="en-US" sz="3500" b="1" dirty="0"/>
              <a:t>Fall 2018 rollout</a:t>
            </a:r>
          </a:p>
          <a:p>
            <a:pPr marL="457200" lvl="1" indent="0">
              <a:buNone/>
            </a:pPr>
            <a:endParaRPr lang="en-US" sz="2800" dirty="0"/>
          </a:p>
          <a:p>
            <a:pPr marL="0" indent="0">
              <a:buNone/>
            </a:pPr>
            <a:endParaRPr lang="en-US" b="1" dirty="0"/>
          </a:p>
        </p:txBody>
      </p:sp>
      <p:pic>
        <p:nvPicPr>
          <p:cNvPr id="4" name="Picture 3">
            <a:extLst>
              <a:ext uri="{FF2B5EF4-FFF2-40B4-BE49-F238E27FC236}">
                <a16:creationId xmlns:a16="http://schemas.microsoft.com/office/drawing/2014/main" id="{8F5EA295-B270-4D9E-B07E-FD674638E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1539" y="215494"/>
            <a:ext cx="842598" cy="1136156"/>
          </a:xfrm>
          <a:prstGeom prst="rect">
            <a:avLst/>
          </a:prstGeom>
        </p:spPr>
      </p:pic>
    </p:spTree>
    <p:extLst>
      <p:ext uri="{BB962C8B-B14F-4D97-AF65-F5344CB8AC3E}">
        <p14:creationId xmlns:p14="http://schemas.microsoft.com/office/powerpoint/2010/main" val="474707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FC844-935E-407D-B50D-497E815477C7}"/>
              </a:ext>
            </a:extLst>
          </p:cNvPr>
          <p:cNvPicPr>
            <a:picLocks noChangeAspect="1"/>
          </p:cNvPicPr>
          <p:nvPr/>
        </p:nvPicPr>
        <p:blipFill>
          <a:blip r:embed="rId2"/>
          <a:stretch>
            <a:fillRect/>
          </a:stretch>
        </p:blipFill>
        <p:spPr>
          <a:xfrm>
            <a:off x="2" y="3"/>
            <a:ext cx="6798364" cy="1464779"/>
          </a:xfrm>
          <a:prstGeom prst="rect">
            <a:avLst/>
          </a:prstGeom>
        </p:spPr>
      </p:pic>
      <p:sp>
        <p:nvSpPr>
          <p:cNvPr id="3" name="Content Placeholder 2">
            <a:extLst>
              <a:ext uri="{FF2B5EF4-FFF2-40B4-BE49-F238E27FC236}">
                <a16:creationId xmlns:a16="http://schemas.microsoft.com/office/drawing/2014/main" id="{F4B7C15C-003E-4F6E-B558-EE77DC83F8A0}"/>
              </a:ext>
            </a:extLst>
          </p:cNvPr>
          <p:cNvSpPr>
            <a:spLocks noGrp="1"/>
          </p:cNvSpPr>
          <p:nvPr>
            <p:ph idx="1"/>
          </p:nvPr>
        </p:nvSpPr>
        <p:spPr>
          <a:xfrm>
            <a:off x="2" y="1311965"/>
            <a:ext cx="6567983" cy="5546035"/>
          </a:xfrm>
          <a:solidFill>
            <a:schemeClr val="bg1"/>
          </a:solidFill>
        </p:spPr>
        <p:txBody>
          <a:bodyPr>
            <a:normAutofit fontScale="92500" lnSpcReduction="20000"/>
          </a:bodyPr>
          <a:lstStyle/>
          <a:p>
            <a:pPr marL="292100" indent="-292100">
              <a:buFont typeface="Wingdings" panose="05000000000000000000" pitchFamily="2" charset="2"/>
              <a:buChar char="Ø"/>
            </a:pPr>
            <a:r>
              <a:rPr lang="en-US" sz="3000" b="1" dirty="0">
                <a:latin typeface="+mj-lt"/>
              </a:rPr>
              <a:t>Things always seem to work out better when Faculty DRIVE</a:t>
            </a:r>
          </a:p>
          <a:p>
            <a:pPr marL="292100" indent="-292100">
              <a:buFont typeface="Wingdings" panose="05000000000000000000" pitchFamily="2" charset="2"/>
              <a:buChar char="Ø"/>
            </a:pPr>
            <a:r>
              <a:rPr lang="en-US" sz="3000" b="1" dirty="0">
                <a:latin typeface="+mj-lt"/>
              </a:rPr>
              <a:t>It’s not about growing FTES…. It is about if Noncredit courses and programs can best serve the needs of your students and your community.</a:t>
            </a:r>
          </a:p>
          <a:p>
            <a:pPr marL="292100" indent="-292100">
              <a:buFont typeface="Wingdings" panose="05000000000000000000" pitchFamily="2" charset="2"/>
              <a:buChar char="Ø"/>
            </a:pPr>
            <a:r>
              <a:rPr lang="en-US" sz="3000" b="1" dirty="0">
                <a:latin typeface="+mj-lt"/>
              </a:rPr>
              <a:t>Research, research and more research</a:t>
            </a:r>
          </a:p>
          <a:p>
            <a:pPr marL="292100" indent="-292100">
              <a:buFont typeface="Wingdings" panose="05000000000000000000" pitchFamily="2" charset="2"/>
              <a:buChar char="Ø"/>
            </a:pPr>
            <a:r>
              <a:rPr lang="en-US" sz="3000" b="1" dirty="0">
                <a:latin typeface="+mj-lt"/>
              </a:rPr>
              <a:t>Get everyone involved in the conversation.  Faculty, classified, admin, student services, Union Reps, facilities, A&amp;R.  </a:t>
            </a:r>
            <a:r>
              <a:rPr lang="en-US" sz="3000" b="1" dirty="0" err="1">
                <a:latin typeface="+mj-lt"/>
              </a:rPr>
              <a:t>Cuz</a:t>
            </a:r>
            <a:r>
              <a:rPr lang="en-US" sz="3000" b="1" dirty="0">
                <a:latin typeface="+mj-lt"/>
              </a:rPr>
              <a:t> everyone will be impacted.</a:t>
            </a:r>
          </a:p>
          <a:p>
            <a:pPr marL="292100" indent="-292100">
              <a:buFont typeface="Wingdings" panose="05000000000000000000" pitchFamily="2" charset="2"/>
              <a:buChar char="Ø"/>
            </a:pPr>
            <a:r>
              <a:rPr lang="en-US" sz="3000" b="1" dirty="0">
                <a:latin typeface="+mj-lt"/>
              </a:rPr>
              <a:t>Plan where you want to go and how you are going to get there and then implement your plan</a:t>
            </a:r>
          </a:p>
          <a:p>
            <a:pPr marL="292100" indent="-292100">
              <a:buFont typeface="Wingdings" panose="05000000000000000000" pitchFamily="2" charset="2"/>
              <a:buChar char="Ø"/>
            </a:pPr>
            <a:r>
              <a:rPr lang="en-US" sz="3000" b="1" dirty="0">
                <a:latin typeface="+mj-lt"/>
              </a:rPr>
              <a:t>Be patient. Quality change takes time! </a:t>
            </a:r>
          </a:p>
        </p:txBody>
      </p:sp>
      <p:sp>
        <p:nvSpPr>
          <p:cNvPr id="8" name="Rectangle 7">
            <a:extLst>
              <a:ext uri="{FF2B5EF4-FFF2-40B4-BE49-F238E27FC236}">
                <a16:creationId xmlns:a16="http://schemas.microsoft.com/office/drawing/2014/main" id="{8E19F58A-9063-4FBB-BFC0-FFF36421B545}"/>
              </a:ext>
            </a:extLst>
          </p:cNvPr>
          <p:cNvSpPr/>
          <p:nvPr/>
        </p:nvSpPr>
        <p:spPr>
          <a:xfrm>
            <a:off x="6427305" y="-26504"/>
            <a:ext cx="5771321" cy="685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288D299-985F-4146-AAB1-9353B2577A3A}"/>
              </a:ext>
            </a:extLst>
          </p:cNvPr>
          <p:cNvPicPr>
            <a:picLocks noChangeAspect="1"/>
          </p:cNvPicPr>
          <p:nvPr/>
        </p:nvPicPr>
        <p:blipFill>
          <a:blip r:embed="rId3"/>
          <a:stretch>
            <a:fillRect/>
          </a:stretch>
        </p:blipFill>
        <p:spPr>
          <a:xfrm>
            <a:off x="6851121" y="162339"/>
            <a:ext cx="4850294" cy="6079434"/>
          </a:xfrm>
          <a:prstGeom prst="rect">
            <a:avLst/>
          </a:prstGeom>
          <a:scene3d>
            <a:camera prst="perspectiveRelaxedModerately"/>
            <a:lightRig rig="threePt" dir="t"/>
          </a:scene3d>
        </p:spPr>
      </p:pic>
      <p:sp>
        <p:nvSpPr>
          <p:cNvPr id="2" name="Rectangle 1">
            <a:extLst>
              <a:ext uri="{FF2B5EF4-FFF2-40B4-BE49-F238E27FC236}">
                <a16:creationId xmlns:a16="http://schemas.microsoft.com/office/drawing/2014/main" id="{C670AAC6-CA0A-4F58-B9A6-CC998BFC7047}"/>
              </a:ext>
            </a:extLst>
          </p:cNvPr>
          <p:cNvSpPr/>
          <p:nvPr/>
        </p:nvSpPr>
        <p:spPr>
          <a:xfrm>
            <a:off x="9837444" y="5813669"/>
            <a:ext cx="2147105" cy="188843"/>
          </a:xfrm>
          <a:prstGeom prst="rect">
            <a:avLst/>
          </a:prstGeom>
          <a:solidFill>
            <a:srgbClr val="221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33AAEBE4-E267-4A6E-BF14-3ECCFAE05065}"/>
              </a:ext>
            </a:extLst>
          </p:cNvPr>
          <p:cNvSpPr/>
          <p:nvPr/>
        </p:nvSpPr>
        <p:spPr>
          <a:xfrm>
            <a:off x="11188701" y="5092700"/>
            <a:ext cx="897450" cy="909812"/>
          </a:xfrm>
          <a:prstGeom prst="triangle">
            <a:avLst/>
          </a:prstGeom>
          <a:solidFill>
            <a:srgbClr val="1F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DE496C-65C7-4DED-8B1C-DA04EDDA7E6E}"/>
              </a:ext>
            </a:extLst>
          </p:cNvPr>
          <p:cNvSpPr/>
          <p:nvPr/>
        </p:nvSpPr>
        <p:spPr>
          <a:xfrm>
            <a:off x="10147300" y="5826369"/>
            <a:ext cx="266700" cy="45719"/>
          </a:xfrm>
          <a:prstGeom prst="rect">
            <a:avLst/>
          </a:prstGeom>
          <a:solidFill>
            <a:srgbClr val="23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6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2D11-7670-F94C-BC36-D19B3B8942E7}"/>
              </a:ext>
            </a:extLst>
          </p:cNvPr>
          <p:cNvSpPr>
            <a:spLocks noGrp="1"/>
          </p:cNvSpPr>
          <p:nvPr>
            <p:ph type="title"/>
          </p:nvPr>
        </p:nvSpPr>
        <p:spPr>
          <a:xfrm>
            <a:off x="838200" y="134321"/>
            <a:ext cx="10515600" cy="562526"/>
          </a:xfrm>
        </p:spPr>
        <p:txBody>
          <a:bodyPr>
            <a:normAutofit fontScale="90000"/>
          </a:bodyPr>
          <a:lstStyle/>
          <a:p>
            <a:pPr algn="ctr"/>
            <a:r>
              <a:rPr lang="en-US" b="1" dirty="0"/>
              <a:t>Resources</a:t>
            </a:r>
          </a:p>
        </p:txBody>
      </p:sp>
      <p:sp>
        <p:nvSpPr>
          <p:cNvPr id="3" name="Content Placeholder 2">
            <a:extLst>
              <a:ext uri="{FF2B5EF4-FFF2-40B4-BE49-F238E27FC236}">
                <a16:creationId xmlns:a16="http://schemas.microsoft.com/office/drawing/2014/main" id="{91098D23-F971-6348-98FF-6976C4382145}"/>
              </a:ext>
            </a:extLst>
          </p:cNvPr>
          <p:cNvSpPr>
            <a:spLocks noGrp="1"/>
          </p:cNvSpPr>
          <p:nvPr>
            <p:ph idx="1"/>
          </p:nvPr>
        </p:nvSpPr>
        <p:spPr>
          <a:xfrm>
            <a:off x="0" y="755374"/>
            <a:ext cx="12192000" cy="6102626"/>
          </a:xfrm>
          <a:solidFill>
            <a:schemeClr val="bg2">
              <a:alpha val="50000"/>
            </a:schemeClr>
          </a:solidFill>
        </p:spPr>
        <p:txBody>
          <a:bodyPr>
            <a:noAutofit/>
          </a:bodyPr>
          <a:lstStyle/>
          <a:p>
            <a:pPr marL="292100" indent="-292100">
              <a:spcBef>
                <a:spcPts val="0"/>
              </a:spcBef>
              <a:buFont typeface="Wingdings" panose="05000000000000000000" pitchFamily="2" charset="2"/>
              <a:buChar char="Ø"/>
            </a:pPr>
            <a:r>
              <a:rPr lang="en-US" sz="2400" b="1" dirty="0"/>
              <a:t>Crafton Hills College Noncredit Implementation </a:t>
            </a:r>
            <a:r>
              <a:rPr lang="en-US" sz="2400" b="1"/>
              <a:t>Plan:  </a:t>
            </a:r>
            <a:r>
              <a:rPr lang="en-US" sz="2400" b="1" dirty="0">
                <a:hlinkClick r:id="rId2"/>
              </a:rPr>
              <a:t>https://www.craftonhills.edu/faculty-and-staff/academic-senate/meetings/2018/01-17/noncredit_implementation_planb.pdf</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Other documents related to CHC senate discussions on noncredit are found at: </a:t>
            </a:r>
            <a:r>
              <a:rPr lang="en-US" sz="2400" b="1" dirty="0">
                <a:hlinkClick r:id="rId3"/>
              </a:rPr>
              <a:t>https://goo.gl/DcvaUC</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ASCCC Paper:  </a:t>
            </a:r>
            <a:r>
              <a:rPr lang="en-US" sz="2400" b="1" dirty="0">
                <a:hlinkClick r:id="rId4"/>
              </a:rPr>
              <a:t>Noncredit Instruction: Opportunity and Challenge</a:t>
            </a:r>
            <a:r>
              <a:rPr lang="en-US" sz="2400" b="1" dirty="0"/>
              <a:t> (adopted Spring 2009)</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Recent ASCCC Rostrum Articles:  </a:t>
            </a:r>
            <a:r>
              <a:rPr lang="en-US" sz="2400" b="1" dirty="0">
                <a:hlinkClick r:id="rId5"/>
              </a:rPr>
              <a:t>https://www.asccc.org/content/asccc-efforts-support-and-advocate-noncredit-instruction-—-review</a:t>
            </a:r>
            <a:r>
              <a:rPr lang="en-US" sz="2400" b="1" dirty="0"/>
              <a:t>  and </a:t>
            </a:r>
            <a:r>
              <a:rPr lang="en-US" sz="2400" b="1" dirty="0">
                <a:hlinkClick r:id="rId6"/>
              </a:rPr>
              <a:t>https://www.asccc.org/content/guided-pathways-and-ab-705-what’s-noncredit-got-do-got-do-it</a:t>
            </a:r>
            <a:endParaRPr lang="en-US" sz="2400" b="1" dirty="0"/>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Noncredit First Friday Webinars: </a:t>
            </a:r>
            <a:r>
              <a:rPr lang="en-US" sz="2400" b="1" dirty="0">
                <a:hlinkClick r:id="rId7"/>
              </a:rPr>
              <a:t>http://extranet.cccco.edu/Divisions/AcademicAffairs/CurriculumandInstructionUnit/Curriculum/NoncreditCurriculumandInstructionalPrograms/NoncreditFirstFridayWebinarArchives.aspx</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General Inquiries:  </a:t>
            </a:r>
            <a:r>
              <a:rPr lang="en-US" sz="2400" b="1" dirty="0">
                <a:hlinkClick r:id="rId8"/>
              </a:rPr>
              <a:t>info@asccc.org</a:t>
            </a:r>
            <a:r>
              <a:rPr lang="en-US" sz="2400" b="1" dirty="0"/>
              <a:t>.</a:t>
            </a:r>
          </a:p>
        </p:txBody>
      </p:sp>
    </p:spTree>
    <p:extLst>
      <p:ext uri="{BB962C8B-B14F-4D97-AF65-F5344CB8AC3E}">
        <p14:creationId xmlns:p14="http://schemas.microsoft.com/office/powerpoint/2010/main" val="378464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DC7-B925-2D47-8FCB-1705C266B0AA}"/>
              </a:ext>
            </a:extLst>
          </p:cNvPr>
          <p:cNvSpPr>
            <a:spLocks noGrp="1"/>
          </p:cNvSpPr>
          <p:nvPr>
            <p:ph type="ctrTitle"/>
          </p:nvPr>
        </p:nvSpPr>
        <p:spPr>
          <a:xfrm>
            <a:off x="722523" y="13337"/>
            <a:ext cx="10811435" cy="1287935"/>
          </a:xfrm>
        </p:spPr>
        <p:txBody>
          <a:bodyPr>
            <a:noAutofit/>
          </a:bodyPr>
          <a:lstStyle/>
          <a:p>
            <a:r>
              <a:rPr lang="en-US" sz="4000" b="1" dirty="0"/>
              <a:t>From Zero  to Noncredit: </a:t>
            </a:r>
            <a:br>
              <a:rPr lang="en-US" sz="4000" b="1" dirty="0"/>
            </a:br>
            <a:r>
              <a:rPr lang="en-US" sz="4000" b="1" dirty="0"/>
              <a:t>Starting Noncredit at Your College</a:t>
            </a:r>
          </a:p>
        </p:txBody>
      </p:sp>
      <p:sp>
        <p:nvSpPr>
          <p:cNvPr id="3" name="Subtitle 2">
            <a:extLst>
              <a:ext uri="{FF2B5EF4-FFF2-40B4-BE49-F238E27FC236}">
                <a16:creationId xmlns:a16="http://schemas.microsoft.com/office/drawing/2014/main" id="{9877B32B-E75F-2C4B-9CB4-EDD7DAC8BB9A}"/>
              </a:ext>
            </a:extLst>
          </p:cNvPr>
          <p:cNvSpPr>
            <a:spLocks noGrp="1"/>
          </p:cNvSpPr>
          <p:nvPr>
            <p:ph type="subTitle" idx="1"/>
          </p:nvPr>
        </p:nvSpPr>
        <p:spPr>
          <a:xfrm>
            <a:off x="1139687" y="2762000"/>
            <a:ext cx="9925877" cy="2671648"/>
          </a:xfrm>
        </p:spPr>
        <p:txBody>
          <a:bodyPr>
            <a:normAutofit/>
          </a:bodyPr>
          <a:lstStyle/>
          <a:p>
            <a:r>
              <a:rPr lang="en-US" sz="3200" b="1" dirty="0"/>
              <a:t>Denise Allen-Hoyt:  </a:t>
            </a:r>
            <a:r>
              <a:rPr lang="en-US" sz="3200" b="1" dirty="0">
                <a:hlinkClick r:id="rId2"/>
              </a:rPr>
              <a:t>dhoyt@crafton.edu</a:t>
            </a:r>
            <a:endParaRPr lang="en-US" sz="3200" b="1" dirty="0"/>
          </a:p>
          <a:p>
            <a:r>
              <a:rPr lang="en-US" sz="3200" b="1" dirty="0"/>
              <a:t>Cheryl </a:t>
            </a:r>
            <a:r>
              <a:rPr lang="en-US" sz="3200" b="1" dirty="0" err="1"/>
              <a:t>Aschenbach</a:t>
            </a:r>
            <a:r>
              <a:rPr lang="en-US" sz="3200" b="1" dirty="0"/>
              <a:t>:  </a:t>
            </a:r>
            <a:r>
              <a:rPr lang="en-US" sz="3200" b="1" dirty="0">
                <a:hlinkClick r:id="rId3"/>
              </a:rPr>
              <a:t>caschenbach@lassencollege.edu</a:t>
            </a:r>
            <a:endParaRPr lang="en-US" sz="3200" b="1" dirty="0"/>
          </a:p>
          <a:p>
            <a:r>
              <a:rPr lang="en-US" sz="3200" b="1" dirty="0"/>
              <a:t>John Freitas:  </a:t>
            </a:r>
            <a:r>
              <a:rPr lang="en-US" sz="3200" b="1" dirty="0">
                <a:hlinkClick r:id="rId4"/>
              </a:rPr>
              <a:t>freitaje@lacitycollege.edu</a:t>
            </a:r>
            <a:endParaRPr lang="en-US" sz="3200" b="1" dirty="0"/>
          </a:p>
          <a:p>
            <a:endParaRPr lang="en-US" sz="1000" b="1" dirty="0"/>
          </a:p>
          <a:p>
            <a:r>
              <a:rPr lang="en-US" sz="3200" b="1" dirty="0"/>
              <a:t>Thank you for attending!</a:t>
            </a:r>
          </a:p>
          <a:p>
            <a:endParaRPr lang="en-US" dirty="0"/>
          </a:p>
        </p:txBody>
      </p:sp>
      <p:pic>
        <p:nvPicPr>
          <p:cNvPr id="5" name="Picture 4">
            <a:extLst>
              <a:ext uri="{FF2B5EF4-FFF2-40B4-BE49-F238E27FC236}">
                <a16:creationId xmlns:a16="http://schemas.microsoft.com/office/drawing/2014/main" id="{64CDBC2D-B957-2C49-BF18-883AC32D3CA8}"/>
              </a:ext>
            </a:extLst>
          </p:cNvPr>
          <p:cNvPicPr>
            <a:picLocks noChangeAspect="1"/>
          </p:cNvPicPr>
          <p:nvPr/>
        </p:nvPicPr>
        <p:blipFill>
          <a:blip r:embed="rId5"/>
          <a:stretch>
            <a:fillRect/>
          </a:stretch>
        </p:blipFill>
        <p:spPr>
          <a:xfrm>
            <a:off x="3947056" y="5480704"/>
            <a:ext cx="4362369" cy="825313"/>
          </a:xfrm>
          <a:prstGeom prst="rect">
            <a:avLst/>
          </a:prstGeom>
        </p:spPr>
      </p:pic>
      <p:sp>
        <p:nvSpPr>
          <p:cNvPr id="6" name="Title 1">
            <a:extLst>
              <a:ext uri="{FF2B5EF4-FFF2-40B4-BE49-F238E27FC236}">
                <a16:creationId xmlns:a16="http://schemas.microsoft.com/office/drawing/2014/main" id="{F93FCA79-26F1-4A17-A9E7-D6C0191CEB82}"/>
              </a:ext>
            </a:extLst>
          </p:cNvPr>
          <p:cNvSpPr txBox="1">
            <a:spLocks/>
          </p:cNvSpPr>
          <p:nvPr/>
        </p:nvSpPr>
        <p:spPr>
          <a:xfrm>
            <a:off x="722523" y="1424352"/>
            <a:ext cx="10811435" cy="99203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Questions? </a:t>
            </a:r>
          </a:p>
        </p:txBody>
      </p:sp>
    </p:spTree>
    <p:extLst>
      <p:ext uri="{BB962C8B-B14F-4D97-AF65-F5344CB8AC3E}">
        <p14:creationId xmlns:p14="http://schemas.microsoft.com/office/powerpoint/2010/main" val="151957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8181-35EE-5F44-8B2E-608BC6F38871}"/>
              </a:ext>
            </a:extLst>
          </p:cNvPr>
          <p:cNvSpPr>
            <a:spLocks noGrp="1"/>
          </p:cNvSpPr>
          <p:nvPr>
            <p:ph type="title"/>
          </p:nvPr>
        </p:nvSpPr>
        <p:spPr>
          <a:xfrm>
            <a:off x="838200" y="192849"/>
            <a:ext cx="10515600" cy="1325563"/>
          </a:xfrm>
        </p:spPr>
        <p:txBody>
          <a:bodyPr/>
          <a:lstStyle/>
          <a:p>
            <a:pPr algn="ctr"/>
            <a:r>
              <a:rPr lang="en-US" b="1" dirty="0"/>
              <a:t>Outcomes for Today</a:t>
            </a:r>
          </a:p>
        </p:txBody>
      </p:sp>
      <p:sp>
        <p:nvSpPr>
          <p:cNvPr id="3" name="Content Placeholder 2">
            <a:extLst>
              <a:ext uri="{FF2B5EF4-FFF2-40B4-BE49-F238E27FC236}">
                <a16:creationId xmlns:a16="http://schemas.microsoft.com/office/drawing/2014/main" id="{BD2F701A-ACE3-BD45-9C04-F3B32771EE76}"/>
              </a:ext>
            </a:extLst>
          </p:cNvPr>
          <p:cNvSpPr>
            <a:spLocks noGrp="1"/>
          </p:cNvSpPr>
          <p:nvPr>
            <p:ph idx="1"/>
          </p:nvPr>
        </p:nvSpPr>
        <p:spPr/>
        <p:txBody>
          <a:bodyPr/>
          <a:lstStyle/>
          <a:p>
            <a:pPr marL="292100" indent="-292100">
              <a:buFont typeface="Wingdings" panose="05000000000000000000" pitchFamily="2" charset="2"/>
              <a:buChar char="Ø"/>
            </a:pPr>
            <a:r>
              <a:rPr lang="en-US" dirty="0"/>
              <a:t>Get a brief overview of the benefits and categories of noncredit instruction.</a:t>
            </a:r>
          </a:p>
          <a:p>
            <a:pPr marL="292100" indent="-292100">
              <a:buFont typeface="Wingdings" panose="05000000000000000000" pitchFamily="2" charset="2"/>
              <a:buChar char="Ø"/>
            </a:pPr>
            <a:endParaRPr lang="en-US" dirty="0"/>
          </a:p>
          <a:p>
            <a:pPr marL="292100" indent="-292100">
              <a:buFont typeface="Wingdings" panose="05000000000000000000" pitchFamily="2" charset="2"/>
              <a:buChar char="Ø"/>
            </a:pPr>
            <a:r>
              <a:rPr lang="en-US" dirty="0"/>
              <a:t>Learn about the steps Crafton Hills College took to establish noncredit instruction from scratch.</a:t>
            </a:r>
          </a:p>
          <a:p>
            <a:pPr marL="292100" indent="-292100">
              <a:buFont typeface="Wingdings" panose="05000000000000000000" pitchFamily="2" charset="2"/>
              <a:buChar char="Ø"/>
            </a:pPr>
            <a:endParaRPr lang="en-US" dirty="0"/>
          </a:p>
          <a:p>
            <a:pPr marL="292100" indent="-292100">
              <a:buFont typeface="Wingdings" panose="05000000000000000000" pitchFamily="2" charset="2"/>
              <a:buChar char="Ø"/>
            </a:pPr>
            <a:r>
              <a:rPr lang="en-US" dirty="0"/>
              <a:t>Take ideas back to your college about how to establish noncredit programs.</a:t>
            </a:r>
          </a:p>
        </p:txBody>
      </p:sp>
    </p:spTree>
    <p:extLst>
      <p:ext uri="{BB962C8B-B14F-4D97-AF65-F5344CB8AC3E}">
        <p14:creationId xmlns:p14="http://schemas.microsoft.com/office/powerpoint/2010/main" val="4068936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charset="0"/>
                <a:ea typeface="Arial" charset="0"/>
                <a:cs typeface="Arial" charset="0"/>
              </a:rPr>
              <a:t>Getting Started</a:t>
            </a:r>
          </a:p>
        </p:txBody>
      </p:sp>
      <p:sp>
        <p:nvSpPr>
          <p:cNvPr id="3" name="Content Placeholder 2"/>
          <p:cNvSpPr>
            <a:spLocks noGrp="1"/>
          </p:cNvSpPr>
          <p:nvPr>
            <p:ph idx="1"/>
          </p:nvPr>
        </p:nvSpPr>
        <p:spPr/>
        <p:txBody>
          <a:bodyPr/>
          <a:lstStyle/>
          <a:p>
            <a:pPr marL="0" indent="0">
              <a:buNone/>
            </a:pPr>
            <a:r>
              <a:rPr lang="en-US" sz="3200" dirty="0">
                <a:cs typeface="Arial" charset="0"/>
              </a:rPr>
              <a:t>On a scale of 1-10 (1 = rookie &amp; 10 = experienced veteran) where do you rate yourself in regards to your knowledge of noncredit?</a:t>
            </a: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7315" y="3074504"/>
            <a:ext cx="5179803" cy="2913639"/>
          </a:xfrm>
          <a:prstGeom prst="rect">
            <a:avLst/>
          </a:prstGeom>
          <a:scene3d>
            <a:camera prst="perspectiveAbove"/>
            <a:lightRig rig="threePt" dir="t"/>
          </a:scene3d>
        </p:spPr>
      </p:pic>
      <p:sp>
        <p:nvSpPr>
          <p:cNvPr id="5" name="Rectangle 4"/>
          <p:cNvSpPr/>
          <p:nvPr/>
        </p:nvSpPr>
        <p:spPr>
          <a:xfrm>
            <a:off x="5977217" y="3244334"/>
            <a:ext cx="237566"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254863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519"/>
            <a:ext cx="10515600" cy="1325563"/>
          </a:xfrm>
        </p:spPr>
        <p:txBody>
          <a:bodyPr>
            <a:normAutofit/>
          </a:bodyPr>
          <a:lstStyle/>
          <a:p>
            <a:r>
              <a:rPr lang="en-US" sz="4000" dirty="0">
                <a:latin typeface="Arial" charset="0"/>
                <a:ea typeface="Arial" charset="0"/>
                <a:cs typeface="Arial" charset="0"/>
              </a:rPr>
              <a:t>Background</a:t>
            </a:r>
          </a:p>
        </p:txBody>
      </p:sp>
      <p:sp>
        <p:nvSpPr>
          <p:cNvPr id="3" name="Content Placeholder 2"/>
          <p:cNvSpPr>
            <a:spLocks noGrp="1"/>
          </p:cNvSpPr>
          <p:nvPr>
            <p:ph idx="1"/>
          </p:nvPr>
        </p:nvSpPr>
        <p:spPr>
          <a:xfrm>
            <a:off x="1063489" y="1626844"/>
            <a:ext cx="10187609" cy="4283075"/>
          </a:xfrm>
        </p:spPr>
        <p:txBody>
          <a:bodyPr>
            <a:normAutofit/>
          </a:bodyPr>
          <a:lstStyle/>
          <a:p>
            <a:pPr>
              <a:buFont typeface="Wingdings" panose="05000000000000000000" pitchFamily="2" charset="2"/>
              <a:buChar char="Ø"/>
            </a:pPr>
            <a:r>
              <a:rPr lang="en-US" dirty="0"/>
              <a:t>The priority of policy makers and the legislature is to move students through to completion and subsequently to transfer and/or careers, as evidenced by:</a:t>
            </a:r>
          </a:p>
          <a:p>
            <a:pPr lvl="1"/>
            <a:r>
              <a:rPr lang="en-US" sz="2800" dirty="0"/>
              <a:t>Realignment of Adult Education from K-12 to CCCs and funding of AEBG.</a:t>
            </a:r>
          </a:p>
          <a:p>
            <a:pPr lvl="1"/>
            <a:r>
              <a:rPr lang="en-US" sz="2800" dirty="0"/>
              <a:t>Equalization of CDCP noncredit apportionment rate with credit.</a:t>
            </a:r>
          </a:p>
          <a:p>
            <a:pPr lvl="1"/>
            <a:r>
              <a:rPr lang="en-US" sz="2800" dirty="0"/>
              <a:t>Establishment of the Strong Workforce Program.</a:t>
            </a:r>
          </a:p>
          <a:p>
            <a:pPr lvl="1"/>
            <a:r>
              <a:rPr lang="en-US" sz="2800" dirty="0"/>
              <a:t>$150 million for Guided Pathways in 2017-2018 budget</a:t>
            </a:r>
            <a:r>
              <a:rPr lang="en-US" dirty="0"/>
              <a:t>.</a:t>
            </a:r>
          </a:p>
          <a:p>
            <a:pPr>
              <a:buFont typeface="Wingdings" panose="05000000000000000000" pitchFamily="2" charset="2"/>
              <a:buChar char="Ø"/>
            </a:pPr>
            <a:r>
              <a:rPr lang="en-US" dirty="0"/>
              <a:t>Noncredit can play an integral role in meeting this priority.</a:t>
            </a:r>
          </a:p>
          <a:p>
            <a:pPr lvl="1"/>
            <a:endParaRPr lang="en-US" dirty="0"/>
          </a:p>
          <a:p>
            <a:endParaRPr lang="en-US" dirty="0"/>
          </a:p>
        </p:txBody>
      </p:sp>
    </p:spTree>
    <p:extLst>
      <p:ext uri="{BB962C8B-B14F-4D97-AF65-F5344CB8AC3E}">
        <p14:creationId xmlns:p14="http://schemas.microsoft.com/office/powerpoint/2010/main" val="265336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69058"/>
          </a:xfrm>
        </p:spPr>
        <p:txBody>
          <a:bodyPr>
            <a:normAutofit/>
          </a:bodyPr>
          <a:lstStyle/>
          <a:p>
            <a:pPr algn="ctr"/>
            <a:r>
              <a:rPr lang="en-US" sz="4000" dirty="0">
                <a:latin typeface="Arial" charset="0"/>
                <a:cs typeface="Arial" charset="0"/>
              </a:rPr>
              <a:t>Benefits - Noncredit as an Entry Point</a:t>
            </a:r>
          </a:p>
        </p:txBody>
      </p:sp>
      <p:sp>
        <p:nvSpPr>
          <p:cNvPr id="3" name="Content Placeholder 2"/>
          <p:cNvSpPr>
            <a:spLocks noGrp="1"/>
          </p:cNvSpPr>
          <p:nvPr>
            <p:ph idx="1"/>
          </p:nvPr>
        </p:nvSpPr>
        <p:spPr>
          <a:xfrm>
            <a:off x="249082" y="961823"/>
            <a:ext cx="5479473" cy="5201888"/>
          </a:xfrm>
        </p:spPr>
        <p:txBody>
          <a:bodyPr>
            <a:noAutofit/>
          </a:bodyPr>
          <a:lstStyle/>
          <a:p>
            <a:pPr marL="292100" indent="-292100">
              <a:buFont typeface="Wingdings" panose="05000000000000000000" pitchFamily="2" charset="2"/>
              <a:buChar char="Ø"/>
            </a:pPr>
            <a:r>
              <a:rPr lang="en-US" dirty="0"/>
              <a:t>The nature of noncredit (FREE!, low risk) allows colleges to attract students who may not otherwise consider college.</a:t>
            </a:r>
          </a:p>
          <a:p>
            <a:pPr marL="292100" indent="-292100">
              <a:buFont typeface="Wingdings" panose="05000000000000000000" pitchFamily="2" charset="2"/>
              <a:buChar char="Ø"/>
            </a:pPr>
            <a:r>
              <a:rPr lang="en-US" dirty="0"/>
              <a:t>Consistent with a pathways approach, broader coursework can be developed in noncredit to help students filter into career preparation.</a:t>
            </a:r>
          </a:p>
          <a:p>
            <a:pPr marL="292100" indent="-292100">
              <a:buFont typeface="Wingdings" panose="05000000000000000000" pitchFamily="2" charset="2"/>
              <a:buChar char="Ø"/>
            </a:pPr>
            <a:r>
              <a:rPr lang="en-US" dirty="0"/>
              <a:t>Career exploration </a:t>
            </a:r>
          </a:p>
          <a:p>
            <a:pPr marL="292100" indent="-292100">
              <a:buFont typeface="Wingdings" panose="05000000000000000000" pitchFamily="2" charset="2"/>
              <a:buChar char="Ø"/>
            </a:pPr>
            <a:r>
              <a:rPr lang="en-US" dirty="0"/>
              <a:t>Repeated enrollment is allowed (§58161)</a:t>
            </a:r>
          </a:p>
          <a:p>
            <a:endParaRPr lang="en-US" sz="2400" dirty="0"/>
          </a:p>
        </p:txBody>
      </p:sp>
      <p:sp>
        <p:nvSpPr>
          <p:cNvPr id="4" name="Content Placeholder 2"/>
          <p:cNvSpPr txBox="1">
            <a:spLocks/>
          </p:cNvSpPr>
          <p:nvPr/>
        </p:nvSpPr>
        <p:spPr>
          <a:xfrm>
            <a:off x="5724939" y="961823"/>
            <a:ext cx="6308035" cy="5201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92100" indent="-292100">
              <a:buFont typeface="Wingdings" panose="05000000000000000000" pitchFamily="2" charset="2"/>
              <a:buChar char="Ø"/>
            </a:pPr>
            <a:r>
              <a:rPr lang="en-US" dirty="0"/>
              <a:t>Basic skills – math, ESL, English language and literacy</a:t>
            </a:r>
          </a:p>
          <a:p>
            <a:pPr marL="292100" indent="-292100">
              <a:buFont typeface="Wingdings" panose="05000000000000000000" pitchFamily="2" charset="2"/>
              <a:buChar char="Ø"/>
            </a:pPr>
            <a:r>
              <a:rPr lang="en-US" dirty="0"/>
              <a:t>Broad concepts that could benefit multiple CTE disciplines – allied health, manufacturing, agriculture, and more</a:t>
            </a:r>
          </a:p>
          <a:p>
            <a:pPr marL="292100" indent="-292100">
              <a:buFont typeface="Wingdings" panose="05000000000000000000" pitchFamily="2" charset="2"/>
              <a:buChar char="Ø"/>
            </a:pPr>
            <a:r>
              <a:rPr lang="en-US" dirty="0"/>
              <a:t>Noncredit can provide entry level career training; credit can provide training for advancement.</a:t>
            </a:r>
          </a:p>
          <a:p>
            <a:pPr marL="292100" indent="-292100">
              <a:buFont typeface="Wingdings" panose="05000000000000000000" pitchFamily="2" charset="2"/>
              <a:buChar char="Ø"/>
            </a:pPr>
            <a:r>
              <a:rPr lang="en-US" dirty="0"/>
              <a:t>Students can “step up” from noncredit into credit or into a career.</a:t>
            </a:r>
          </a:p>
          <a:p>
            <a:pPr marL="292100" indent="-292100">
              <a:buFont typeface="Wingdings" panose="05000000000000000000" pitchFamily="2" charset="2"/>
              <a:buChar char="Ø"/>
            </a:pPr>
            <a:r>
              <a:rPr lang="en-US" dirty="0"/>
              <a:t>Opens the equity door by providing access to our most vulnerable students.</a:t>
            </a:r>
          </a:p>
        </p:txBody>
      </p:sp>
    </p:spTree>
    <p:extLst>
      <p:ext uri="{BB962C8B-B14F-4D97-AF65-F5344CB8AC3E}">
        <p14:creationId xmlns:p14="http://schemas.microsoft.com/office/powerpoint/2010/main" val="1459287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22852"/>
          </a:xfrm>
        </p:spPr>
        <p:txBody>
          <a:bodyPr>
            <a:noAutofit/>
          </a:bodyPr>
          <a:lstStyle/>
          <a:p>
            <a:pPr algn="ctr"/>
            <a:r>
              <a:rPr lang="en-US" sz="3600" dirty="0">
                <a:latin typeface="Arial" charset="0"/>
                <a:ea typeface="Arial" charset="0"/>
                <a:cs typeface="Arial" charset="0"/>
              </a:rPr>
              <a:t>Noncredit Categories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9934438"/>
              </p:ext>
            </p:extLst>
          </p:nvPr>
        </p:nvGraphicFramePr>
        <p:xfrm>
          <a:off x="0" y="593190"/>
          <a:ext cx="12192000" cy="6264809"/>
        </p:xfrm>
        <a:graphic>
          <a:graphicData uri="http://schemas.openxmlformats.org/drawingml/2006/table">
            <a:tbl>
              <a:tblPr firstRow="1" bandRow="1">
                <a:tableStyleId>{5C22544A-7EE6-4342-B048-85BDC9FD1C3A}</a:tableStyleId>
              </a:tblPr>
              <a:tblGrid>
                <a:gridCol w="4121426">
                  <a:extLst>
                    <a:ext uri="{9D8B030D-6E8A-4147-A177-3AD203B41FA5}">
                      <a16:colId xmlns:a16="http://schemas.microsoft.com/office/drawing/2014/main" val="20000"/>
                    </a:ext>
                  </a:extLst>
                </a:gridCol>
                <a:gridCol w="3896139">
                  <a:extLst>
                    <a:ext uri="{9D8B030D-6E8A-4147-A177-3AD203B41FA5}">
                      <a16:colId xmlns:a16="http://schemas.microsoft.com/office/drawing/2014/main" val="20001"/>
                    </a:ext>
                  </a:extLst>
                </a:gridCol>
                <a:gridCol w="4174435">
                  <a:extLst>
                    <a:ext uri="{9D8B030D-6E8A-4147-A177-3AD203B41FA5}">
                      <a16:colId xmlns:a16="http://schemas.microsoft.com/office/drawing/2014/main" val="20002"/>
                    </a:ext>
                  </a:extLst>
                </a:gridCol>
              </a:tblGrid>
              <a:tr h="937156">
                <a:tc>
                  <a:txBody>
                    <a:bodyPr/>
                    <a:lstStyle/>
                    <a:p>
                      <a:pPr algn="ctr"/>
                      <a:r>
                        <a:rPr lang="en-US" sz="2800" b="0" i="0" dirty="0">
                          <a:latin typeface="+mn-lt"/>
                          <a:ea typeface="Arial" charset="0"/>
                          <a:cs typeface="Arial" charset="0"/>
                        </a:rPr>
                        <a:t>All Noncredit</a:t>
                      </a:r>
                    </a:p>
                  </a:txBody>
                  <a:tcPr marL="68580" marR="68580" marT="34290" marB="34290"/>
                </a:tc>
                <a:tc>
                  <a:txBody>
                    <a:bodyPr/>
                    <a:lstStyle/>
                    <a:p>
                      <a:pPr algn="ctr"/>
                      <a:r>
                        <a:rPr lang="en-US" sz="2800" b="0" i="0" dirty="0">
                          <a:latin typeface="+mn-lt"/>
                          <a:ea typeface="Arial" charset="0"/>
                          <a:cs typeface="Arial" charset="0"/>
                        </a:rPr>
                        <a:t>CDCP</a:t>
                      </a:r>
                    </a:p>
                    <a:p>
                      <a:pPr algn="ctr"/>
                      <a:r>
                        <a:rPr lang="en-US" sz="2800" b="0" i="0" dirty="0">
                          <a:latin typeface="+mn-lt"/>
                          <a:ea typeface="Arial" charset="0"/>
                          <a:cs typeface="Arial" charset="0"/>
                        </a:rPr>
                        <a:t>(”Enhanced Noncredit)”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mn-lt"/>
                          <a:ea typeface="Arial" charset="0"/>
                          <a:cs typeface="Arial" charset="0"/>
                        </a:rPr>
                        <a:t>AEBG</a:t>
                      </a:r>
                    </a:p>
                    <a:p>
                      <a:pPr algn="ctr"/>
                      <a:endParaRPr lang="en-US" sz="2800" b="0" i="0" dirty="0">
                        <a:latin typeface="+mn-lt"/>
                        <a:ea typeface="Arial" charset="0"/>
                        <a:cs typeface="Arial" charset="0"/>
                      </a:endParaRPr>
                    </a:p>
                  </a:txBody>
                  <a:tcPr marL="68580" marR="68580" marT="34290" marB="34290"/>
                </a:tc>
                <a:extLst>
                  <a:ext uri="{0D108BD9-81ED-4DB2-BD59-A6C34878D82A}">
                    <a16:rowId xmlns:a16="http://schemas.microsoft.com/office/drawing/2014/main" val="10000"/>
                  </a:ext>
                </a:extLst>
              </a:tr>
              <a:tr h="5327653">
                <a:tc>
                  <a:txBody>
                    <a:bodyPr/>
                    <a:lstStyle/>
                    <a:p>
                      <a:pPr marL="285750" indent="-285750">
                        <a:buFont typeface="Arial" charset="0"/>
                        <a:buChar char="•"/>
                      </a:pPr>
                      <a:r>
                        <a:rPr lang="en-US" sz="2700" b="1" i="0" dirty="0">
                          <a:solidFill>
                            <a:srgbClr val="00B050"/>
                          </a:solidFill>
                          <a:latin typeface="+mn-lt"/>
                          <a:ea typeface="Arial" charset="0"/>
                          <a:cs typeface="Arial" charset="0"/>
                        </a:rPr>
                        <a:t>ESL</a:t>
                      </a:r>
                    </a:p>
                    <a:p>
                      <a:pPr marL="285750" indent="-285750">
                        <a:buFont typeface="Arial" charset="0"/>
                        <a:buChar char="•"/>
                      </a:pPr>
                      <a:r>
                        <a:rPr lang="en-US" sz="2700" b="1" i="0" dirty="0">
                          <a:solidFill>
                            <a:srgbClr val="00B050"/>
                          </a:solidFill>
                          <a:latin typeface="+mn-lt"/>
                          <a:ea typeface="Arial" charset="0"/>
                          <a:cs typeface="Arial" charset="0"/>
                        </a:rPr>
                        <a:t>Basic Skills</a:t>
                      </a:r>
                    </a:p>
                    <a:p>
                      <a:pPr marL="285750" indent="-285750">
                        <a:buFont typeface="Arial" charset="0"/>
                        <a:buChar char="•"/>
                      </a:pPr>
                      <a:r>
                        <a:rPr lang="en-US" sz="2700" b="1" i="0" dirty="0">
                          <a:solidFill>
                            <a:srgbClr val="00B050"/>
                          </a:solidFill>
                          <a:latin typeface="+mn-lt"/>
                          <a:ea typeface="Arial" charset="0"/>
                          <a:cs typeface="Arial" charset="0"/>
                        </a:rPr>
                        <a:t>Short-term</a:t>
                      </a:r>
                      <a:r>
                        <a:rPr lang="en-US" sz="2700" b="1" i="0" baseline="0" dirty="0">
                          <a:solidFill>
                            <a:srgbClr val="00B050"/>
                          </a:solidFill>
                          <a:latin typeface="+mn-lt"/>
                          <a:ea typeface="Arial" charset="0"/>
                          <a:cs typeface="Arial" charset="0"/>
                        </a:rPr>
                        <a:t> Vocational</a:t>
                      </a:r>
                    </a:p>
                    <a:p>
                      <a:pPr marL="285750" indent="-285750">
                        <a:buFont typeface="Arial" charset="0"/>
                        <a:buChar char="•"/>
                      </a:pPr>
                      <a:r>
                        <a:rPr lang="en-US" sz="2700" b="1" i="0" baseline="0" dirty="0">
                          <a:solidFill>
                            <a:srgbClr val="00B050"/>
                          </a:solidFill>
                          <a:latin typeface="+mn-lt"/>
                          <a:ea typeface="Arial" charset="0"/>
                          <a:cs typeface="Arial" charset="0"/>
                        </a:rPr>
                        <a:t>Workforce Preparation</a:t>
                      </a:r>
                      <a:endParaRPr lang="en-US" sz="2700" b="0" i="0" baseline="0" dirty="0">
                        <a:solidFill>
                          <a:srgbClr val="00B050"/>
                        </a:solidFill>
                        <a:latin typeface="+mn-lt"/>
                        <a:ea typeface="Arial" charset="0"/>
                        <a:cs typeface="Arial" charset="0"/>
                      </a:endParaRPr>
                    </a:p>
                    <a:p>
                      <a:pPr marL="285750" indent="-285750">
                        <a:buFont typeface="Arial" charset="0"/>
                        <a:buChar char="•"/>
                      </a:pPr>
                      <a:r>
                        <a:rPr lang="en-US" sz="2700" b="0" i="0" baseline="0" dirty="0">
                          <a:latin typeface="+mn-lt"/>
                          <a:ea typeface="Arial" charset="0"/>
                          <a:cs typeface="Arial" charset="0"/>
                        </a:rPr>
                        <a:t>Immigrant Education</a:t>
                      </a:r>
                    </a:p>
                    <a:p>
                      <a:pPr marL="285750" indent="-285750">
                        <a:buFont typeface="Arial" charset="0"/>
                        <a:buChar char="•"/>
                      </a:pPr>
                      <a:r>
                        <a:rPr lang="en-US" sz="2700" b="0" i="0" baseline="0" dirty="0">
                          <a:latin typeface="+mn-lt"/>
                          <a:ea typeface="Arial" charset="0"/>
                          <a:cs typeface="Arial" charset="0"/>
                        </a:rPr>
                        <a:t>Courses for Adults w/ Substantial Disabilities</a:t>
                      </a:r>
                    </a:p>
                    <a:p>
                      <a:pPr marL="285750" indent="-285750">
                        <a:buFont typeface="Arial" charset="0"/>
                        <a:buChar char="•"/>
                      </a:pPr>
                      <a:r>
                        <a:rPr lang="en-US" sz="2700" b="0" i="0" baseline="0" dirty="0">
                          <a:latin typeface="+mn-lt"/>
                          <a:ea typeface="Arial" charset="0"/>
                          <a:cs typeface="Arial" charset="0"/>
                        </a:rPr>
                        <a:t>Parenting</a:t>
                      </a:r>
                    </a:p>
                    <a:p>
                      <a:pPr marL="285750" indent="-285750">
                        <a:buFont typeface="Arial" charset="0"/>
                        <a:buChar char="•"/>
                      </a:pPr>
                      <a:r>
                        <a:rPr lang="en-US" sz="2700" b="0" i="0" baseline="0" dirty="0">
                          <a:latin typeface="+mn-lt"/>
                          <a:ea typeface="Arial" charset="0"/>
                          <a:cs typeface="Arial" charset="0"/>
                        </a:rPr>
                        <a:t>Programs for Older Adults</a:t>
                      </a:r>
                    </a:p>
                    <a:p>
                      <a:pPr marL="285750" indent="-285750">
                        <a:buFont typeface="Arial" charset="0"/>
                        <a:buChar char="•"/>
                      </a:pPr>
                      <a:r>
                        <a:rPr lang="en-US" sz="2700" b="0" i="0" baseline="0" dirty="0">
                          <a:latin typeface="+mn-lt"/>
                          <a:ea typeface="Arial" charset="0"/>
                          <a:cs typeface="Arial" charset="0"/>
                        </a:rPr>
                        <a:t>Family &amp; Consumer Sciences</a:t>
                      </a:r>
                    </a:p>
                    <a:p>
                      <a:pPr marL="285750" indent="-285750">
                        <a:buFont typeface="Arial" charset="0"/>
                        <a:buChar char="•"/>
                      </a:pPr>
                      <a:r>
                        <a:rPr lang="en-US" sz="2700" b="0" i="0" baseline="0" dirty="0">
                          <a:latin typeface="+mn-lt"/>
                          <a:ea typeface="Arial" charset="0"/>
                          <a:cs typeface="Arial" charset="0"/>
                        </a:rPr>
                        <a:t>Health &amp; Safety</a:t>
                      </a:r>
                      <a:endParaRPr lang="en-US" sz="2700" b="0" i="0" dirty="0">
                        <a:latin typeface="+mn-lt"/>
                        <a:ea typeface="Arial" charset="0"/>
                        <a:cs typeface="Arial" charset="0"/>
                      </a:endParaRPr>
                    </a:p>
                  </a:txBody>
                  <a:tcPr marL="68580" marR="68580" marT="34290" marB="34290"/>
                </a:tc>
                <a:tc>
                  <a:txBody>
                    <a:bodyPr/>
                    <a:lstStyle/>
                    <a:p>
                      <a:pPr marL="285750" indent="-285750">
                        <a:buFont typeface="Arial" charset="0"/>
                        <a:buChar char="•"/>
                      </a:pPr>
                      <a:r>
                        <a:rPr lang="en-US" sz="2700" b="1" i="0" dirty="0">
                          <a:solidFill>
                            <a:srgbClr val="00B050"/>
                          </a:solidFill>
                          <a:latin typeface="+mn-lt"/>
                          <a:ea typeface="Arial" charset="0"/>
                          <a:cs typeface="Arial" charset="0"/>
                        </a:rPr>
                        <a:t>ESL</a:t>
                      </a:r>
                    </a:p>
                    <a:p>
                      <a:pPr marL="285750" indent="-285750">
                        <a:buFont typeface="Arial" charset="0"/>
                        <a:buChar char="•"/>
                      </a:pPr>
                      <a:r>
                        <a:rPr lang="en-US" sz="2700" b="1" i="0" dirty="0">
                          <a:solidFill>
                            <a:srgbClr val="00B050"/>
                          </a:solidFill>
                          <a:latin typeface="+mn-lt"/>
                          <a:ea typeface="Arial" charset="0"/>
                          <a:cs typeface="Arial" charset="0"/>
                        </a:rPr>
                        <a:t>Basic Skills *</a:t>
                      </a:r>
                    </a:p>
                    <a:p>
                      <a:pPr marL="285750" indent="-285750">
                        <a:buFont typeface="Arial" charset="0"/>
                        <a:buChar char="•"/>
                      </a:pPr>
                      <a:r>
                        <a:rPr lang="en-US" sz="2700" b="1" i="0" dirty="0">
                          <a:solidFill>
                            <a:srgbClr val="00B050"/>
                          </a:solidFill>
                          <a:latin typeface="+mn-lt"/>
                          <a:ea typeface="Arial" charset="0"/>
                          <a:cs typeface="Arial" charset="0"/>
                        </a:rPr>
                        <a:t>Short-term Vocational</a:t>
                      </a:r>
                    </a:p>
                    <a:p>
                      <a:pPr marL="285750" indent="-285750">
                        <a:buFont typeface="Arial" charset="0"/>
                        <a:buChar char="•"/>
                      </a:pPr>
                      <a:r>
                        <a:rPr lang="en-US" sz="2700" b="1" i="0" dirty="0">
                          <a:solidFill>
                            <a:srgbClr val="00B050"/>
                          </a:solidFill>
                          <a:latin typeface="+mn-lt"/>
                          <a:ea typeface="Arial" charset="0"/>
                          <a:cs typeface="Arial" charset="0"/>
                        </a:rPr>
                        <a:t>Workforce</a:t>
                      </a:r>
                      <a:r>
                        <a:rPr lang="en-US" sz="2700" b="1" i="0" baseline="0" dirty="0">
                          <a:solidFill>
                            <a:srgbClr val="00B050"/>
                          </a:solidFill>
                          <a:latin typeface="+mn-lt"/>
                          <a:ea typeface="Arial" charset="0"/>
                          <a:cs typeface="Arial" charset="0"/>
                        </a:rPr>
                        <a:t> Preparation</a:t>
                      </a:r>
                      <a:endParaRPr lang="en-US" sz="2700" b="1" i="0" dirty="0">
                        <a:solidFill>
                          <a:srgbClr val="00B050"/>
                        </a:solidFill>
                        <a:latin typeface="+mn-lt"/>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2400" b="0" i="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2400" b="0" i="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2000" b="1" i="0" dirty="0">
                          <a:latin typeface="+mj-lt"/>
                          <a:ea typeface="Arial" charset="0"/>
                          <a:cs typeface="Arial" charset="0"/>
                        </a:rPr>
                        <a:t>*may include supervised tutoring</a:t>
                      </a:r>
                      <a:r>
                        <a:rPr lang="en-US" sz="2000" b="1" i="0" baseline="0" dirty="0">
                          <a:latin typeface="+mj-lt"/>
                          <a:ea typeface="Arial" charset="0"/>
                          <a:cs typeface="Arial" charset="0"/>
                        </a:rPr>
                        <a:t> and </a:t>
                      </a:r>
                      <a:r>
                        <a:rPr lang="en-US" sz="2000" b="1" i="0" dirty="0">
                          <a:latin typeface="+mj-lt"/>
                          <a:ea typeface="Arial" charset="0"/>
                          <a:cs typeface="Arial" charset="0"/>
                        </a:rPr>
                        <a:t>high school diploma or equivalency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600" b="0" i="0" dirty="0">
                        <a:latin typeface="Arial" charset="0"/>
                        <a:ea typeface="Arial" charset="0"/>
                        <a:cs typeface="Arial"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700" b="1" i="0" dirty="0">
                          <a:solidFill>
                            <a:srgbClr val="00B050"/>
                          </a:solidFill>
                          <a:latin typeface="+mn-lt"/>
                          <a:ea typeface="Arial" charset="0"/>
                          <a:cs typeface="Arial" charset="0"/>
                        </a:rPr>
                        <a:t>ESL (</a:t>
                      </a:r>
                      <a:r>
                        <a:rPr lang="en-US" sz="2700" b="1" i="0" baseline="0" dirty="0">
                          <a:solidFill>
                            <a:srgbClr val="00B050"/>
                          </a:solidFill>
                          <a:latin typeface="+mn-lt"/>
                          <a:ea typeface="Arial" charset="0"/>
                          <a:cs typeface="Arial" charset="0"/>
                        </a:rPr>
                        <a:t>Immigrant Education, including workforce prep)</a:t>
                      </a:r>
                      <a:endParaRPr lang="en-US" sz="2700" b="1" i="0" dirty="0">
                        <a:solidFill>
                          <a:srgbClr val="00B050"/>
                        </a:solidFill>
                        <a:latin typeface="+mn-lt"/>
                        <a:ea typeface="Arial" charset="0"/>
                        <a:cs typeface="Arial" charset="0"/>
                      </a:endParaRPr>
                    </a:p>
                    <a:p>
                      <a:pPr marL="285750" indent="-285750">
                        <a:buFont typeface="Arial" charset="0"/>
                        <a:buChar char="•"/>
                      </a:pPr>
                      <a:r>
                        <a:rPr lang="en-US" sz="2700" b="1" i="0" dirty="0">
                          <a:solidFill>
                            <a:srgbClr val="00B050"/>
                          </a:solidFill>
                          <a:latin typeface="+mn-lt"/>
                          <a:ea typeface="Arial" charset="0"/>
                          <a:cs typeface="Arial" charset="0"/>
                        </a:rPr>
                        <a:t>Basic Skills *</a:t>
                      </a:r>
                    </a:p>
                    <a:p>
                      <a:pPr marL="285750" indent="-285750">
                        <a:buFont typeface="Arial" charset="0"/>
                        <a:buChar char="•"/>
                      </a:pPr>
                      <a:r>
                        <a:rPr lang="en-US" sz="2700" b="1" i="0" dirty="0">
                          <a:solidFill>
                            <a:srgbClr val="00B050"/>
                          </a:solidFill>
                          <a:latin typeface="+mn-lt"/>
                          <a:ea typeface="Arial" charset="0"/>
                          <a:cs typeface="Arial" charset="0"/>
                        </a:rPr>
                        <a:t>Short-term Vocational</a:t>
                      </a:r>
                    </a:p>
                    <a:p>
                      <a:pPr marL="285750" indent="-285750">
                        <a:buFont typeface="Arial" charset="0"/>
                        <a:buChar char="•"/>
                      </a:pPr>
                      <a:r>
                        <a:rPr lang="en-US" sz="2700" b="1" i="0" dirty="0">
                          <a:solidFill>
                            <a:srgbClr val="00B050"/>
                          </a:solidFill>
                          <a:latin typeface="+mn-lt"/>
                          <a:ea typeface="Arial" charset="0"/>
                          <a:cs typeface="Arial" charset="0"/>
                        </a:rPr>
                        <a:t>Workforce</a:t>
                      </a:r>
                      <a:r>
                        <a:rPr lang="en-US" sz="2700" b="1" i="0" baseline="0" dirty="0">
                          <a:solidFill>
                            <a:srgbClr val="00B050"/>
                          </a:solidFill>
                          <a:latin typeface="+mn-lt"/>
                          <a:ea typeface="Arial" charset="0"/>
                          <a:cs typeface="Arial" charset="0"/>
                        </a:rPr>
                        <a:t> Preparation</a:t>
                      </a:r>
                      <a:endParaRPr lang="en-US" sz="2700" b="0" i="0" baseline="0" dirty="0">
                        <a:solidFill>
                          <a:srgbClr val="00B050"/>
                        </a:solidFill>
                        <a:latin typeface="+mn-lt"/>
                        <a:ea typeface="Arial" charset="0"/>
                        <a:cs typeface="Arial" charset="0"/>
                      </a:endParaRPr>
                    </a:p>
                    <a:p>
                      <a:pPr marL="285750" indent="-285750">
                        <a:buFont typeface="Arial" charset="0"/>
                        <a:buChar char="•"/>
                      </a:pPr>
                      <a:r>
                        <a:rPr lang="en-US" sz="2700" b="0" i="0" baseline="0" dirty="0">
                          <a:latin typeface="+mn-lt"/>
                          <a:ea typeface="Arial" charset="0"/>
                          <a:cs typeface="Arial" charset="0"/>
                        </a:rPr>
                        <a:t>Pre-apprenticeship</a:t>
                      </a:r>
                    </a:p>
                    <a:p>
                      <a:pPr marL="285750" indent="-285750">
                        <a:buFont typeface="Arial" charset="0"/>
                        <a:buChar char="•"/>
                      </a:pPr>
                      <a:r>
                        <a:rPr lang="en-US" sz="2700" b="0" i="0" baseline="0" dirty="0">
                          <a:latin typeface="+mn-lt"/>
                          <a:ea typeface="Arial" charset="0"/>
                          <a:cs typeface="Arial" charset="0"/>
                        </a:rPr>
                        <a:t>Courses for Adults with Disabilities</a:t>
                      </a:r>
                    </a:p>
                    <a:p>
                      <a:pPr marL="285750" indent="-285750">
                        <a:buFont typeface="Arial" charset="0"/>
                        <a:buChar char="•"/>
                      </a:pPr>
                      <a:r>
                        <a:rPr lang="en-US" sz="2700" b="0" i="0" baseline="0" dirty="0">
                          <a:latin typeface="+mn-lt"/>
                          <a:ea typeface="Arial" charset="0"/>
                          <a:cs typeface="Arial" charset="0"/>
                        </a:rPr>
                        <a:t>Parenting</a:t>
                      </a:r>
                    </a:p>
                    <a:p>
                      <a:pPr marL="0" indent="0">
                        <a:buFont typeface="Arial" charset="0"/>
                        <a:buNone/>
                      </a:pPr>
                      <a:endParaRPr lang="en-US" sz="1400" b="0" i="0" baseline="0" dirty="0">
                        <a:latin typeface="Arial" charset="0"/>
                        <a:ea typeface="Arial" charset="0"/>
                        <a:cs typeface="Arial" charset="0"/>
                      </a:endParaRPr>
                    </a:p>
                    <a:p>
                      <a:r>
                        <a:rPr lang="en-US" sz="1600" b="1" i="0" baseline="0" dirty="0">
                          <a:latin typeface="+mj-lt"/>
                          <a:ea typeface="Arial" charset="0"/>
                          <a:cs typeface="Arial" charset="0"/>
                        </a:rPr>
                        <a:t>*</a:t>
                      </a:r>
                      <a:r>
                        <a:rPr lang="en-US" sz="2000" b="1" i="0" baseline="0" dirty="0">
                          <a:latin typeface="+mj-lt"/>
                          <a:ea typeface="Arial" charset="0"/>
                          <a:cs typeface="Arial" charset="0"/>
                        </a:rPr>
                        <a:t>may include supervised tutoring, high school diploma or equivalency, and classes for adults helping students</a:t>
                      </a:r>
                      <a:endParaRPr lang="en-US" sz="2000" b="1" i="0" dirty="0">
                        <a:latin typeface="+mj-lt"/>
                        <a:ea typeface="Arial" charset="0"/>
                        <a:cs typeface="Arial" charset="0"/>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595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3DFC3-8885-43E4-B2BD-8F6EC1752F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86" y="-211020"/>
            <a:ext cx="5681653" cy="2022449"/>
          </a:xfrm>
          <a:prstGeom prst="rect">
            <a:avLst/>
          </a:prstGeom>
        </p:spPr>
      </p:pic>
      <p:pic>
        <p:nvPicPr>
          <p:cNvPr id="10" name="Picture 9">
            <a:extLst>
              <a:ext uri="{FF2B5EF4-FFF2-40B4-BE49-F238E27FC236}">
                <a16:creationId xmlns:a16="http://schemas.microsoft.com/office/drawing/2014/main" id="{D9AAA963-0E88-44B1-A270-482F470A7916}"/>
              </a:ext>
            </a:extLst>
          </p:cNvPr>
          <p:cNvPicPr>
            <a:picLocks noChangeAspect="1"/>
          </p:cNvPicPr>
          <p:nvPr/>
        </p:nvPicPr>
        <p:blipFill>
          <a:blip r:embed="rId4"/>
          <a:stretch>
            <a:fillRect/>
          </a:stretch>
        </p:blipFill>
        <p:spPr>
          <a:xfrm>
            <a:off x="6643021" y="159119"/>
            <a:ext cx="5380516" cy="4284943"/>
          </a:xfrm>
          <a:prstGeom prst="rect">
            <a:avLst/>
          </a:prstGeom>
        </p:spPr>
      </p:pic>
      <p:sp>
        <p:nvSpPr>
          <p:cNvPr id="11" name="TextBox 10">
            <a:extLst>
              <a:ext uri="{FF2B5EF4-FFF2-40B4-BE49-F238E27FC236}">
                <a16:creationId xmlns:a16="http://schemas.microsoft.com/office/drawing/2014/main" id="{4D1D05B9-14A5-478D-9606-19A4A4911168}"/>
              </a:ext>
            </a:extLst>
          </p:cNvPr>
          <p:cNvSpPr txBox="1"/>
          <p:nvPr/>
        </p:nvSpPr>
        <p:spPr>
          <a:xfrm>
            <a:off x="259488" y="2226311"/>
            <a:ext cx="11574957" cy="3323987"/>
          </a:xfrm>
          <a:prstGeom prst="rect">
            <a:avLst/>
          </a:prstGeom>
          <a:noFill/>
        </p:spPr>
        <p:txBody>
          <a:bodyPr wrap="square" rtlCol="0">
            <a:spAutoFit/>
          </a:bodyPr>
          <a:lstStyle/>
          <a:p>
            <a:pPr>
              <a:buFont typeface="Wingdings" panose="05000000000000000000" pitchFamily="2" charset="2"/>
              <a:buChar char="Ø"/>
            </a:pPr>
            <a:r>
              <a:rPr lang="en-US" sz="3000" b="1" dirty="0"/>
              <a:t>Smaller college in a 2-college district </a:t>
            </a:r>
          </a:p>
          <a:p>
            <a:pPr>
              <a:buFont typeface="Wingdings" panose="05000000000000000000" pitchFamily="2" charset="2"/>
              <a:buChar char="Ø"/>
            </a:pPr>
            <a:r>
              <a:rPr lang="en-US" sz="3000" b="1" dirty="0"/>
              <a:t>Unduplicated head count: 8109</a:t>
            </a:r>
          </a:p>
          <a:p>
            <a:pPr>
              <a:buFont typeface="Wingdings" panose="05000000000000000000" pitchFamily="2" charset="2"/>
              <a:buChar char="Ø"/>
            </a:pPr>
            <a:r>
              <a:rPr lang="en-US" sz="3000" b="1" dirty="0"/>
              <a:t>Total FTES: 4564</a:t>
            </a:r>
          </a:p>
          <a:p>
            <a:pPr>
              <a:buFont typeface="Wingdings" panose="05000000000000000000" pitchFamily="2" charset="2"/>
              <a:buChar char="Ø"/>
            </a:pPr>
            <a:r>
              <a:rPr lang="en-US" sz="3000" b="1" dirty="0"/>
              <a:t>FT/PT ratio: 36/74</a:t>
            </a:r>
          </a:p>
          <a:p>
            <a:pPr>
              <a:buFont typeface="Wingdings" panose="05000000000000000000" pitchFamily="2" charset="2"/>
              <a:buChar char="Ø"/>
            </a:pPr>
            <a:r>
              <a:rPr lang="en-US" sz="3000" b="1" dirty="0"/>
              <a:t>Total sections: 1357</a:t>
            </a:r>
          </a:p>
          <a:p>
            <a:pPr marL="287338" indent="-287338">
              <a:buFont typeface="Wingdings" panose="05000000000000000000" pitchFamily="2" charset="2"/>
              <a:buChar char="Ø"/>
            </a:pPr>
            <a:r>
              <a:rPr lang="en-US" sz="3000" b="1" dirty="0"/>
              <a:t>CHC Educational Master Plan – SWOT analysis: “There is an opportunity to begin offering non-credit classes”</a:t>
            </a:r>
          </a:p>
        </p:txBody>
      </p:sp>
      <p:sp>
        <p:nvSpPr>
          <p:cNvPr id="12" name="TextBox 11">
            <a:extLst>
              <a:ext uri="{FF2B5EF4-FFF2-40B4-BE49-F238E27FC236}">
                <a16:creationId xmlns:a16="http://schemas.microsoft.com/office/drawing/2014/main" id="{27704D55-5737-4F60-ADDE-CAAEB7891D62}"/>
              </a:ext>
            </a:extLst>
          </p:cNvPr>
          <p:cNvSpPr txBox="1"/>
          <p:nvPr/>
        </p:nvSpPr>
        <p:spPr>
          <a:xfrm>
            <a:off x="1222136" y="1766859"/>
            <a:ext cx="3844212" cy="553998"/>
          </a:xfrm>
          <a:prstGeom prst="rect">
            <a:avLst/>
          </a:prstGeom>
          <a:noFill/>
        </p:spPr>
        <p:txBody>
          <a:bodyPr wrap="square" rtlCol="0">
            <a:spAutoFit/>
          </a:bodyPr>
          <a:lstStyle/>
          <a:p>
            <a:pPr algn="ctr"/>
            <a:r>
              <a:rPr lang="en-US" sz="3000" b="1" dirty="0"/>
              <a:t>2016-2017 stats</a:t>
            </a:r>
          </a:p>
        </p:txBody>
      </p:sp>
      <p:sp>
        <p:nvSpPr>
          <p:cNvPr id="2" name="TextBox 1">
            <a:extLst>
              <a:ext uri="{FF2B5EF4-FFF2-40B4-BE49-F238E27FC236}">
                <a16:creationId xmlns:a16="http://schemas.microsoft.com/office/drawing/2014/main" id="{5C2767C1-E873-4AEE-912D-C69F25E5C879}"/>
              </a:ext>
            </a:extLst>
          </p:cNvPr>
          <p:cNvSpPr txBox="1"/>
          <p:nvPr/>
        </p:nvSpPr>
        <p:spPr>
          <a:xfrm>
            <a:off x="5716527" y="5567788"/>
            <a:ext cx="6387547" cy="1107996"/>
          </a:xfrm>
          <a:prstGeom prst="rect">
            <a:avLst/>
          </a:prstGeom>
          <a:solidFill>
            <a:schemeClr val="bg2"/>
          </a:solidFill>
        </p:spPr>
        <p:txBody>
          <a:bodyPr wrap="square" rtlCol="0">
            <a:spAutoFit/>
          </a:bodyPr>
          <a:lstStyle/>
          <a:p>
            <a:pPr algn="r"/>
            <a:r>
              <a:rPr lang="en-US" sz="3000" b="1" dirty="0">
                <a:solidFill>
                  <a:srgbClr val="0099FF"/>
                </a:solidFill>
              </a:rPr>
              <a:t>Link to DOCs cited in this presentation</a:t>
            </a:r>
            <a:endParaRPr lang="en-US" sz="3000" b="1" dirty="0">
              <a:hlinkClick r:id="rId5"/>
            </a:endParaRPr>
          </a:p>
          <a:p>
            <a:pPr algn="r"/>
            <a:r>
              <a:rPr lang="en-US" sz="3600" b="1" dirty="0">
                <a:hlinkClick r:id="rId6"/>
              </a:rPr>
              <a:t>https://goo.gl/DcvaUC</a:t>
            </a:r>
            <a:endParaRPr lang="en-US" sz="3600" b="1" dirty="0"/>
          </a:p>
        </p:txBody>
      </p:sp>
    </p:spTree>
    <p:extLst>
      <p:ext uri="{BB962C8B-B14F-4D97-AF65-F5344CB8AC3E}">
        <p14:creationId xmlns:p14="http://schemas.microsoft.com/office/powerpoint/2010/main" val="415534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94C4-CA77-42CA-9C8C-AF9C3B96C3FC}"/>
              </a:ext>
            </a:extLst>
          </p:cNvPr>
          <p:cNvSpPr>
            <a:spLocks noGrp="1"/>
          </p:cNvSpPr>
          <p:nvPr>
            <p:ph type="title"/>
          </p:nvPr>
        </p:nvSpPr>
        <p:spPr>
          <a:xfrm>
            <a:off x="98923" y="99123"/>
            <a:ext cx="6942047" cy="1325563"/>
          </a:xfrm>
        </p:spPr>
        <p:txBody>
          <a:bodyPr/>
          <a:lstStyle/>
          <a:p>
            <a:r>
              <a:rPr lang="en-US" b="1" dirty="0"/>
              <a:t>2015 District Push…               </a:t>
            </a:r>
            <a:br>
              <a:rPr lang="en-US" b="1" dirty="0"/>
            </a:br>
            <a:r>
              <a:rPr lang="en-US" b="1" dirty="0"/>
              <a:t>                             Grow FTES!!</a:t>
            </a:r>
          </a:p>
        </p:txBody>
      </p:sp>
      <p:sp>
        <p:nvSpPr>
          <p:cNvPr id="5" name="Rectangle 4">
            <a:extLst>
              <a:ext uri="{FF2B5EF4-FFF2-40B4-BE49-F238E27FC236}">
                <a16:creationId xmlns:a16="http://schemas.microsoft.com/office/drawing/2014/main" id="{AAA1A882-DF94-4E3C-8F4B-6FE7B4174096}"/>
              </a:ext>
            </a:extLst>
          </p:cNvPr>
          <p:cNvSpPr/>
          <p:nvPr/>
        </p:nvSpPr>
        <p:spPr>
          <a:xfrm>
            <a:off x="17377" y="1168585"/>
            <a:ext cx="6656440" cy="1046440"/>
          </a:xfrm>
          <a:prstGeom prst="rect">
            <a:avLst/>
          </a:prstGeom>
        </p:spPr>
        <p:txBody>
          <a:bodyPr wrap="square">
            <a:spAutoFit/>
          </a:bodyPr>
          <a:lstStyle/>
          <a:p>
            <a:pPr>
              <a:buFont typeface="Wingdings" panose="05000000000000000000" pitchFamily="2" charset="2"/>
              <a:buChar char="Ø"/>
            </a:pPr>
            <a:r>
              <a:rPr lang="en-US" sz="3200" b="1" dirty="0"/>
              <a:t>Spring 2015:</a:t>
            </a:r>
          </a:p>
          <a:p>
            <a:pPr lvl="1"/>
            <a:r>
              <a:rPr lang="en-US" sz="3000" b="1" dirty="0"/>
              <a:t>CHC offered ZERO noncredit courses</a:t>
            </a:r>
          </a:p>
        </p:txBody>
      </p:sp>
      <p:sp>
        <p:nvSpPr>
          <p:cNvPr id="6" name="TextBox 5">
            <a:extLst>
              <a:ext uri="{FF2B5EF4-FFF2-40B4-BE49-F238E27FC236}">
                <a16:creationId xmlns:a16="http://schemas.microsoft.com/office/drawing/2014/main" id="{1B31AA0D-8B7E-4A39-A046-5647FC3EBB80}"/>
              </a:ext>
            </a:extLst>
          </p:cNvPr>
          <p:cNvSpPr txBox="1"/>
          <p:nvPr/>
        </p:nvSpPr>
        <p:spPr>
          <a:xfrm>
            <a:off x="17376" y="2399092"/>
            <a:ext cx="7227485" cy="1969770"/>
          </a:xfrm>
          <a:prstGeom prst="rect">
            <a:avLst/>
          </a:prstGeom>
          <a:noFill/>
        </p:spPr>
        <p:txBody>
          <a:bodyPr wrap="square" rtlCol="0">
            <a:spAutoFit/>
          </a:bodyPr>
          <a:lstStyle/>
          <a:p>
            <a:pPr>
              <a:buFont typeface="Wingdings" panose="05000000000000000000" pitchFamily="2" charset="2"/>
              <a:buChar char="Ø"/>
            </a:pPr>
            <a:r>
              <a:rPr lang="en-US" sz="3200" b="1" dirty="0"/>
              <a:t>2014-2020 District Strategic Plan</a:t>
            </a:r>
          </a:p>
          <a:p>
            <a:pPr marL="627063" lvl="1" indent="-169863"/>
            <a:r>
              <a:rPr lang="en-US" sz="3000" b="1" spc="-126" dirty="0"/>
              <a:t>“The College shall assume a leadership role in the region to coordinate and offer basic skills instruction as well as noncredit instruction.” </a:t>
            </a:r>
            <a:endParaRPr lang="en-US" sz="3000" b="1" dirty="0"/>
          </a:p>
        </p:txBody>
      </p:sp>
      <p:sp>
        <p:nvSpPr>
          <p:cNvPr id="7" name="TextBox 6">
            <a:extLst>
              <a:ext uri="{FF2B5EF4-FFF2-40B4-BE49-F238E27FC236}">
                <a16:creationId xmlns:a16="http://schemas.microsoft.com/office/drawing/2014/main" id="{08B73052-8AF2-425B-843C-2701563F087C}"/>
              </a:ext>
            </a:extLst>
          </p:cNvPr>
          <p:cNvSpPr txBox="1"/>
          <p:nvPr/>
        </p:nvSpPr>
        <p:spPr>
          <a:xfrm>
            <a:off x="0" y="4426945"/>
            <a:ext cx="12191999" cy="2431435"/>
          </a:xfrm>
          <a:prstGeom prst="rect">
            <a:avLst/>
          </a:prstGeom>
          <a:solidFill>
            <a:schemeClr val="bg1">
              <a:lumMod val="95000"/>
            </a:schemeClr>
          </a:solidFill>
        </p:spPr>
        <p:txBody>
          <a:bodyPr wrap="square" rtlCol="0">
            <a:spAutoFit/>
          </a:bodyPr>
          <a:lstStyle/>
          <a:p>
            <a:pPr>
              <a:buFont typeface="Wingdings" panose="05000000000000000000" pitchFamily="2" charset="2"/>
              <a:buChar char="Ø"/>
            </a:pPr>
            <a:r>
              <a:rPr lang="en-US" sz="3200" b="1" dirty="0"/>
              <a:t> </a:t>
            </a:r>
            <a:r>
              <a:rPr lang="en-US" sz="3200" b="1" dirty="0">
                <a:solidFill>
                  <a:srgbClr val="0099FF"/>
                </a:solidFill>
              </a:rPr>
              <a:t>(1) </a:t>
            </a:r>
            <a:r>
              <a:rPr lang="en-US" sz="3200" b="1" dirty="0"/>
              <a:t>3.5.15 - SBCCD Noncredit Ad-Hoc Committee</a:t>
            </a:r>
          </a:p>
          <a:p>
            <a:pPr marL="627063" lvl="1" indent="-169863"/>
            <a:r>
              <a:rPr lang="en-US" sz="3000" b="1" dirty="0"/>
              <a:t>“The College should pursue noncredit education as part of our mission to serve the needs of our community.”</a:t>
            </a:r>
          </a:p>
          <a:p>
            <a:pPr marL="627063" lvl="1" indent="-169863"/>
            <a:r>
              <a:rPr lang="en-US" sz="3000" b="1" dirty="0"/>
              <a:t>“Noncredit instruction negotiations need to be a priority for both the District and the Faculty Bargaining Unit.”</a:t>
            </a:r>
          </a:p>
        </p:txBody>
      </p:sp>
      <p:pic>
        <p:nvPicPr>
          <p:cNvPr id="4" name="Content Placeholder 3">
            <a:extLst>
              <a:ext uri="{FF2B5EF4-FFF2-40B4-BE49-F238E27FC236}">
                <a16:creationId xmlns:a16="http://schemas.microsoft.com/office/drawing/2014/main" id="{1694FD6E-8C55-4049-A651-26A9F87C7CE4}"/>
              </a:ext>
            </a:extLst>
          </p:cNvPr>
          <p:cNvPicPr>
            <a:picLocks noGrp="1" noChangeAspect="1"/>
          </p:cNvPicPr>
          <p:nvPr>
            <p:ph idx="1"/>
          </p:nvPr>
        </p:nvPicPr>
        <p:blipFill>
          <a:blip r:embed="rId3"/>
          <a:stretch>
            <a:fillRect/>
          </a:stretch>
        </p:blipFill>
        <p:spPr>
          <a:xfrm>
            <a:off x="7244861" y="354339"/>
            <a:ext cx="4983600" cy="4333901"/>
          </a:xfrm>
          <a:prstGeom prst="rect">
            <a:avLst/>
          </a:prstGeom>
          <a:effectLst>
            <a:glow rad="228600">
              <a:schemeClr val="accent6">
                <a:satMod val="175000"/>
                <a:alpha val="40000"/>
              </a:schemeClr>
            </a:glow>
          </a:effectLst>
          <a:scene3d>
            <a:camera prst="isometricOffAxis2Left"/>
            <a:lightRig rig="threePt" dir="t"/>
          </a:scene3d>
        </p:spPr>
      </p:pic>
    </p:spTree>
    <p:extLst>
      <p:ext uri="{BB962C8B-B14F-4D97-AF65-F5344CB8AC3E}">
        <p14:creationId xmlns:p14="http://schemas.microsoft.com/office/powerpoint/2010/main" val="2122456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2296</TotalTime>
  <Words>2166</Words>
  <Application>Microsoft Macintosh PowerPoint</Application>
  <PresentationFormat>Widescreen</PresentationFormat>
  <Paragraphs>258</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From Zero to Noncredit:  Starting Noncredit at Your College</vt:lpstr>
      <vt:lpstr>PowerPoint Presentation</vt:lpstr>
      <vt:lpstr>Outcomes for Today</vt:lpstr>
      <vt:lpstr>Getting Started</vt:lpstr>
      <vt:lpstr>Background</vt:lpstr>
      <vt:lpstr>Benefits - Noncredit as an Entry Point</vt:lpstr>
      <vt:lpstr>Noncredit Categories</vt:lpstr>
      <vt:lpstr>PowerPoint Presentation</vt:lpstr>
      <vt:lpstr>2015 District Push…                                             Grow FTES!!</vt:lpstr>
      <vt:lpstr>PowerPoint Presentation</vt:lpstr>
      <vt:lpstr>CHC Academic Senate Resolution</vt:lpstr>
      <vt:lpstr>(3) 2.3.16 - Noncredit Research Position Announcement</vt:lpstr>
      <vt:lpstr>(4) Negotiations – Noncredit MOU - May 2016</vt:lpstr>
      <vt:lpstr>(5) 10.5.16 - Noncredit Research Report to Senate</vt:lpstr>
      <vt:lpstr>(6) 1.18.17 - Noncredit Viability Plan</vt:lpstr>
      <vt:lpstr>2.1.17 – Noncredit Program Implementation Issues</vt:lpstr>
      <vt:lpstr>3.31.17 - Noncredit workshop</vt:lpstr>
      <vt:lpstr>Who should Drive?</vt:lpstr>
      <vt:lpstr>8.10.17 - CHC Academic Senate Plenary session</vt:lpstr>
      <vt:lpstr>Next Steps…</vt:lpstr>
      <vt:lpstr>(11) Implementation Guidelines Table Groupings</vt:lpstr>
      <vt:lpstr>(11) Additional Implementation Plan Tables</vt:lpstr>
      <vt:lpstr>(12) Quick Guide to Authoring Noncredit Courses Grouped by enhanced and non-enhanced funded areas</vt:lpstr>
      <vt:lpstr>From         to Noncredit…</vt:lpstr>
      <vt:lpstr>PowerPoint Presentation</vt:lpstr>
      <vt:lpstr>Resources</vt:lpstr>
      <vt:lpstr>From Zero  to Noncredit:  Starting Noncredit at Your College</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Zero to Noncredit:  Starting Noncredit at Your College</dc:title>
  <dc:creator>Microsoft Office User</dc:creator>
  <cp:lastModifiedBy>Microsoft Office User</cp:lastModifiedBy>
  <cp:revision>74</cp:revision>
  <dcterms:created xsi:type="dcterms:W3CDTF">2018-04-02T22:37:00Z</dcterms:created>
  <dcterms:modified xsi:type="dcterms:W3CDTF">2018-04-10T16:15:55Z</dcterms:modified>
</cp:coreProperties>
</file>