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57" r:id="rId5"/>
    <p:sldId id="262" r:id="rId6"/>
    <p:sldId id="264" r:id="rId7"/>
    <p:sldId id="267" r:id="rId8"/>
    <p:sldId id="269" r:id="rId9"/>
    <p:sldId id="268" r:id="rId10"/>
    <p:sldId id="271" r:id="rId11"/>
    <p:sldId id="272" r:id="rId12"/>
    <p:sldId id="258" r:id="rId13"/>
    <p:sldId id="270"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25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91D642-9895-4BCE-8E0E-76A445CAB3B2}"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1D642-9895-4BCE-8E0E-76A445CAB3B2}"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91D642-9895-4BCE-8E0E-76A445CAB3B2}"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1D642-9895-4BCE-8E0E-76A445CAB3B2}"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1D642-9895-4BCE-8E0E-76A445CAB3B2}"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47820-838A-4DDD-B70A-B29F1F846CD6}" type="slidenum">
              <a:rPr lang="en-US" smtClean="0"/>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91D642-9895-4BCE-8E0E-76A445CAB3B2}"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91D642-9895-4BCE-8E0E-76A445CAB3B2}" type="datetimeFigureOut">
              <a:rPr lang="en-US" smtClean="0"/>
              <a:t>11/2/16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B47820-838A-4DDD-B70A-B29F1F846CD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91D642-9895-4BCE-8E0E-76A445CAB3B2}" type="datetimeFigureOut">
              <a:rPr lang="en-US" smtClean="0"/>
              <a:t>11/2/16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1D642-9895-4BCE-8E0E-76A445CAB3B2}" type="datetimeFigureOut">
              <a:rPr lang="en-US" smtClean="0"/>
              <a:t>11/2/16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1D642-9895-4BCE-8E0E-76A445CAB3B2}"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47820-838A-4DDD-B70A-B29F1F846CD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1D642-9895-4BCE-8E0E-76A445CAB3B2}"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47820-838A-4DDD-B70A-B29F1F846C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291D642-9895-4BCE-8E0E-76A445CAB3B2}" type="datetimeFigureOut">
              <a:rPr lang="en-US" smtClean="0"/>
              <a:t>11/2/16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7B47820-838A-4DDD-B70A-B29F1F846C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avisondolores@foothill.edu" TargetMode="External"/><Relationship Id="rId4" Type="http://schemas.openxmlformats.org/officeDocument/2006/relationships/hyperlink" Target="mailto:LWOODYAR@CCCCO.edu" TargetMode="External"/><Relationship Id="rId1" Type="http://schemas.openxmlformats.org/officeDocument/2006/relationships/slideLayout" Target="../slideLayouts/slideLayout2.xml"/><Relationship Id="rId2" Type="http://schemas.openxmlformats.org/officeDocument/2006/relationships/hyperlink" Target="mailto:crumpd@arc.losrios.ed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ail.fhda.edu/owa/redir.aspx?C=yvfVBHbVQ8t8hTd7Kq3r8pIniuufNxN8fdfiookhpnW3tw80PgPUCA..&amp;URL=https://urldefense.proofpoint.com/v2/url?u=https-3A__docs.google.com_presentation_d_1SzOrL0RdyADEKs4jhkttzaR9bE8iDjIVmd0GACH6LGI_edit-3Fusp-3Dsharing&amp;d=CwMFaQ&amp;c=xoYdONxMEGxjdvKj5bOdEOV28uakaJ20R4TjadGGZBc&amp;r=Efb9NTy-cUUfobyMcw1VEMc336ak3sOLEfsOdMSzAVE&amp;m=LYe7j3I2EKHyzNBMoDxrcEhrEMrkxUOFyyKYA_7k8fI&amp;s=TZRGaDWYIeAfsMTzaa-I0Qq8mI9wabCMZK4zVgfu78k&amp;e=" TargetMode="External"/><Relationship Id="rId3" Type="http://schemas.openxmlformats.org/officeDocument/2006/relationships/hyperlink" Target="https://www.mail.fhda.edu/owa/redir.aspx?C=ywjQDv0Eyfd9kVsB0wgqfDcj9FNFB2fsi9WYFY9RSeG3tw80PgPUCA..&amp;URL=https://urldefense.proofpoint.com/v2/url?u=https-3A__sas.elluminate.com_site_external_jwsdetect_playback.jnlp-3Fpsid-3D2016-2D10-2D31.1146.M.018315ECD3CE6FF0E1D9EFC7C14313.vcr-26sid-3D2007002&amp;d=CwMFaQ&amp;c=xoYdONxMEGxjdvKj5bOdEOV28uakaJ20R4TjadGGZBc&amp;r=Efb9NTy-cUUfobyMcw1VEMc336ak3sOLEfsOdMSzAVE&amp;m=LYe7j3I2EKHyzNBMoDxrcEhrEMrkxUOFyyKYA_7k8fI&amp;s=F7PIsQ61zPvpjvCyZjwAtIyMv8NPW462XwBs82iFqN4&amp;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a:t>Zero-Textbook-Cost Degree Grant </a:t>
            </a:r>
            <a:r>
              <a:rPr lang="en-US" sz="4400" b="1" dirty="0" smtClean="0"/>
              <a:t>Program (Z Degrees)</a:t>
            </a:r>
            <a:endParaRPr lang="en-US" sz="4400" dirty="0"/>
          </a:p>
        </p:txBody>
      </p:sp>
      <p:sp>
        <p:nvSpPr>
          <p:cNvPr id="3" name="Subtitle 2"/>
          <p:cNvSpPr>
            <a:spLocks noGrp="1"/>
          </p:cNvSpPr>
          <p:nvPr>
            <p:ph type="subTitle" idx="1"/>
          </p:nvPr>
        </p:nvSpPr>
        <p:spPr>
          <a:xfrm>
            <a:off x="685800" y="3505200"/>
            <a:ext cx="7772400" cy="1752600"/>
          </a:xfrm>
        </p:spPr>
        <p:txBody>
          <a:bodyPr/>
          <a:lstStyle/>
          <a:p>
            <a:r>
              <a:rPr lang="en-US" dirty="0" smtClean="0"/>
              <a:t>Dan Crump, COERC member, American River College</a:t>
            </a:r>
          </a:p>
          <a:p>
            <a:r>
              <a:rPr lang="en-US" dirty="0" smtClean="0"/>
              <a:t>Dolores Davison, ASCCC Secretary</a:t>
            </a:r>
          </a:p>
          <a:p>
            <a:r>
              <a:rPr lang="en-US" dirty="0" err="1" smtClean="0"/>
              <a:t>LeBaron</a:t>
            </a:r>
            <a:r>
              <a:rPr lang="en-US" dirty="0" smtClean="0"/>
              <a:t> </a:t>
            </a:r>
            <a:r>
              <a:rPr lang="en-US" dirty="0" err="1" smtClean="0"/>
              <a:t>Woodyard</a:t>
            </a:r>
            <a:r>
              <a:rPr lang="en-US" dirty="0" smtClean="0"/>
              <a:t>, Dean, Chancellor’s Office</a:t>
            </a:r>
          </a:p>
        </p:txBody>
      </p:sp>
    </p:spTree>
    <p:extLst>
      <p:ext uri="{BB962C8B-B14F-4D97-AF65-F5344CB8AC3E}">
        <p14:creationId xmlns:p14="http://schemas.microsoft.com/office/powerpoint/2010/main" val="15103315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Grant Requirements – Professional Development and Assessment Materials </a:t>
            </a:r>
            <a:endParaRPr lang="en-US" sz="3200" dirty="0"/>
          </a:p>
        </p:txBody>
      </p:sp>
      <p:sp>
        <p:nvSpPr>
          <p:cNvPr id="3" name="Content Placeholder 2"/>
          <p:cNvSpPr>
            <a:spLocks noGrp="1"/>
          </p:cNvSpPr>
          <p:nvPr>
            <p:ph idx="1"/>
          </p:nvPr>
        </p:nvSpPr>
        <p:spPr/>
        <p:txBody>
          <a:bodyPr/>
          <a:lstStyle/>
          <a:p>
            <a:pPr marL="182880" lvl="1"/>
            <a:r>
              <a:rPr lang="en-US" sz="2800" dirty="0"/>
              <a:t>Grant recipients may use funds to obtain professional development and technical assistance to assist in the development of degrees. </a:t>
            </a:r>
            <a:endParaRPr lang="en-US" sz="2800" dirty="0" smtClean="0"/>
          </a:p>
          <a:p>
            <a:pPr marL="182880" lvl="1"/>
            <a:r>
              <a:rPr lang="en-US" sz="2800" dirty="0" smtClean="0"/>
              <a:t>Testing and assessment materials posted online as part of the clearinghouse will be safeguarded to insure the </a:t>
            </a:r>
            <a:r>
              <a:rPr lang="en-US" sz="2800" dirty="0"/>
              <a:t> </a:t>
            </a:r>
            <a:r>
              <a:rPr lang="en-US" sz="2800" dirty="0" smtClean="0"/>
              <a:t>integrity of the materials.</a:t>
            </a:r>
          </a:p>
          <a:p>
            <a:pPr marL="182880" lvl="1"/>
            <a:r>
              <a:rPr lang="en-US" sz="2800" dirty="0" smtClean="0"/>
              <a:t>Faculty are not prohibited from providing sample test and assessment materials to students.</a:t>
            </a:r>
          </a:p>
          <a:p>
            <a:pPr marL="182880" lvl="1"/>
            <a:endParaRPr lang="en-US" dirty="0"/>
          </a:p>
          <a:p>
            <a:endParaRPr lang="en-US" dirty="0"/>
          </a:p>
        </p:txBody>
      </p:sp>
    </p:spTree>
    <p:extLst>
      <p:ext uri="{BB962C8B-B14F-4D97-AF65-F5344CB8AC3E}">
        <p14:creationId xmlns:p14="http://schemas.microsoft.com/office/powerpoint/2010/main" val="9513037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Two Types of Grants </a:t>
            </a:r>
            <a:endParaRPr lang="en-US" dirty="0"/>
          </a:p>
        </p:txBody>
      </p:sp>
      <p:sp>
        <p:nvSpPr>
          <p:cNvPr id="3" name="Content Placeholder 2"/>
          <p:cNvSpPr>
            <a:spLocks noGrp="1"/>
          </p:cNvSpPr>
          <p:nvPr>
            <p:ph idx="1"/>
          </p:nvPr>
        </p:nvSpPr>
        <p:spPr/>
        <p:txBody>
          <a:bodyPr>
            <a:normAutofit lnSpcReduction="10000"/>
          </a:bodyPr>
          <a:lstStyle/>
          <a:p>
            <a:r>
              <a:rPr lang="en-US" dirty="0" smtClean="0"/>
              <a:t>Planning grants</a:t>
            </a:r>
          </a:p>
          <a:p>
            <a:pPr lvl="1"/>
            <a:r>
              <a:rPr lang="en-US" dirty="0" smtClean="0"/>
              <a:t>Up to $35,000 per college for planning the creation of Zero-Textbook-Cost degrees or career technical education certificates</a:t>
            </a:r>
          </a:p>
          <a:p>
            <a:pPr lvl="1"/>
            <a:r>
              <a:rPr lang="en-US" dirty="0" smtClean="0"/>
              <a:t>Funding for first phase to run 1 January 2017-30 September 2017</a:t>
            </a:r>
          </a:p>
          <a:p>
            <a:pPr marL="274320" lvl="1" indent="0">
              <a:buNone/>
            </a:pPr>
            <a:endParaRPr lang="en-US" dirty="0" smtClean="0"/>
          </a:p>
          <a:p>
            <a:r>
              <a:rPr lang="en-US" dirty="0" smtClean="0"/>
              <a:t>Implementation grants </a:t>
            </a:r>
          </a:p>
          <a:p>
            <a:pPr lvl="1"/>
            <a:r>
              <a:rPr lang="en-US" dirty="0" smtClean="0"/>
              <a:t>Up to $150,000 per college for implementing Zero-Textbook-Cost degrees or career technical education certificates</a:t>
            </a:r>
          </a:p>
          <a:p>
            <a:pPr lvl="1"/>
            <a:r>
              <a:rPr lang="en-US" dirty="0" smtClean="0"/>
              <a:t>Colleges that are awarded these grants have either completed </a:t>
            </a:r>
            <a:r>
              <a:rPr lang="en-US" dirty="0"/>
              <a:t>a planning grant process through the Zero-Textbook-Cost Degree Grant Program </a:t>
            </a:r>
            <a:r>
              <a:rPr lang="en-US" dirty="0" smtClean="0"/>
              <a:t>named above or </a:t>
            </a:r>
            <a:r>
              <a:rPr lang="en-US" dirty="0"/>
              <a:t>have explored the development of these degrees through other grant programs or the use of local funds</a:t>
            </a:r>
            <a:r>
              <a:rPr lang="en-US" dirty="0" smtClean="0"/>
              <a:t>.</a:t>
            </a:r>
          </a:p>
          <a:p>
            <a:pPr lvl="1"/>
            <a:r>
              <a:rPr lang="en-US" dirty="0" smtClean="0"/>
              <a:t>Funding for first phase to run 1 January 2017 to 31 December 2017</a:t>
            </a:r>
            <a:endParaRPr lang="en-US" dirty="0"/>
          </a:p>
        </p:txBody>
      </p:sp>
    </p:spTree>
    <p:extLst>
      <p:ext uri="{BB962C8B-B14F-4D97-AF65-F5344CB8AC3E}">
        <p14:creationId xmlns:p14="http://schemas.microsoft.com/office/powerpoint/2010/main" val="34546496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Specifics:  Request for Application (RFA)</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Grants to colleges to a) plan and/or b) implement degrees and/or certificates</a:t>
            </a:r>
          </a:p>
          <a:p>
            <a:r>
              <a:rPr lang="en-US" sz="3200" dirty="0" smtClean="0"/>
              <a:t>Priority given to the implementation of this on existing associate degrees for transfer and for the adaption of existing OER rather than new content</a:t>
            </a:r>
          </a:p>
          <a:p>
            <a:r>
              <a:rPr lang="en-US" sz="3200" dirty="0" smtClean="0"/>
              <a:t>Total of $4,500,000 is available for grants to the colleges </a:t>
            </a:r>
          </a:p>
          <a:p>
            <a:r>
              <a:rPr lang="en-US" sz="3200" dirty="0" smtClean="0"/>
              <a:t>Grants up to $185,000 (one planning and one implementation grant)</a:t>
            </a:r>
          </a:p>
          <a:p>
            <a:r>
              <a:rPr lang="en-US" sz="3200" dirty="0" smtClean="0"/>
              <a:t>RFA was released 19 October </a:t>
            </a:r>
          </a:p>
          <a:p>
            <a:r>
              <a:rPr lang="en-US" sz="3200" dirty="0" smtClean="0"/>
              <a:t>Due date for applications is 12 December</a:t>
            </a:r>
          </a:p>
          <a:p>
            <a:r>
              <a:rPr lang="en-US" sz="3200" dirty="0" smtClean="0"/>
              <a:t>Must include Senate president’s signature</a:t>
            </a:r>
          </a:p>
          <a:p>
            <a:endParaRPr lang="en-US" dirty="0" smtClean="0"/>
          </a:p>
          <a:p>
            <a:endParaRPr lang="en-US" dirty="0" smtClean="0"/>
          </a:p>
          <a:p>
            <a:endParaRPr lang="en-US" dirty="0"/>
          </a:p>
        </p:txBody>
      </p:sp>
    </p:spTree>
    <p:extLst>
      <p:ext uri="{BB962C8B-B14F-4D97-AF65-F5344CB8AC3E}">
        <p14:creationId xmlns:p14="http://schemas.microsoft.com/office/powerpoint/2010/main" val="31506185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 Implementation Date</a:t>
            </a:r>
            <a:endParaRPr lang="en-US" dirty="0"/>
          </a:p>
        </p:txBody>
      </p:sp>
      <p:sp>
        <p:nvSpPr>
          <p:cNvPr id="3" name="Content Placeholder 2"/>
          <p:cNvSpPr>
            <a:spLocks noGrp="1"/>
          </p:cNvSpPr>
          <p:nvPr>
            <p:ph idx="1"/>
          </p:nvPr>
        </p:nvSpPr>
        <p:spPr/>
        <p:txBody>
          <a:bodyPr/>
          <a:lstStyle/>
          <a:p>
            <a:r>
              <a:rPr lang="en-US" dirty="0"/>
              <a:t> Strive to implement degrees by the first term of the 2018–19 academic year, or </a:t>
            </a:r>
            <a:r>
              <a:rPr lang="en-US" dirty="0" smtClean="0"/>
              <a:t>sooner, as determined by the Chancellor’s Office.</a:t>
            </a:r>
          </a:p>
          <a:p>
            <a:r>
              <a:rPr lang="en-US" dirty="0" smtClean="0"/>
              <a:t>Chancellor’s Office to provide information to the Legislature, Legislative Analyst’s Office, and Department of Finance by 30 June 2019.</a:t>
            </a:r>
          </a:p>
          <a:p>
            <a:r>
              <a:rPr lang="en-US" dirty="0" smtClean="0"/>
              <a:t>Information shall include:</a:t>
            </a:r>
          </a:p>
          <a:p>
            <a:pPr lvl="1"/>
            <a:r>
              <a:rPr lang="en-US" dirty="0" smtClean="0"/>
              <a:t>Number of degrees developed and implemented per district </a:t>
            </a:r>
          </a:p>
          <a:p>
            <a:pPr lvl="1"/>
            <a:r>
              <a:rPr lang="en-US" dirty="0" smtClean="0"/>
              <a:t>Estimated savings to students </a:t>
            </a:r>
          </a:p>
          <a:p>
            <a:pPr lvl="1"/>
            <a:r>
              <a:rPr lang="en-US" dirty="0" smtClean="0"/>
              <a:t>Number of students that completed a ZTC degree program</a:t>
            </a:r>
          </a:p>
          <a:p>
            <a:pPr lvl="1"/>
            <a:r>
              <a:rPr lang="en-US" dirty="0" smtClean="0"/>
              <a:t>Recommendations for increasing, expanding, or improving these efforts.</a:t>
            </a:r>
            <a:endParaRPr lang="en-US" dirty="0"/>
          </a:p>
        </p:txBody>
      </p:sp>
    </p:spTree>
    <p:extLst>
      <p:ext uri="{BB962C8B-B14F-4D97-AF65-F5344CB8AC3E}">
        <p14:creationId xmlns:p14="http://schemas.microsoft.com/office/powerpoint/2010/main" val="33148196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Continued…</a:t>
            </a:r>
            <a:endParaRPr lang="en-US" dirty="0"/>
          </a:p>
        </p:txBody>
      </p:sp>
      <p:sp>
        <p:nvSpPr>
          <p:cNvPr id="3" name="Content Placeholder 2"/>
          <p:cNvSpPr>
            <a:spLocks noGrp="1"/>
          </p:cNvSpPr>
          <p:nvPr>
            <p:ph idx="1"/>
          </p:nvPr>
        </p:nvSpPr>
        <p:spPr/>
        <p:txBody>
          <a:bodyPr>
            <a:noAutofit/>
          </a:bodyPr>
          <a:lstStyle/>
          <a:p>
            <a:r>
              <a:rPr lang="en-US" sz="3600" smtClean="0"/>
              <a:t>Questions</a:t>
            </a:r>
            <a:r>
              <a:rPr lang="en-US" sz="3600" smtClean="0"/>
              <a:t>?</a:t>
            </a:r>
            <a:endParaRPr lang="en-US" sz="3600" dirty="0" smtClean="0"/>
          </a:p>
          <a:p>
            <a:pPr marL="0" indent="0">
              <a:buNone/>
            </a:pPr>
            <a:r>
              <a:rPr lang="en-US" sz="3600" dirty="0" smtClean="0"/>
              <a:t>Thank You!</a:t>
            </a:r>
          </a:p>
          <a:p>
            <a:pPr marL="0" indent="0">
              <a:buNone/>
            </a:pPr>
            <a:r>
              <a:rPr lang="en-US" sz="3600" dirty="0" smtClean="0"/>
              <a:t>Dan Crump </a:t>
            </a:r>
            <a:r>
              <a:rPr lang="en-US" sz="3600" dirty="0" smtClean="0"/>
              <a:t>(</a:t>
            </a:r>
            <a:r>
              <a:rPr lang="en-US" sz="3600" dirty="0" smtClean="0">
                <a:hlinkClick r:id="rId2"/>
              </a:rPr>
              <a:t>crumpd</a:t>
            </a:r>
            <a:r>
              <a:rPr lang="en-US" sz="3600" dirty="0">
                <a:hlinkClick r:id="rId2"/>
              </a:rPr>
              <a:t>@</a:t>
            </a:r>
            <a:r>
              <a:rPr lang="en-US" sz="3600" dirty="0" smtClean="0">
                <a:hlinkClick r:id="rId2"/>
              </a:rPr>
              <a:t>arc.losrios.edu</a:t>
            </a:r>
            <a:r>
              <a:rPr lang="en-US" sz="3600" dirty="0"/>
              <a:t> </a:t>
            </a:r>
            <a:r>
              <a:rPr lang="en-US" sz="3600" dirty="0" smtClean="0"/>
              <a:t>)</a:t>
            </a:r>
            <a:endParaRPr lang="en-US" sz="3600" dirty="0"/>
          </a:p>
          <a:p>
            <a:pPr marL="0" indent="0">
              <a:buNone/>
            </a:pPr>
            <a:r>
              <a:rPr lang="en-US" sz="3600" dirty="0" smtClean="0"/>
              <a:t>Dolores Davison (</a:t>
            </a:r>
            <a:r>
              <a:rPr lang="en-US" sz="3600" dirty="0" smtClean="0">
                <a:hlinkClick r:id="rId3"/>
              </a:rPr>
              <a:t>davisondolores@foothill.edu</a:t>
            </a:r>
            <a:r>
              <a:rPr lang="en-US" sz="3600" dirty="0" smtClean="0"/>
              <a:t>)</a:t>
            </a:r>
          </a:p>
          <a:p>
            <a:pPr marL="0" indent="0">
              <a:buNone/>
            </a:pPr>
            <a:r>
              <a:rPr lang="en-US" sz="3600" dirty="0" smtClean="0"/>
              <a:t>Stephanie Ricks-Albert</a:t>
            </a:r>
          </a:p>
          <a:p>
            <a:pPr marL="0" indent="0">
              <a:buNone/>
            </a:pPr>
            <a:r>
              <a:rPr lang="en-US" sz="3600" dirty="0" smtClean="0"/>
              <a:t>(</a:t>
            </a:r>
            <a:r>
              <a:rPr lang="en-US" sz="3600" dirty="0" err="1" smtClean="0"/>
              <a:t>sricksal@</a:t>
            </a:r>
            <a:r>
              <a:rPr lang="en-US" sz="3600" dirty="0" err="1" smtClean="0">
                <a:hlinkClick r:id="rId4"/>
              </a:rPr>
              <a:t>CCCCO.edu</a:t>
            </a:r>
            <a:r>
              <a:rPr lang="en-US" sz="3600" dirty="0" smtClean="0"/>
              <a:t>) </a:t>
            </a:r>
            <a:endParaRPr lang="en-US" sz="3600" dirty="0"/>
          </a:p>
          <a:p>
            <a:pPr marL="0" indent="0">
              <a:buNone/>
            </a:pPr>
            <a:endParaRPr lang="en-US" sz="3600" dirty="0"/>
          </a:p>
        </p:txBody>
      </p:sp>
    </p:spTree>
    <p:extLst>
      <p:ext uri="{BB962C8B-B14F-4D97-AF65-F5344CB8AC3E}">
        <p14:creationId xmlns:p14="http://schemas.microsoft.com/office/powerpoint/2010/main" val="24966805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Held on 31 October re:  RFA</a:t>
            </a:r>
            <a:endParaRPr lang="en-US" dirty="0"/>
          </a:p>
        </p:txBody>
      </p:sp>
      <p:sp>
        <p:nvSpPr>
          <p:cNvPr id="3" name="Content Placeholder 2"/>
          <p:cNvSpPr>
            <a:spLocks noGrp="1"/>
          </p:cNvSpPr>
          <p:nvPr>
            <p:ph idx="1"/>
          </p:nvPr>
        </p:nvSpPr>
        <p:spPr/>
        <p:txBody>
          <a:bodyPr>
            <a:normAutofit/>
          </a:bodyPr>
          <a:lstStyle/>
          <a:p>
            <a:r>
              <a:rPr lang="en-US" dirty="0" smtClean="0"/>
              <a:t>Moderated by Stephanie Ricks-Albert (CCCCO) and James </a:t>
            </a:r>
            <a:r>
              <a:rPr lang="en-US" dirty="0" err="1" smtClean="0"/>
              <a:t>Glapa-Grosskleg</a:t>
            </a:r>
            <a:r>
              <a:rPr lang="en-US" dirty="0" smtClean="0"/>
              <a:t> (College of the Canyons) with </a:t>
            </a:r>
            <a:r>
              <a:rPr lang="en-US" dirty="0" err="1" smtClean="0"/>
              <a:t>Una</a:t>
            </a:r>
            <a:r>
              <a:rPr lang="en-US" dirty="0" smtClean="0"/>
              <a:t> Daly from the CCCOER</a:t>
            </a:r>
          </a:p>
          <a:p>
            <a:pPr marL="0" indent="0">
              <a:buNone/>
            </a:pPr>
            <a:endParaRPr lang="en-US" dirty="0"/>
          </a:p>
          <a:p>
            <a:r>
              <a:rPr lang="en-US" dirty="0">
                <a:hlinkClick r:id="rId2"/>
              </a:rPr>
              <a:t>https://docs.google.com/presentation/d/1SzOrL0RdyADEKs4jhkttzaR9bE8iDjIVmd0GACH6LGI/edit?usp=sharing</a:t>
            </a:r>
            <a:endParaRPr lang="en-US" dirty="0"/>
          </a:p>
          <a:p>
            <a:r>
              <a:rPr lang="en-US" dirty="0">
                <a:hlinkClick r:id="rId3"/>
              </a:rPr>
              <a:t>https://sas.elluminate.com/site/external/jwsdetect/playback.jnlp?psid=2016-10-31.1146.M.018315ECD3CE6FF0E1D9EFC7C14313.vcr&amp;sid=2007002</a:t>
            </a:r>
            <a:endParaRPr lang="en-US" dirty="0"/>
          </a:p>
          <a:p>
            <a:endParaRPr lang="en-US" dirty="0"/>
          </a:p>
        </p:txBody>
      </p:sp>
    </p:spTree>
    <p:extLst>
      <p:ext uri="{BB962C8B-B14F-4D97-AF65-F5344CB8AC3E}">
        <p14:creationId xmlns:p14="http://schemas.microsoft.com/office/powerpoint/2010/main" val="349885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Open Education Resources (OER)</a:t>
            </a:r>
            <a:endParaRPr lang="en-US" dirty="0"/>
          </a:p>
        </p:txBody>
      </p:sp>
      <p:sp>
        <p:nvSpPr>
          <p:cNvPr id="3" name="Content Placeholder 2"/>
          <p:cNvSpPr>
            <a:spLocks noGrp="1"/>
          </p:cNvSpPr>
          <p:nvPr>
            <p:ph idx="1"/>
          </p:nvPr>
        </p:nvSpPr>
        <p:spPr/>
        <p:txBody>
          <a:bodyPr>
            <a:normAutofit/>
          </a:bodyPr>
          <a:lstStyle/>
          <a:p>
            <a:r>
              <a:rPr lang="en-US" dirty="0" smtClean="0"/>
              <a:t>Education Code Section 78052 (b)(4) </a:t>
            </a:r>
          </a:p>
          <a:p>
            <a:r>
              <a:rPr lang="en-US" dirty="0" smtClean="0"/>
              <a:t>“Open </a:t>
            </a:r>
            <a:r>
              <a:rPr lang="en-US" dirty="0"/>
              <a:t>educational resources” means high-quality teaching, learning, and research resources that reside in the public domain or have been released pursuant to an intellectual property license that permits their free use and repurposing by others, and may include other resources that are legally available and free of cost to students. Open educational resources include, but are not limited to, full courses, course materials, modules, textbooks, faculty-created content, streaming videos, tests, software, and any other tools, materials, or techniques used to support access to knowledge.</a:t>
            </a:r>
          </a:p>
        </p:txBody>
      </p:sp>
    </p:spTree>
    <p:extLst>
      <p:ext uri="{BB962C8B-B14F-4D97-AF65-F5344CB8AC3E}">
        <p14:creationId xmlns:p14="http://schemas.microsoft.com/office/powerpoint/2010/main" val="28721026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t>
            </a:r>
            <a:endParaRPr lang="en-US" dirty="0"/>
          </a:p>
        </p:txBody>
      </p:sp>
      <p:sp>
        <p:nvSpPr>
          <p:cNvPr id="3" name="Content Placeholder 2"/>
          <p:cNvSpPr>
            <a:spLocks noGrp="1"/>
          </p:cNvSpPr>
          <p:nvPr>
            <p:ph idx="1"/>
          </p:nvPr>
        </p:nvSpPr>
        <p:spPr/>
        <p:txBody>
          <a:bodyPr>
            <a:normAutofit/>
          </a:bodyPr>
          <a:lstStyle/>
          <a:p>
            <a:r>
              <a:rPr lang="en-US" dirty="0" smtClean="0"/>
              <a:t>AB 2261 (Ruskin, 2008) established the </a:t>
            </a:r>
            <a:r>
              <a:rPr lang="en-US" dirty="0"/>
              <a:t>Open Educational Resources Center for </a:t>
            </a:r>
            <a:r>
              <a:rPr lang="en-US" dirty="0" smtClean="0"/>
              <a:t>California </a:t>
            </a:r>
            <a:r>
              <a:rPr lang="en-US" dirty="0"/>
              <a:t>(OERCC</a:t>
            </a:r>
            <a:r>
              <a:rPr lang="en-US" dirty="0" smtClean="0"/>
              <a:t>) at Foothill College, calling for increased focus on OER. </a:t>
            </a:r>
          </a:p>
          <a:p>
            <a:r>
              <a:rPr lang="en-US" dirty="0" smtClean="0"/>
              <a:t>SB 1052 and 1053 (Steinberg, 2012) created the California Open Educational Resources Council (COERC) which had participants from all three higher education segments, as well as the California Open Online Library, or Cool4Ed. (cool4ed.org)</a:t>
            </a:r>
          </a:p>
          <a:p>
            <a:r>
              <a:rPr lang="en-US" dirty="0" smtClean="0"/>
              <a:t>AB 798 (Bonilla, 2015) provided grant opportunities to CSU and CCC campuses that transitioned to OER textbooks in their courses and could demonstrate cost savings of at least 30% for students.</a:t>
            </a:r>
            <a:endParaRPr lang="en-US" dirty="0"/>
          </a:p>
        </p:txBody>
      </p:sp>
    </p:spTree>
    <p:extLst>
      <p:ext uri="{BB962C8B-B14F-4D97-AF65-F5344CB8AC3E}">
        <p14:creationId xmlns:p14="http://schemas.microsoft.com/office/powerpoint/2010/main" val="20375311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3600" dirty="0" smtClean="0"/>
              <a:t>The Zero-Textbook-Cost Degree Program</a:t>
            </a:r>
            <a:endParaRPr lang="en-US" sz="3600" dirty="0"/>
          </a:p>
        </p:txBody>
      </p:sp>
      <p:sp>
        <p:nvSpPr>
          <p:cNvPr id="3" name="Content Placeholder 2"/>
          <p:cNvSpPr>
            <a:spLocks noGrp="1"/>
          </p:cNvSpPr>
          <p:nvPr>
            <p:ph idx="1"/>
          </p:nvPr>
        </p:nvSpPr>
        <p:spPr/>
        <p:txBody>
          <a:bodyPr>
            <a:noAutofit/>
          </a:bodyPr>
          <a:lstStyle/>
          <a:p>
            <a:r>
              <a:rPr lang="en-US" dirty="0" smtClean="0"/>
              <a:t>Created in 2016 in AB 1602 (Higher Education Trailer Bill)</a:t>
            </a:r>
          </a:p>
          <a:p>
            <a:r>
              <a:rPr lang="en-US" dirty="0" smtClean="0"/>
              <a:t>Provides grants </a:t>
            </a:r>
            <a:r>
              <a:rPr lang="en-US" dirty="0"/>
              <a:t>to community college districts </a:t>
            </a:r>
            <a:r>
              <a:rPr lang="en-US" dirty="0" smtClean="0"/>
              <a:t>for” </a:t>
            </a:r>
            <a:r>
              <a:rPr lang="en-US" dirty="0"/>
              <a:t>developing and implementing associate degrees and career technical education certificate programs earned entirely by completing courses that eliminate conventional textbook costs by using alternative instructional materials and methodologies</a:t>
            </a:r>
            <a:r>
              <a:rPr lang="en-US" dirty="0" smtClean="0"/>
              <a:t>.”</a:t>
            </a:r>
          </a:p>
          <a:p>
            <a:r>
              <a:rPr lang="en-US" dirty="0" smtClean="0"/>
              <a:t>Intent of the bill is to </a:t>
            </a:r>
            <a:r>
              <a:rPr lang="en-US" dirty="0"/>
              <a:t>reduce the overall cost of education for students and decrease the time it takes students to complete degree programs. </a:t>
            </a:r>
            <a:endParaRPr lang="en-US" dirty="0" smtClean="0"/>
          </a:p>
          <a:p>
            <a:r>
              <a:rPr lang="en-US" dirty="0" smtClean="0"/>
              <a:t>May also help with increasing equity, access, and success for students who might not otherwise afford materials</a:t>
            </a:r>
            <a:endParaRPr lang="en-US" dirty="0"/>
          </a:p>
          <a:p>
            <a:endParaRPr lang="en-US" sz="3200" dirty="0"/>
          </a:p>
        </p:txBody>
      </p:sp>
    </p:spTree>
    <p:extLst>
      <p:ext uri="{BB962C8B-B14F-4D97-AF65-F5344CB8AC3E}">
        <p14:creationId xmlns:p14="http://schemas.microsoft.com/office/powerpoint/2010/main" val="3660885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Grant Requirements –Sustainability  </a:t>
            </a:r>
            <a:endParaRPr lang="en-US" sz="3600" dirty="0"/>
          </a:p>
        </p:txBody>
      </p:sp>
      <p:sp>
        <p:nvSpPr>
          <p:cNvPr id="3" name="Content Placeholder 2"/>
          <p:cNvSpPr>
            <a:spLocks noGrp="1"/>
          </p:cNvSpPr>
          <p:nvPr>
            <p:ph idx="1"/>
          </p:nvPr>
        </p:nvSpPr>
        <p:spPr/>
        <p:txBody>
          <a:bodyPr>
            <a:normAutofit/>
          </a:bodyPr>
          <a:lstStyle/>
          <a:p>
            <a:r>
              <a:rPr lang="en-US" dirty="0" smtClean="0"/>
              <a:t>Grants cannot result in the “development or implementation of duplicate degrees for a subject matter to avoid duplication of effort and ensure the development and implementation of the greatest number of degrees for the benefit of the greatest number of students.”</a:t>
            </a:r>
          </a:p>
          <a:p>
            <a:r>
              <a:rPr lang="en-US" dirty="0" smtClean="0"/>
              <a:t>Degrees must be developed with “consideration for sustainability after grant funding is exhausted” and must ensure compliance with the federal Americans with Disabilities Act as well as federal Copyright Act. </a:t>
            </a:r>
          </a:p>
        </p:txBody>
      </p:sp>
    </p:spTree>
    <p:extLst>
      <p:ext uri="{BB962C8B-B14F-4D97-AF65-F5344CB8AC3E}">
        <p14:creationId xmlns:p14="http://schemas.microsoft.com/office/powerpoint/2010/main" val="678757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 Requirements – Costs and Focus</a:t>
            </a:r>
            <a:endParaRPr lang="en-US" dirty="0"/>
          </a:p>
        </p:txBody>
      </p:sp>
      <p:sp>
        <p:nvSpPr>
          <p:cNvPr id="3" name="Content Placeholder 2"/>
          <p:cNvSpPr>
            <a:spLocks noGrp="1"/>
          </p:cNvSpPr>
          <p:nvPr>
            <p:ph idx="1"/>
          </p:nvPr>
        </p:nvSpPr>
        <p:spPr/>
        <p:txBody>
          <a:bodyPr/>
          <a:lstStyle/>
          <a:p>
            <a:r>
              <a:rPr lang="en-US" dirty="0"/>
              <a:t>Develop and implement a degree from an existing associate degree or develop and implement a new or existing career technical education certificate program, that has high value in the regional market, as a zero-textbook-cost certificate program. </a:t>
            </a:r>
            <a:endParaRPr lang="en-US" dirty="0" smtClean="0"/>
          </a:p>
          <a:p>
            <a:r>
              <a:rPr lang="en-US" dirty="0"/>
              <a:t>Each degree developed and implemented within the district must contributes to the overall elimination of textbook costs for students. </a:t>
            </a:r>
            <a:endParaRPr lang="en-US" dirty="0" smtClean="0"/>
          </a:p>
          <a:p>
            <a:r>
              <a:rPr lang="en-US" dirty="0" smtClean="0"/>
              <a:t>Discretionary student printing of instructional materials shall not be considered a cost as part of this program.</a:t>
            </a:r>
            <a:endParaRPr lang="en-US" dirty="0"/>
          </a:p>
        </p:txBody>
      </p:sp>
    </p:spTree>
    <p:extLst>
      <p:ext uri="{BB962C8B-B14F-4D97-AF65-F5344CB8AC3E}">
        <p14:creationId xmlns:p14="http://schemas.microsoft.com/office/powerpoint/2010/main" val="17496406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Requirements -- Logistics</a:t>
            </a:r>
            <a:endParaRPr lang="en-US" dirty="0"/>
          </a:p>
        </p:txBody>
      </p:sp>
      <p:sp>
        <p:nvSpPr>
          <p:cNvPr id="3" name="Content Placeholder 2"/>
          <p:cNvSpPr>
            <a:spLocks noGrp="1"/>
          </p:cNvSpPr>
          <p:nvPr>
            <p:ph idx="1"/>
          </p:nvPr>
        </p:nvSpPr>
        <p:spPr/>
        <p:txBody>
          <a:bodyPr>
            <a:normAutofit/>
          </a:bodyPr>
          <a:lstStyle/>
          <a:p>
            <a:r>
              <a:rPr lang="en-US" dirty="0"/>
              <a:t>Develop and implement a minimum of one degree for each grant received. </a:t>
            </a:r>
            <a:endParaRPr lang="en-US" dirty="0" smtClean="0"/>
          </a:p>
          <a:p>
            <a:r>
              <a:rPr lang="en-US" dirty="0"/>
              <a:t>Ensure faculty shall have flexibility to update and customize degree content as necessary within the parameters of this program. </a:t>
            </a:r>
            <a:endParaRPr lang="en-US" dirty="0" smtClean="0"/>
          </a:p>
          <a:p>
            <a:r>
              <a:rPr lang="en-US" dirty="0"/>
              <a:t>Ensure that the degree developed and implemented is clearly identified in college catalogs and in class schedules. </a:t>
            </a:r>
            <a:endParaRPr lang="en-US" dirty="0" smtClean="0"/>
          </a:p>
          <a:p>
            <a:r>
              <a:rPr lang="en-US" dirty="0"/>
              <a:t>Consult with the local academic senate of a college that would implement a degree. </a:t>
            </a:r>
          </a:p>
        </p:txBody>
      </p:sp>
    </p:spTree>
    <p:extLst>
      <p:ext uri="{BB962C8B-B14F-4D97-AF65-F5344CB8AC3E}">
        <p14:creationId xmlns:p14="http://schemas.microsoft.com/office/powerpoint/2010/main" val="41554509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Requirement -- Participation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Colleges/districts must use a </a:t>
            </a:r>
            <a:r>
              <a:rPr lang="en-US" dirty="0"/>
              <a:t>multimember team </a:t>
            </a:r>
            <a:r>
              <a:rPr lang="en-US" dirty="0" smtClean="0"/>
              <a:t>approach </a:t>
            </a:r>
            <a:r>
              <a:rPr lang="en-US" dirty="0"/>
              <a:t>to develop and implement a </a:t>
            </a:r>
            <a:r>
              <a:rPr lang="en-US" dirty="0" smtClean="0"/>
              <a:t>degree that </a:t>
            </a:r>
            <a:r>
              <a:rPr lang="en-US" dirty="0"/>
              <a:t>includes </a:t>
            </a:r>
            <a:endParaRPr lang="en-US" dirty="0" smtClean="0"/>
          </a:p>
          <a:p>
            <a:r>
              <a:rPr lang="en-US" dirty="0" smtClean="0"/>
              <a:t>faculty</a:t>
            </a:r>
          </a:p>
          <a:p>
            <a:r>
              <a:rPr lang="en-US" dirty="0" smtClean="0"/>
              <a:t>college administrators</a:t>
            </a:r>
          </a:p>
          <a:p>
            <a:r>
              <a:rPr lang="en-US" dirty="0" smtClean="0"/>
              <a:t>other </a:t>
            </a:r>
            <a:r>
              <a:rPr lang="en-US" dirty="0"/>
              <a:t>content-focused staff, including, but not limited to</a:t>
            </a:r>
            <a:r>
              <a:rPr lang="en-US" dirty="0" smtClean="0"/>
              <a:t>,</a:t>
            </a:r>
          </a:p>
          <a:p>
            <a:pPr lvl="1"/>
            <a:r>
              <a:rPr lang="en-US" dirty="0" smtClean="0"/>
              <a:t>Librarians</a:t>
            </a:r>
          </a:p>
          <a:p>
            <a:pPr lvl="1"/>
            <a:r>
              <a:rPr lang="en-US" dirty="0" smtClean="0"/>
              <a:t>Instructional designers</a:t>
            </a:r>
            <a:endParaRPr lang="en-US" dirty="0"/>
          </a:p>
          <a:p>
            <a:pPr lvl="1"/>
            <a:r>
              <a:rPr lang="en-US" dirty="0"/>
              <a:t>T</a:t>
            </a:r>
            <a:r>
              <a:rPr lang="en-US" dirty="0" smtClean="0"/>
              <a:t>echnology experts</a:t>
            </a:r>
          </a:p>
          <a:p>
            <a:pPr marL="274320" lvl="1" indent="0">
              <a:buNone/>
            </a:pPr>
            <a:r>
              <a:rPr lang="en-US" sz="2400" dirty="0" smtClean="0"/>
              <a:t>These personnel could be from the college developing the degree, other </a:t>
            </a:r>
            <a:r>
              <a:rPr lang="en-US" sz="2400" dirty="0"/>
              <a:t>colleges of the </a:t>
            </a:r>
            <a:r>
              <a:rPr lang="en-US" sz="2400" dirty="0" smtClean="0"/>
              <a:t>California community </a:t>
            </a:r>
            <a:r>
              <a:rPr lang="en-US" sz="2400" dirty="0"/>
              <a:t>college system, and interested campuses of the California State University and the University of California. </a:t>
            </a:r>
          </a:p>
          <a:p>
            <a:pPr marL="274320" lvl="1" indent="0">
              <a:buNone/>
            </a:pPr>
            <a:endParaRPr lang="en-US" dirty="0"/>
          </a:p>
        </p:txBody>
      </p:sp>
    </p:spTree>
    <p:extLst>
      <p:ext uri="{BB962C8B-B14F-4D97-AF65-F5344CB8AC3E}">
        <p14:creationId xmlns:p14="http://schemas.microsoft.com/office/powerpoint/2010/main" val="41043017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Requirements – Availability </a:t>
            </a:r>
            <a:endParaRPr lang="en-US" dirty="0"/>
          </a:p>
        </p:txBody>
      </p:sp>
      <p:sp>
        <p:nvSpPr>
          <p:cNvPr id="3" name="Content Placeholder 2"/>
          <p:cNvSpPr>
            <a:spLocks noGrp="1"/>
          </p:cNvSpPr>
          <p:nvPr>
            <p:ph idx="1"/>
          </p:nvPr>
        </p:nvSpPr>
        <p:spPr/>
        <p:txBody>
          <a:bodyPr>
            <a:normAutofit/>
          </a:bodyPr>
          <a:lstStyle/>
          <a:p>
            <a:r>
              <a:rPr lang="en-US" dirty="0"/>
              <a:t>Develop and implement a degree that other community college districts can use or adapt, and post each degree, and the contents of the degree, on the online clearinghouse of information established pursuant to Item 6870-101-0001 of the Budget Act of 2016, or a successor Internet Web site. </a:t>
            </a:r>
            <a:endParaRPr lang="en-US" dirty="0" smtClean="0"/>
          </a:p>
          <a:p>
            <a:r>
              <a:rPr lang="en-US" dirty="0" smtClean="0"/>
              <a:t>All </a:t>
            </a:r>
            <a:r>
              <a:rPr lang="en-US" dirty="0"/>
              <a:t>open educational resources used as learning materials for a degree developed pursuant to this section shall be added to the California Digital Open Source Library established in Section 66408. </a:t>
            </a:r>
            <a:endParaRPr lang="en-US" dirty="0" smtClean="0"/>
          </a:p>
        </p:txBody>
      </p:sp>
    </p:spTree>
    <p:extLst>
      <p:ext uri="{BB962C8B-B14F-4D97-AF65-F5344CB8AC3E}">
        <p14:creationId xmlns:p14="http://schemas.microsoft.com/office/powerpoint/2010/main" val="64038287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2777</TotalTime>
  <Words>1256</Words>
  <Application>Microsoft Macintosh PowerPoint</Application>
  <PresentationFormat>On-screen Show (4:3)</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Zero-Textbook-Cost Degree Grant Program (Z Degrees)</vt:lpstr>
      <vt:lpstr>Definition of Open Education Resources (OER)</vt:lpstr>
      <vt:lpstr>Background </vt:lpstr>
      <vt:lpstr>The Zero-Textbook-Cost Degree Program</vt:lpstr>
      <vt:lpstr>Grant Requirements –Sustainability  </vt:lpstr>
      <vt:lpstr>Grant Requirements – Costs and Focus</vt:lpstr>
      <vt:lpstr>Grant Requirements -- Logistics</vt:lpstr>
      <vt:lpstr>Grant Requirement -- Participation</vt:lpstr>
      <vt:lpstr>Grant Requirements – Availability </vt:lpstr>
      <vt:lpstr>Grant Requirements – Professional Development and Assessment Materials </vt:lpstr>
      <vt:lpstr>Specifics: Two Types of Grants </vt:lpstr>
      <vt:lpstr>Specifics:  Request for Application (RFA)</vt:lpstr>
      <vt:lpstr>Degree Implementation Date</vt:lpstr>
      <vt:lpstr>To Be Continued…</vt:lpstr>
      <vt:lpstr>Webinar Held on 31 October re:  RFA</vt:lpstr>
    </vt:vector>
  </TitlesOfParts>
  <Company>Chancellor's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Zero-Textbook-Cost Degree Grant Program</dc:title>
  <dc:creator>Woodyard, LeBaron</dc:creator>
  <cp:lastModifiedBy>Dolores Davison</cp:lastModifiedBy>
  <cp:revision>17</cp:revision>
  <dcterms:created xsi:type="dcterms:W3CDTF">2016-09-09T17:35:59Z</dcterms:created>
  <dcterms:modified xsi:type="dcterms:W3CDTF">2016-11-02T16:39:14Z</dcterms:modified>
</cp:coreProperties>
</file>